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3.xml" ContentType="application/vnd.openxmlformats-officedocument.presentationml.notesSlide+xml"/>
  <Override PartName="/ppt/charts/chart1.xml" ContentType="application/vnd.openxmlformats-officedocument.drawingml.chart+xml"/>
  <Override PartName="/ppt/tags/tag4.xml" ContentType="application/vnd.openxmlformats-officedocument.presentationml.tags+xml"/>
  <Override PartName="/ppt/tags/tag5.xml" ContentType="application/vnd.openxmlformats-officedocument.presentationml.tags+xml"/>
  <Override PartName="/ppt/notesSlides/notesSlide14.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tags/tag6.xml" ContentType="application/vnd.openxmlformats-officedocument.presentationml.tags+xml"/>
  <Override PartName="/ppt/tags/tag7.xml" ContentType="application/vnd.openxmlformats-officedocument.presentationml.tags+xml"/>
  <Override PartName="/ppt/notesSlides/notesSlide15.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6.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7.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8.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9.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20.xml" ContentType="application/vnd.openxmlformats-officedocument.presentationml.notesSlide+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1.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22.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23.xml" ContentType="application/vnd.openxmlformats-officedocument.presentationml.notesSlide+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24.xml" ContentType="application/vnd.openxmlformats-officedocument.presentationml.notesSlide+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25.xml" ContentType="application/vnd.openxmlformats-officedocument.presentationml.notesSlide+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26.xml" ContentType="application/vnd.openxmlformats-officedocument.presentationml.notesSlide+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27.xml" ContentType="application/vnd.openxmlformats-officedocument.presentationml.notesSlide+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tags/tag56.xml" ContentType="application/vnd.openxmlformats-officedocument.presentationml.tags+xml"/>
  <Override PartName="/ppt/tags/tag57.xml" ContentType="application/vnd.openxmlformats-officedocument.presentationml.tags+xml"/>
  <Override PartName="/ppt/notesSlides/notesSlide28.xml" ContentType="application/vnd.openxmlformats-officedocument.presentationml.notesSlide+xml"/>
  <Override PartName="/ppt/charts/chart40.xml" ContentType="application/vnd.openxmlformats-officedocument.drawingml.chart+xml"/>
  <Override PartName="/ppt/theme/themeOverride3.xml" ContentType="application/vnd.openxmlformats-officedocument.themeOverride+xml"/>
  <Override PartName="/ppt/tags/tag58.xml" ContentType="application/vnd.openxmlformats-officedocument.presentationml.tags+xml"/>
  <Override PartName="/ppt/tags/tag59.xml" ContentType="application/vnd.openxmlformats-officedocument.presentationml.tags+xml"/>
  <Override PartName="/ppt/notesSlides/notesSlide29.xml" ContentType="application/vnd.openxmlformats-officedocument.presentationml.notesSlide+xml"/>
  <Override PartName="/ppt/charts/chart41.xml" ContentType="application/vnd.openxmlformats-officedocument.drawingml.chart+xml"/>
  <Override PartName="/ppt/theme/themeOverride4.xml" ContentType="application/vnd.openxmlformats-officedocument.themeOverride+xml"/>
  <Override PartName="/ppt/tags/tag60.xml" ContentType="application/vnd.openxmlformats-officedocument.presentationml.tags+xml"/>
  <Override PartName="/ppt/tags/tag61.xml" ContentType="application/vnd.openxmlformats-officedocument.presentationml.tags+xml"/>
  <Override PartName="/ppt/notesSlides/notesSlide30.xml" ContentType="application/vnd.openxmlformats-officedocument.presentationml.notesSlide+xml"/>
  <Override PartName="/ppt/charts/chart42.xml" ContentType="application/vnd.openxmlformats-officedocument.drawingml.chart+xml"/>
  <Override PartName="/ppt/theme/themeOverride5.xml" ContentType="application/vnd.openxmlformats-officedocument.themeOverride+xml"/>
  <Override PartName="/ppt/tags/tag62.xml" ContentType="application/vnd.openxmlformats-officedocument.presentationml.tags+xml"/>
  <Override PartName="/ppt/tags/tag63.xml" ContentType="application/vnd.openxmlformats-officedocument.presentationml.tags+xml"/>
  <Override PartName="/ppt/notesSlides/notesSlide31.xml" ContentType="application/vnd.openxmlformats-officedocument.presentationml.notesSlide+xml"/>
  <Override PartName="/ppt/charts/chart43.xml" ContentType="application/vnd.openxmlformats-officedocument.drawingml.chart+xml"/>
  <Override PartName="/ppt/theme/themeOverride6.xml" ContentType="application/vnd.openxmlformats-officedocument.themeOverride+xml"/>
  <Override PartName="/ppt/tags/tag64.xml" ContentType="application/vnd.openxmlformats-officedocument.presentationml.tags+xml"/>
  <Override PartName="/ppt/tags/tag65.xml" ContentType="application/vnd.openxmlformats-officedocument.presentationml.tags+xml"/>
  <Override PartName="/ppt/notesSlides/notesSlide32.xml" ContentType="application/vnd.openxmlformats-officedocument.presentationml.notesSlide+xml"/>
  <Override PartName="/ppt/charts/chart44.xml" ContentType="application/vnd.openxmlformats-officedocument.drawingml.chart+xml"/>
  <Override PartName="/ppt/theme/themeOverride7.xml" ContentType="application/vnd.openxmlformats-officedocument.themeOverride+xml"/>
  <Override PartName="/ppt/tags/tag66.xml" ContentType="application/vnd.openxmlformats-officedocument.presentationml.tags+xml"/>
  <Override PartName="/ppt/tags/tag67.xml" ContentType="application/vnd.openxmlformats-officedocument.presentationml.tags+xml"/>
  <Override PartName="/ppt/notesSlides/notesSlide33.xml" ContentType="application/vnd.openxmlformats-officedocument.presentationml.notesSlide+xml"/>
  <Override PartName="/ppt/charts/chart45.xml" ContentType="application/vnd.openxmlformats-officedocument.drawingml.chart+xml"/>
  <Override PartName="/ppt/theme/themeOverride8.xml" ContentType="application/vnd.openxmlformats-officedocument.themeOverride+xml"/>
  <Override PartName="/ppt/tags/tag68.xml" ContentType="application/vnd.openxmlformats-officedocument.presentationml.tags+xml"/>
  <Override PartName="/ppt/tags/tag69.xml" ContentType="application/vnd.openxmlformats-officedocument.presentationml.tags+xml"/>
  <Override PartName="/ppt/notesSlides/notesSlide34.xml" ContentType="application/vnd.openxmlformats-officedocument.presentationml.notesSlide+xml"/>
  <Override PartName="/ppt/charts/chart46.xml" ContentType="application/vnd.openxmlformats-officedocument.drawingml.chart+xml"/>
  <Override PartName="/ppt/theme/themeOverride9.xml" ContentType="application/vnd.openxmlformats-officedocument.themeOverr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35.xml" ContentType="application/vnd.openxmlformats-officedocument.presentationml.notesSlide+xml"/>
  <Override PartName="/ppt/charts/chart47.xml" ContentType="application/vnd.openxmlformats-officedocument.drawingml.chart+xml"/>
  <Override PartName="/ppt/charts/chart48.xml" ContentType="application/vnd.openxmlformats-officedocument.drawingml.chart+xml"/>
  <Override PartName="/ppt/charts/chart49.xml" ContentType="application/vnd.openxmlformats-officedocument.drawingml.chart+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36.xml" ContentType="application/vnd.openxmlformats-officedocument.presentationml.notesSlide+xml"/>
  <Override PartName="/ppt/charts/chart50.xml" ContentType="application/vnd.openxmlformats-officedocument.drawingml.chart+xml"/>
  <Override PartName="/ppt/charts/chart51.xml" ContentType="application/vnd.openxmlformats-officedocument.drawingml.chart+xml"/>
  <Override PartName="/ppt/charts/chart52.xml" ContentType="application/vnd.openxmlformats-officedocument.drawingml.chart+xml"/>
  <Override PartName="/ppt/charts/chart53.xml" ContentType="application/vnd.openxmlformats-officedocument.drawingml.chart+xml"/>
  <Override PartName="/ppt/tags/tag79.xml" ContentType="application/vnd.openxmlformats-officedocument.presentationml.tags+xml"/>
  <Override PartName="/ppt/tags/tag80.xml" ContentType="application/vnd.openxmlformats-officedocument.presentationml.tags+xml"/>
  <Override PartName="/ppt/notesSlides/notesSlide37.xml" ContentType="application/vnd.openxmlformats-officedocument.presentationml.notesSlide+xml"/>
  <Override PartName="/ppt/charts/chart54.xml" ContentType="application/vnd.openxmlformats-officedocument.drawingml.chart+xml"/>
  <Override PartName="/ppt/tags/tag81.xml" ContentType="application/vnd.openxmlformats-officedocument.presentationml.tags+xml"/>
  <Override PartName="/ppt/tags/tag82.xml" ContentType="application/vnd.openxmlformats-officedocument.presentationml.tags+xml"/>
  <Override PartName="/ppt/notesSlides/notesSlide38.xml" ContentType="application/vnd.openxmlformats-officedocument.presentationml.notesSlide+xml"/>
  <Override PartName="/ppt/charts/chart55.xml" ContentType="application/vnd.openxmlformats-officedocument.drawingml.chart+xml"/>
  <Override PartName="/ppt/theme/themeOverride10.xml" ContentType="application/vnd.openxmlformats-officedocument.themeOverr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39.xml" ContentType="application/vnd.openxmlformats-officedocument.presentationml.notesSlide+xml"/>
  <Override PartName="/ppt/charts/chart56.xml" ContentType="application/vnd.openxmlformats-officedocument.drawingml.chart+xml"/>
  <Override PartName="/ppt/charts/chart57.xml" ContentType="application/vnd.openxmlformats-officedocument.drawingml.chart+xml"/>
  <Override PartName="/ppt/charts/chart58.xml" ContentType="application/vnd.openxmlformats-officedocument.drawingml.chart+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40.xml" ContentType="application/vnd.openxmlformats-officedocument.presentationml.notesSlide+xml"/>
  <Override PartName="/ppt/charts/chart59.xml" ContentType="application/vnd.openxmlformats-officedocument.drawingml.chart+xml"/>
  <Override PartName="/ppt/charts/chart60.xml" ContentType="application/vnd.openxmlformats-officedocument.drawingml.chart+xml"/>
  <Override PartName="/ppt/charts/chart61.xml" ContentType="application/vnd.openxmlformats-officedocument.drawingml.chart+xml"/>
  <Override PartName="/ppt/tags/tag91.xml" ContentType="application/vnd.openxmlformats-officedocument.presentationml.tags+xml"/>
  <Override PartName="/ppt/tags/tag92.xml" ContentType="application/vnd.openxmlformats-officedocument.presentationml.tags+xml"/>
  <Override PartName="/ppt/notesSlides/notesSlide41.xml" ContentType="application/vnd.openxmlformats-officedocument.presentationml.notesSlide+xml"/>
  <Override PartName="/ppt/charts/chart62.xml" ContentType="application/vnd.openxmlformats-officedocument.drawingml.chart+xml"/>
  <Override PartName="/ppt/tags/tag93.xml" ContentType="application/vnd.openxmlformats-officedocument.presentationml.tags+xml"/>
  <Override PartName="/ppt/tags/tag94.xml" ContentType="application/vnd.openxmlformats-officedocument.presentationml.tags+xml"/>
  <Override PartName="/ppt/notesSlides/notesSlide42.xml" ContentType="application/vnd.openxmlformats-officedocument.presentationml.notesSlide+xml"/>
  <Override PartName="/ppt/charts/chart63.xml" ContentType="application/vnd.openxmlformats-officedocument.drawingml.chart+xml"/>
  <Override PartName="/ppt/tags/tag95.xml" ContentType="application/vnd.openxmlformats-officedocument.presentationml.tags+xml"/>
  <Override PartName="/ppt/tags/tag96.xml" ContentType="application/vnd.openxmlformats-officedocument.presentationml.tags+xml"/>
  <Override PartName="/ppt/notesSlides/notesSlide43.xml" ContentType="application/vnd.openxmlformats-officedocument.presentationml.notesSlide+xml"/>
  <Override PartName="/ppt/charts/chart64.xml" ContentType="application/vnd.openxmlformats-officedocument.drawingml.chart+xml"/>
  <Override PartName="/ppt/theme/themeOverride11.xml" ContentType="application/vnd.openxmlformats-officedocument.themeOverr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44.xml" ContentType="application/vnd.openxmlformats-officedocument.presentationml.notesSlide+xml"/>
  <Override PartName="/ppt/charts/chart65.xml" ContentType="application/vnd.openxmlformats-officedocument.drawingml.chart+xml"/>
  <Override PartName="/ppt/charts/chart66.xml" ContentType="application/vnd.openxmlformats-officedocument.drawingml.chart+xml"/>
  <Override PartName="/ppt/charts/chart67.xml" ContentType="application/vnd.openxmlformats-officedocument.drawingml.chart+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45.xml" ContentType="application/vnd.openxmlformats-officedocument.presentationml.notesSlide+xml"/>
  <Override PartName="/ppt/charts/chart68.xml" ContentType="application/vnd.openxmlformats-officedocument.drawingml.chart+xml"/>
  <Override PartName="/ppt/charts/chart69.xml" ContentType="application/vnd.openxmlformats-officedocument.drawingml.chart+xml"/>
  <Override PartName="/ppt/charts/chart70.xml" ContentType="application/vnd.openxmlformats-officedocument.drawingml.chart+xml"/>
  <Override PartName="/ppt/tags/tag105.xml" ContentType="application/vnd.openxmlformats-officedocument.presentationml.tags+xml"/>
  <Override PartName="/ppt/tags/tag106.xml" ContentType="application/vnd.openxmlformats-officedocument.presentationml.tags+xml"/>
  <Override PartName="/ppt/notesSlides/notesSlide46.xml" ContentType="application/vnd.openxmlformats-officedocument.presentationml.notesSlide+xml"/>
  <Override PartName="/ppt/charts/chart71.xml" ContentType="application/vnd.openxmlformats-officedocument.drawingml.chart+xml"/>
  <Override PartName="/ppt/tags/tag107.xml" ContentType="application/vnd.openxmlformats-officedocument.presentationml.tags+xml"/>
  <Override PartName="/ppt/tags/tag108.xml" ContentType="application/vnd.openxmlformats-officedocument.presentationml.tags+xml"/>
  <Override PartName="/ppt/notesSlides/notesSlide47.xml" ContentType="application/vnd.openxmlformats-officedocument.presentationml.notesSlide+xml"/>
  <Override PartName="/ppt/charts/chart72.xml" ContentType="application/vnd.openxmlformats-officedocument.drawingml.chart+xml"/>
  <Override PartName="/ppt/theme/themeOverride12.xml" ContentType="application/vnd.openxmlformats-officedocument.themeOverride+xml"/>
  <Override PartName="/ppt/tags/tag109.xml" ContentType="application/vnd.openxmlformats-officedocument.presentationml.tags+xml"/>
  <Override PartName="/ppt/tags/tag110.xml" ContentType="application/vnd.openxmlformats-officedocument.presentationml.tags+xml"/>
  <Override PartName="/ppt/notesSlides/notesSlide48.xml" ContentType="application/vnd.openxmlformats-officedocument.presentationml.notesSlide+xml"/>
  <Override PartName="/ppt/charts/chart73.xml" ContentType="application/vnd.openxmlformats-officedocument.drawingml.chart+xml"/>
  <Override PartName="/ppt/theme/themeOverride13.xml" ContentType="application/vnd.openxmlformats-officedocument.themeOverride+xml"/>
  <Override PartName="/ppt/tags/tag111.xml" ContentType="application/vnd.openxmlformats-officedocument.presentationml.tags+xml"/>
  <Override PartName="/ppt/tags/tag112.xml" ContentType="application/vnd.openxmlformats-officedocument.presentationml.tags+xml"/>
  <Override PartName="/ppt/notesSlides/notesSlide49.xml" ContentType="application/vnd.openxmlformats-officedocument.presentationml.notesSlide+xml"/>
  <Override PartName="/ppt/charts/chart74.xml" ContentType="application/vnd.openxmlformats-officedocument.drawingml.chart+xml"/>
  <Override PartName="/ppt/theme/themeOverride14.xml" ContentType="application/vnd.openxmlformats-officedocument.themeOverride+xml"/>
  <Override PartName="/ppt/tags/tag113.xml" ContentType="application/vnd.openxmlformats-officedocument.presentationml.tags+xml"/>
  <Override PartName="/ppt/tags/tag114.xml" ContentType="application/vnd.openxmlformats-officedocument.presentationml.tags+xml"/>
  <Override PartName="/ppt/notesSlides/notesSlide50.xml" ContentType="application/vnd.openxmlformats-officedocument.presentationml.notesSlide+xml"/>
  <Override PartName="/ppt/charts/chart75.xml" ContentType="application/vnd.openxmlformats-officedocument.drawingml.chart+xml"/>
  <Override PartName="/ppt/theme/themeOverride15.xml" ContentType="application/vnd.openxmlformats-officedocument.themeOverride+xml"/>
  <Override PartName="/ppt/tags/tag115.xml" ContentType="application/vnd.openxmlformats-officedocument.presentationml.tags+xml"/>
  <Override PartName="/ppt/tags/tag116.xml" ContentType="application/vnd.openxmlformats-officedocument.presentationml.tags+xml"/>
  <Override PartName="/ppt/notesSlides/notesSlide51.xml" ContentType="application/vnd.openxmlformats-officedocument.presentationml.notesSlide+xml"/>
  <Override PartName="/ppt/charts/chart76.xml" ContentType="application/vnd.openxmlformats-officedocument.drawingml.chart+xml"/>
  <Override PartName="/ppt/theme/themeOverride16.xml" ContentType="application/vnd.openxmlformats-officedocument.themeOverride+xml"/>
  <Override PartName="/ppt/tags/tag117.xml" ContentType="application/vnd.openxmlformats-officedocument.presentationml.tags+xml"/>
  <Override PartName="/ppt/tags/tag118.xml" ContentType="application/vnd.openxmlformats-officedocument.presentationml.tags+xml"/>
  <Override PartName="/ppt/notesSlides/notesSlide52.xml" ContentType="application/vnd.openxmlformats-officedocument.presentationml.notesSlide+xml"/>
  <Override PartName="/ppt/charts/chart77.xml" ContentType="application/vnd.openxmlformats-officedocument.drawingml.chart+xml"/>
  <Override PartName="/ppt/theme/themeOverride17.xml" ContentType="application/vnd.openxmlformats-officedocument.themeOverride+xml"/>
  <Override PartName="/ppt/tags/tag119.xml" ContentType="application/vnd.openxmlformats-officedocument.presentationml.tags+xml"/>
  <Override PartName="/ppt/tags/tag120.xml" ContentType="application/vnd.openxmlformats-officedocument.presentationml.tags+xml"/>
  <Override PartName="/ppt/notesSlides/notesSlide53.xml" ContentType="application/vnd.openxmlformats-officedocument.presentationml.notesSlide+xml"/>
  <Override PartName="/ppt/charts/chart78.xml" ContentType="application/vnd.openxmlformats-officedocument.drawingml.chart+xml"/>
  <Override PartName="/ppt/theme/themeOverride18.xml" ContentType="application/vnd.openxmlformats-officedocument.themeOverride+xml"/>
  <Override PartName="/ppt/tags/tag121.xml" ContentType="application/vnd.openxmlformats-officedocument.presentationml.tags+xml"/>
  <Override PartName="/ppt/tags/tag122.xml" ContentType="application/vnd.openxmlformats-officedocument.presentationml.tags+xml"/>
  <Override PartName="/ppt/notesSlides/notesSlide54.xml" ContentType="application/vnd.openxmlformats-officedocument.presentationml.notesSlide+xml"/>
  <Override PartName="/ppt/charts/chart79.xml" ContentType="application/vnd.openxmlformats-officedocument.drawingml.chart+xml"/>
  <Override PartName="/ppt/tags/tag123.xml" ContentType="application/vnd.openxmlformats-officedocument.presentationml.tags+xml"/>
  <Override PartName="/ppt/tags/tag124.xml" ContentType="application/vnd.openxmlformats-officedocument.presentationml.tags+xml"/>
  <Override PartName="/ppt/notesSlides/notesSlide55.xml" ContentType="application/vnd.openxmlformats-officedocument.presentationml.notesSlide+xml"/>
  <Override PartName="/ppt/charts/chart80.xml" ContentType="application/vnd.openxmlformats-officedocument.drawingml.chart+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56.xml" ContentType="application/vnd.openxmlformats-officedocument.presentationml.notesSlide+xml"/>
  <Override PartName="/ppt/charts/chart81.xml" ContentType="application/vnd.openxmlformats-officedocument.drawingml.chart+xml"/>
  <Override PartName="/ppt/charts/chart82.xml" ContentType="application/vnd.openxmlformats-officedocument.drawingml.chart+xml"/>
  <Override PartName="/ppt/charts/chart83.xml" ContentType="application/vnd.openxmlformats-officedocument.drawingml.chart+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57.xml" ContentType="application/vnd.openxmlformats-officedocument.presentationml.notesSlide+xml"/>
  <Override PartName="/ppt/charts/chart84.xml" ContentType="application/vnd.openxmlformats-officedocument.drawingml.chart+xml"/>
  <Override PartName="/ppt/charts/chart85.xml" ContentType="application/vnd.openxmlformats-officedocument.drawingml.chart+xml"/>
  <Override PartName="/ppt/charts/chart86.xml" ContentType="application/vnd.openxmlformats-officedocument.drawingml.chart+xml"/>
  <Override PartName="/ppt/tags/tag133.xml" ContentType="application/vnd.openxmlformats-officedocument.presentationml.tags+xml"/>
  <Override PartName="/ppt/tags/tag134.xml" ContentType="application/vnd.openxmlformats-officedocument.presentationml.tags+xml"/>
  <Override PartName="/ppt/notesSlides/notesSlide58.xml" ContentType="application/vnd.openxmlformats-officedocument.presentationml.notesSlide+xml"/>
  <Override PartName="/ppt/charts/chart87.xml" ContentType="application/vnd.openxmlformats-officedocument.drawingml.chart+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59.xml" ContentType="application/vnd.openxmlformats-officedocument.presentationml.notesSlide+xml"/>
  <Override PartName="/ppt/charts/chart88.xml" ContentType="application/vnd.openxmlformats-officedocument.drawingml.chart+xml"/>
  <Override PartName="/ppt/charts/chart89.xml" ContentType="application/vnd.openxmlformats-officedocument.drawingml.chart+xml"/>
  <Override PartName="/ppt/charts/chart90.xml" ContentType="application/vnd.openxmlformats-officedocument.drawingml.chart+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60.xml" ContentType="application/vnd.openxmlformats-officedocument.presentationml.notesSlide+xml"/>
  <Override PartName="/ppt/charts/chart91.xml" ContentType="application/vnd.openxmlformats-officedocument.drawingml.chart+xml"/>
  <Override PartName="/ppt/charts/chart92.xml" ContentType="application/vnd.openxmlformats-officedocument.drawingml.chart+xml"/>
  <Override PartName="/ppt/charts/chart93.xml" ContentType="application/vnd.openxmlformats-officedocument.drawingml.chart+xml"/>
  <Override PartName="/ppt/tags/tag143.xml" ContentType="application/vnd.openxmlformats-officedocument.presentationml.tags+xml"/>
  <Override PartName="/ppt/tags/tag144.xml" ContentType="application/vnd.openxmlformats-officedocument.presentationml.tags+xml"/>
  <Override PartName="/ppt/notesSlides/notesSlide61.xml" ContentType="application/vnd.openxmlformats-officedocument.presentationml.notesSlide+xml"/>
  <Override PartName="/ppt/charts/chart94.xml" ContentType="application/vnd.openxmlformats-officedocument.drawingml.chart+xml"/>
  <Override PartName="/ppt/theme/themeOverride19.xml" ContentType="application/vnd.openxmlformats-officedocument.themeOverride+xml"/>
  <Override PartName="/ppt/tags/tag145.xml" ContentType="application/vnd.openxmlformats-officedocument.presentationml.tags+xml"/>
  <Override PartName="/ppt/tags/tag146.xml" ContentType="application/vnd.openxmlformats-officedocument.presentationml.tags+xml"/>
  <Override PartName="/ppt/notesSlides/notesSlide62.xml" ContentType="application/vnd.openxmlformats-officedocument.presentationml.notesSlide+xml"/>
  <Override PartName="/ppt/charts/chart95.xml" ContentType="application/vnd.openxmlformats-officedocument.drawingml.chart+xml"/>
  <Override PartName="/ppt/theme/themeOverride20.xml" ContentType="application/vnd.openxmlformats-officedocument.themeOverride+xml"/>
  <Override PartName="/ppt/tags/tag147.xml" ContentType="application/vnd.openxmlformats-officedocument.presentationml.tags+xml"/>
  <Override PartName="/ppt/tags/tag148.xml" ContentType="application/vnd.openxmlformats-officedocument.presentationml.tags+xml"/>
  <Override PartName="/ppt/notesSlides/notesSlide63.xml" ContentType="application/vnd.openxmlformats-officedocument.presentationml.notesSlide+xml"/>
  <Override PartName="/ppt/charts/chart96.xml" ContentType="application/vnd.openxmlformats-officedocument.drawingml.chart+xml"/>
  <Override PartName="/ppt/theme/themeOverride21.xml" ContentType="application/vnd.openxmlformats-officedocument.themeOverride+xml"/>
  <Override PartName="/ppt/tags/tag149.xml" ContentType="application/vnd.openxmlformats-officedocument.presentationml.tags+xml"/>
  <Override PartName="/ppt/tags/tag150.xml" ContentType="application/vnd.openxmlformats-officedocument.presentationml.tags+xml"/>
  <Override PartName="/ppt/notesSlides/notesSlide64.xml" ContentType="application/vnd.openxmlformats-officedocument.presentationml.notesSlide+xml"/>
  <Override PartName="/ppt/charts/chart97.xml" ContentType="application/vnd.openxmlformats-officedocument.drawingml.chart+xml"/>
  <Override PartName="/ppt/theme/themeOverride22.xml" ContentType="application/vnd.openxmlformats-officedocument.themeOverride+xml"/>
  <Override PartName="/ppt/tags/tag151.xml" ContentType="application/vnd.openxmlformats-officedocument.presentationml.tags+xml"/>
  <Override PartName="/ppt/tags/tag152.xml" ContentType="application/vnd.openxmlformats-officedocument.presentationml.tags+xml"/>
  <Override PartName="/ppt/notesSlides/notesSlide65.xml" ContentType="application/vnd.openxmlformats-officedocument.presentationml.notesSlide+xml"/>
  <Override PartName="/ppt/charts/chart98.xml" ContentType="application/vnd.openxmlformats-officedocument.drawingml.chart+xml"/>
  <Override PartName="/ppt/theme/themeOverride23.xml" ContentType="application/vnd.openxmlformats-officedocument.themeOverride+xml"/>
  <Override PartName="/ppt/tags/tag153.xml" ContentType="application/vnd.openxmlformats-officedocument.presentationml.tags+xml"/>
  <Override PartName="/ppt/tags/tag154.xml" ContentType="application/vnd.openxmlformats-officedocument.presentationml.tags+xml"/>
  <Override PartName="/ppt/notesSlides/notesSlide66.xml" ContentType="application/vnd.openxmlformats-officedocument.presentationml.notesSlide+xml"/>
  <Override PartName="/ppt/charts/chart99.xml" ContentType="application/vnd.openxmlformats-officedocument.drawingml.chart+xml"/>
  <Override PartName="/ppt/theme/themeOverride24.xml" ContentType="application/vnd.openxmlformats-officedocument.themeOverride+xml"/>
  <Override PartName="/ppt/tags/tag155.xml" ContentType="application/vnd.openxmlformats-officedocument.presentationml.tags+xml"/>
  <Override PartName="/ppt/tags/tag156.xml" ContentType="application/vnd.openxmlformats-officedocument.presentationml.tags+xml"/>
  <Override PartName="/ppt/notesSlides/notesSlide67.xml" ContentType="application/vnd.openxmlformats-officedocument.presentationml.notesSlide+xml"/>
  <Override PartName="/ppt/charts/chart100.xml" ContentType="application/vnd.openxmlformats-officedocument.drawingml.chart+xml"/>
  <Override PartName="/ppt/theme/themeOverride25.xml" ContentType="application/vnd.openxmlformats-officedocument.themeOverride+xml"/>
  <Override PartName="/ppt/tags/tag157.xml" ContentType="application/vnd.openxmlformats-officedocument.presentationml.tags+xml"/>
  <Override PartName="/ppt/tags/tag158.xml" ContentType="application/vnd.openxmlformats-officedocument.presentationml.tags+xml"/>
  <Override PartName="/ppt/notesSlides/notesSlide68.xml" ContentType="application/vnd.openxmlformats-officedocument.presentationml.notesSlide+xml"/>
  <Override PartName="/ppt/charts/chart101.xml" ContentType="application/vnd.openxmlformats-officedocument.drawingml.chart+xml"/>
  <Override PartName="/ppt/theme/themeOverride26.xml" ContentType="application/vnd.openxmlformats-officedocument.themeOverride+xml"/>
  <Override PartName="/ppt/tags/tag159.xml" ContentType="application/vnd.openxmlformats-officedocument.presentationml.tags+xml"/>
  <Override PartName="/ppt/tags/tag160.xml" ContentType="application/vnd.openxmlformats-officedocument.presentationml.tags+xml"/>
  <Override PartName="/ppt/notesSlides/notesSlide69.xml" ContentType="application/vnd.openxmlformats-officedocument.presentationml.notesSlide+xml"/>
  <Override PartName="/ppt/charts/chart102.xml" ContentType="application/vnd.openxmlformats-officedocument.drawingml.chart+xml"/>
  <Override PartName="/ppt/theme/themeOverride27.xml" ContentType="application/vnd.openxmlformats-officedocument.themeOverride+xml"/>
  <Override PartName="/ppt/tags/tag161.xml" ContentType="application/vnd.openxmlformats-officedocument.presentationml.tags+xml"/>
  <Override PartName="/ppt/tags/tag162.xml" ContentType="application/vnd.openxmlformats-officedocument.presentationml.tags+xml"/>
  <Override PartName="/ppt/notesSlides/notesSlide70.xml" ContentType="application/vnd.openxmlformats-officedocument.presentationml.notesSlide+xml"/>
  <Override PartName="/ppt/charts/chart103.xml" ContentType="application/vnd.openxmlformats-officedocument.drawingml.chart+xml"/>
  <Override PartName="/ppt/theme/themeOverride28.xml" ContentType="application/vnd.openxmlformats-officedocument.themeOverride+xml"/>
  <Override PartName="/ppt/tags/tag163.xml" ContentType="application/vnd.openxmlformats-officedocument.presentationml.tags+xml"/>
  <Override PartName="/ppt/tags/tag164.xml" ContentType="application/vnd.openxmlformats-officedocument.presentationml.tags+xml"/>
  <Override PartName="/ppt/notesSlides/notesSlide71.xml" ContentType="application/vnd.openxmlformats-officedocument.presentationml.notesSlide+xml"/>
  <Override PartName="/ppt/charts/chart104.xml" ContentType="application/vnd.openxmlformats-officedocument.drawingml.chart+xml"/>
  <Override PartName="/ppt/theme/themeOverride29.xml" ContentType="application/vnd.openxmlformats-officedocument.themeOverride+xml"/>
  <Override PartName="/ppt/tags/tag165.xml" ContentType="application/vnd.openxmlformats-officedocument.presentationml.tags+xml"/>
  <Override PartName="/ppt/tags/tag166.xml" ContentType="application/vnd.openxmlformats-officedocument.presentationml.tags+xml"/>
  <Override PartName="/ppt/notesSlides/notesSlide72.xml" ContentType="application/vnd.openxmlformats-officedocument.presentationml.notesSlide+xml"/>
  <Override PartName="/ppt/charts/chart105.xml" ContentType="application/vnd.openxmlformats-officedocument.drawingml.chart+xml"/>
  <Override PartName="/ppt/theme/themeOverride30.xml" ContentType="application/vnd.openxmlformats-officedocument.themeOverrid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notesSlides/notesSlide73.xml" ContentType="application/vnd.openxmlformats-officedocument.presentationml.notesSlide+xml"/>
  <Override PartName="/ppt/charts/chart106.xml" ContentType="application/vnd.openxmlformats-officedocument.drawingml.chart+xml"/>
  <Override PartName="/ppt/charts/chart107.xml" ContentType="application/vnd.openxmlformats-officedocument.drawingml.chart+xml"/>
  <Override PartName="/ppt/charts/chart108.xml" ContentType="application/vnd.openxmlformats-officedocument.drawingml.chart+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notesSlides/notesSlide74.xml" ContentType="application/vnd.openxmlformats-officedocument.presentationml.notesSlide+xml"/>
  <Override PartName="/ppt/charts/chart109.xml" ContentType="application/vnd.openxmlformats-officedocument.drawingml.chart+xml"/>
  <Override PartName="/ppt/charts/chart110.xml" ContentType="application/vnd.openxmlformats-officedocument.drawingml.chart+xml"/>
  <Override PartName="/ppt/charts/chart111.xml" ContentType="application/vnd.openxmlformats-officedocument.drawingml.chart+xml"/>
  <Override PartName="/ppt/tags/tag175.xml" ContentType="application/vnd.openxmlformats-officedocument.presentationml.tags+xml"/>
  <Override PartName="/ppt/tags/tag176.xml" ContentType="application/vnd.openxmlformats-officedocument.presentationml.tags+xml"/>
  <Override PartName="/ppt/notesSlides/notesSlide75.xml" ContentType="application/vnd.openxmlformats-officedocument.presentationml.notesSlide+xml"/>
  <Override PartName="/ppt/charts/chart112.xml" ContentType="application/vnd.openxmlformats-officedocument.drawingml.chart+xml"/>
  <Override PartName="/ppt/theme/themeOverride31.xml" ContentType="application/vnd.openxmlformats-officedocument.themeOverride+xml"/>
  <Override PartName="/ppt/tags/tag177.xml" ContentType="application/vnd.openxmlformats-officedocument.presentationml.tags+xml"/>
  <Override PartName="/ppt/tags/tag178.xml" ContentType="application/vnd.openxmlformats-officedocument.presentationml.tags+xml"/>
  <Override PartName="/ppt/notesSlides/notesSlide76.xml" ContentType="application/vnd.openxmlformats-officedocument.presentationml.notesSlide+xml"/>
  <Override PartName="/ppt/charts/chart113.xml" ContentType="application/vnd.openxmlformats-officedocument.drawingml.chart+xml"/>
  <Override PartName="/ppt/theme/themeOverride32.xml" ContentType="application/vnd.openxmlformats-officedocument.themeOverride+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77.xml" ContentType="application/vnd.openxmlformats-officedocument.presentationml.notesSlide+xml"/>
  <Override PartName="/ppt/charts/chart114.xml" ContentType="application/vnd.openxmlformats-officedocument.drawingml.chart+xml"/>
  <Override PartName="/ppt/charts/chart115.xml" ContentType="application/vnd.openxmlformats-officedocument.drawingml.chart+xml"/>
  <Override PartName="/ppt/charts/chart116.xml" ContentType="application/vnd.openxmlformats-officedocument.drawingml.chart+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notesSlides/notesSlide78.xml" ContentType="application/vnd.openxmlformats-officedocument.presentationml.notesSlide+xml"/>
  <Override PartName="/ppt/charts/chart117.xml" ContentType="application/vnd.openxmlformats-officedocument.drawingml.chart+xml"/>
  <Override PartName="/ppt/charts/chart118.xml" ContentType="application/vnd.openxmlformats-officedocument.drawingml.chart+xml"/>
  <Override PartName="/ppt/charts/chart119.xml" ContentType="application/vnd.openxmlformats-officedocument.drawingml.chart+xml"/>
  <Override PartName="/ppt/tags/tag187.xml" ContentType="application/vnd.openxmlformats-officedocument.presentationml.tags+xml"/>
  <Override PartName="/ppt/tags/tag188.xml" ContentType="application/vnd.openxmlformats-officedocument.presentationml.tags+xml"/>
  <Override PartName="/ppt/notesSlides/notesSlide79.xml" ContentType="application/vnd.openxmlformats-officedocument.presentationml.notesSlide+xml"/>
  <Override PartName="/ppt/charts/chart120.xml" ContentType="application/vnd.openxmlformats-officedocument.drawingml.chart+xml"/>
  <Override PartName="/ppt/theme/themeOverride33.xml" ContentType="application/vnd.openxmlformats-officedocument.themeOverride+xml"/>
  <Override PartName="/ppt/tags/tag189.xml" ContentType="application/vnd.openxmlformats-officedocument.presentationml.tags+xml"/>
  <Override PartName="/ppt/tags/tag190.xml" ContentType="application/vnd.openxmlformats-officedocument.presentationml.tags+xml"/>
  <Override PartName="/ppt/notesSlides/notesSlide80.xml" ContentType="application/vnd.openxmlformats-officedocument.presentationml.notesSlide+xml"/>
  <Override PartName="/ppt/charts/chart121.xml" ContentType="application/vnd.openxmlformats-officedocument.drawingml.chart+xml"/>
  <Override PartName="/ppt/theme/themeOverride34.xml" ContentType="application/vnd.openxmlformats-officedocument.themeOverride+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81.xml" ContentType="application/vnd.openxmlformats-officedocument.presentationml.notesSlide+xml"/>
  <Override PartName="/ppt/charts/chart122.xml" ContentType="application/vnd.openxmlformats-officedocument.drawingml.chart+xml"/>
  <Override PartName="/ppt/charts/chart123.xml" ContentType="application/vnd.openxmlformats-officedocument.drawingml.chart+xml"/>
  <Override PartName="/ppt/charts/chart124.xml" ContentType="application/vnd.openxmlformats-officedocument.drawingml.chart+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82.xml" ContentType="application/vnd.openxmlformats-officedocument.presentationml.notesSlide+xml"/>
  <Override PartName="/ppt/charts/chart125.xml" ContentType="application/vnd.openxmlformats-officedocument.drawingml.chart+xml"/>
  <Override PartName="/ppt/charts/chart126.xml" ContentType="application/vnd.openxmlformats-officedocument.drawingml.chart+xml"/>
  <Override PartName="/ppt/charts/chart127.xml" ContentType="application/vnd.openxmlformats-officedocument.drawingml.chart+xml"/>
  <Override PartName="/ppt/tags/tag199.xml" ContentType="application/vnd.openxmlformats-officedocument.presentationml.tags+xml"/>
  <Override PartName="/ppt/tags/tag200.xml" ContentType="application/vnd.openxmlformats-officedocument.presentationml.tags+xml"/>
  <Override PartName="/ppt/notesSlides/notesSlide83.xml" ContentType="application/vnd.openxmlformats-officedocument.presentationml.notesSlide+xml"/>
  <Override PartName="/ppt/charts/chart128.xml" ContentType="application/vnd.openxmlformats-officedocument.drawingml.chart+xml"/>
  <Override PartName="/ppt/theme/themeOverride35.xml" ContentType="application/vnd.openxmlformats-officedocument.themeOverride+xml"/>
  <Override PartName="/ppt/notesSlides/notesSlide84.xml" ContentType="application/vnd.openxmlformats-officedocument.presentationml.notesSlide+xml"/>
  <Override PartName="/ppt/charts/chart129.xml" ContentType="application/vnd.openxmlformats-officedocument.drawingml.chart+xml"/>
  <Override PartName="/ppt/charts/chart130.xml" ContentType="application/vnd.openxmlformats-officedocument.drawingml.chart+xml"/>
  <Override PartName="/ppt/charts/chart131.xml" ContentType="application/vnd.openxmlformats-officedocument.drawingml.chart+xml"/>
  <Override PartName="/ppt/notesSlides/notesSlide85.xml" ContentType="application/vnd.openxmlformats-officedocument.presentationml.notesSlide+xml"/>
  <Override PartName="/ppt/charts/chart132.xml" ContentType="application/vnd.openxmlformats-officedocument.drawingml.chart+xml"/>
  <Override PartName="/ppt/charts/chart133.xml" ContentType="application/vnd.openxmlformats-officedocument.drawingml.chart+xml"/>
  <Override PartName="/ppt/charts/chart134.xml" ContentType="application/vnd.openxmlformats-officedocument.drawingml.chart+xml"/>
  <Override PartName="/ppt/notesSlides/notesSlide86.xml" ContentType="application/vnd.openxmlformats-officedocument.presentationml.notesSlide+xml"/>
  <Override PartName="/ppt/charts/chart135.xml" ContentType="application/vnd.openxmlformats-officedocument.drawingml.chart+xml"/>
  <Override PartName="/ppt/charts/chart136.xml" ContentType="application/vnd.openxmlformats-officedocument.drawingml.chart+xml"/>
  <Override PartName="/ppt/charts/chart137.xml" ContentType="application/vnd.openxmlformats-officedocument.drawingml.chart+xml"/>
  <Override PartName="/ppt/notesSlides/notesSlide87.xml" ContentType="application/vnd.openxmlformats-officedocument.presentationml.notesSlide+xml"/>
  <Override PartName="/ppt/charts/chart138.xml" ContentType="application/vnd.openxmlformats-officedocument.drawingml.chart+xml"/>
  <Override PartName="/ppt/charts/chart139.xml" ContentType="application/vnd.openxmlformats-officedocument.drawingml.chart+xml"/>
  <Override PartName="/ppt/charts/chart140.xml" ContentType="application/vnd.openxmlformats-officedocument.drawingml.chart+xml"/>
  <Override PartName="/ppt/notesSlides/notesSlide88.xml" ContentType="application/vnd.openxmlformats-officedocument.presentationml.notesSlide+xml"/>
  <Override PartName="/ppt/charts/chart141.xml" ContentType="application/vnd.openxmlformats-officedocument.drawingml.chart+xml"/>
  <Override PartName="/ppt/charts/chart142.xml" ContentType="application/vnd.openxmlformats-officedocument.drawingml.chart+xml"/>
  <Override PartName="/ppt/charts/chart143.xml" ContentType="application/vnd.openxmlformats-officedocument.drawingml.chart+xml"/>
  <Override PartName="/ppt/notesSlides/notesSlide89.xml" ContentType="application/vnd.openxmlformats-officedocument.presentationml.notesSlide+xml"/>
  <Override PartName="/ppt/charts/chart144.xml" ContentType="application/vnd.openxmlformats-officedocument.drawingml.chart+xml"/>
  <Override PartName="/ppt/charts/chart145.xml" ContentType="application/vnd.openxmlformats-officedocument.drawingml.chart+xml"/>
  <Override PartName="/ppt/charts/chart146.xml" ContentType="application/vnd.openxmlformats-officedocument.drawingml.chart+xml"/>
  <Override PartName="/ppt/notesSlides/notesSlide90.xml" ContentType="application/vnd.openxmlformats-officedocument.presentationml.notesSlide+xml"/>
  <Override PartName="/ppt/charts/chart147.xml" ContentType="application/vnd.openxmlformats-officedocument.drawingml.chart+xml"/>
  <Override PartName="/ppt/charts/chart148.xml" ContentType="application/vnd.openxmlformats-officedocument.drawingml.chart+xml"/>
  <Override PartName="/ppt/charts/chart149.xml" ContentType="application/vnd.openxmlformats-officedocument.drawingml.chart+xml"/>
  <Override PartName="/ppt/notesSlides/notesSlide91.xml" ContentType="application/vnd.openxmlformats-officedocument.presentationml.notesSlide+xml"/>
  <Override PartName="/ppt/charts/chart150.xml" ContentType="application/vnd.openxmlformats-officedocument.drawingml.chart+xml"/>
  <Override PartName="/ppt/charts/chart151.xml" ContentType="application/vnd.openxmlformats-officedocument.drawingml.chart+xml"/>
  <Override PartName="/ppt/charts/chart152.xml" ContentType="application/vnd.openxmlformats-officedocument.drawingml.chart+xml"/>
  <Override PartName="/ppt/tags/tag201.xml" ContentType="application/vnd.openxmlformats-officedocument.presentationml.tags+xml"/>
  <Override PartName="/ppt/tags/tag202.xml" ContentType="application/vnd.openxmlformats-officedocument.presentationml.tags+xml"/>
  <Override PartName="/ppt/notesSlides/notesSlide92.xml" ContentType="application/vnd.openxmlformats-officedocument.presentationml.notesSlide+xml"/>
  <Override PartName="/ppt/charts/chart153.xml" ContentType="application/vnd.openxmlformats-officedocument.drawingml.chart+xml"/>
  <Override PartName="/ppt/theme/themeOverride36.xml" ContentType="application/vnd.openxmlformats-officedocument.themeOverride+xml"/>
  <Override PartName="/ppt/tags/tag203.xml" ContentType="application/vnd.openxmlformats-officedocument.presentationml.tags+xml"/>
  <Override PartName="/ppt/tags/tag204.xml" ContentType="application/vnd.openxmlformats-officedocument.presentationml.tags+xml"/>
  <Override PartName="/ppt/notesSlides/notesSlide93.xml" ContentType="application/vnd.openxmlformats-officedocument.presentationml.notesSlide+xml"/>
  <Override PartName="/ppt/charts/chart154.xml" ContentType="application/vnd.openxmlformats-officedocument.drawingml.chart+xml"/>
  <Override PartName="/ppt/theme/themeOverride37.xml" ContentType="application/vnd.openxmlformats-officedocument.themeOverride+xml"/>
  <Override PartName="/ppt/notesSlides/notesSlide94.xml" ContentType="application/vnd.openxmlformats-officedocument.presentationml.notesSlide+xml"/>
  <Override PartName="/ppt/charts/chart155.xml" ContentType="application/vnd.openxmlformats-officedocument.drawingml.chart+xml"/>
  <Override PartName="/ppt/theme/themeOverride38.xml" ContentType="application/vnd.openxmlformats-officedocument.themeOverride+xml"/>
  <Override PartName="/ppt/notesSlides/notesSlide95.xml" ContentType="application/vnd.openxmlformats-officedocument.presentationml.notesSlide+xml"/>
  <Override PartName="/ppt/charts/chart156.xml" ContentType="application/vnd.openxmlformats-officedocument.drawingml.chart+xml"/>
  <Override PartName="/ppt/theme/themeOverride39.xml" ContentType="application/vnd.openxmlformats-officedocument.themeOverrid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96.xml" ContentType="application/vnd.openxmlformats-officedocument.presentationml.notesSlide+xml"/>
  <Override PartName="/ppt/charts/chart157.xml" ContentType="application/vnd.openxmlformats-officedocument.drawingml.chart+xml"/>
  <Override PartName="/ppt/charts/chart158.xml" ContentType="application/vnd.openxmlformats-officedocument.drawingml.chart+xml"/>
  <Override PartName="/ppt/charts/chart159.xml" ContentType="application/vnd.openxmlformats-officedocument.drawingml.chart+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notesSlides/notesSlide97.xml" ContentType="application/vnd.openxmlformats-officedocument.presentationml.notesSlide+xml"/>
  <Override PartName="/ppt/charts/chart160.xml" ContentType="application/vnd.openxmlformats-officedocument.drawingml.chart+xml"/>
  <Override PartName="/ppt/charts/chart161.xml" ContentType="application/vnd.openxmlformats-officedocument.drawingml.chart+xml"/>
  <Override PartName="/ppt/charts/chart162.xml" ContentType="application/vnd.openxmlformats-officedocument.drawingml.chart+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98.xml" ContentType="application/vnd.openxmlformats-officedocument.presentationml.notesSlide+xml"/>
  <Override PartName="/ppt/charts/chart163.xml" ContentType="application/vnd.openxmlformats-officedocument.drawingml.chart+xml"/>
  <Override PartName="/ppt/charts/chart164.xml" ContentType="application/vnd.openxmlformats-officedocument.drawingml.chart+xml"/>
  <Override PartName="/ppt/charts/chart165.xml" ContentType="application/vnd.openxmlformats-officedocument.drawingml.chart+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99.xml" ContentType="application/vnd.openxmlformats-officedocument.presentationml.notesSlide+xml"/>
  <Override PartName="/ppt/charts/chart166.xml" ContentType="application/vnd.openxmlformats-officedocument.drawingml.chart+xml"/>
  <Override PartName="/ppt/charts/chart167.xml" ContentType="application/vnd.openxmlformats-officedocument.drawingml.chart+xml"/>
  <Override PartName="/ppt/charts/chart168.xml" ContentType="application/vnd.openxmlformats-officedocument.drawingml.chart+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notesSlides/notesSlide100.xml" ContentType="application/vnd.openxmlformats-officedocument.presentationml.notesSlide+xml"/>
  <Override PartName="/ppt/charts/chart169.xml" ContentType="application/vnd.openxmlformats-officedocument.drawingml.chart+xml"/>
  <Override PartName="/ppt/charts/chart170.xml" ContentType="application/vnd.openxmlformats-officedocument.drawingml.chart+xml"/>
  <Override PartName="/ppt/charts/chart171.xml" ContentType="application/vnd.openxmlformats-officedocument.drawingml.chart+xml"/>
  <Override PartName="/ppt/tags/tag226.xml" ContentType="application/vnd.openxmlformats-officedocument.presentationml.tags+xml"/>
  <Override PartName="/ppt/notesSlides/notesSlide101.xml" ContentType="application/vnd.openxmlformats-officedocument.presentationml.notesSlide+xml"/>
  <Override PartName="/ppt/charts/chart172.xml" ContentType="application/vnd.openxmlformats-officedocument.drawingml.chart+xml"/>
  <Override PartName="/ppt/charts/chart173.xml" ContentType="application/vnd.openxmlformats-officedocument.drawingml.chart+xml"/>
  <Override PartName="/ppt/charts/chart17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18"/>
  </p:notesMasterIdLst>
  <p:handoutMasterIdLst>
    <p:handoutMasterId r:id="rId119"/>
  </p:handoutMasterIdLst>
  <p:sldIdLst>
    <p:sldId id="408" r:id="rId5"/>
    <p:sldId id="612" r:id="rId6"/>
    <p:sldId id="624" r:id="rId7"/>
    <p:sldId id="634" r:id="rId8"/>
    <p:sldId id="635" r:id="rId9"/>
    <p:sldId id="636" r:id="rId10"/>
    <p:sldId id="641" r:id="rId11"/>
    <p:sldId id="637" r:id="rId12"/>
    <p:sldId id="646" r:id="rId13"/>
    <p:sldId id="647" r:id="rId14"/>
    <p:sldId id="648" r:id="rId15"/>
    <p:sldId id="649" r:id="rId16"/>
    <p:sldId id="625" r:id="rId17"/>
    <p:sldId id="407" r:id="rId18"/>
    <p:sldId id="501" r:id="rId19"/>
    <p:sldId id="642" r:id="rId20"/>
    <p:sldId id="492" r:id="rId21"/>
    <p:sldId id="494" r:id="rId22"/>
    <p:sldId id="504" r:id="rId23"/>
    <p:sldId id="505" r:id="rId24"/>
    <p:sldId id="506" r:id="rId25"/>
    <p:sldId id="507" r:id="rId26"/>
    <p:sldId id="508" r:id="rId27"/>
    <p:sldId id="509" r:id="rId28"/>
    <p:sldId id="416" r:id="rId29"/>
    <p:sldId id="511" r:id="rId30"/>
    <p:sldId id="512" r:id="rId31"/>
    <p:sldId id="513" r:id="rId32"/>
    <p:sldId id="514" r:id="rId33"/>
    <p:sldId id="515" r:id="rId34"/>
    <p:sldId id="516" r:id="rId35"/>
    <p:sldId id="517" r:id="rId36"/>
    <p:sldId id="518" r:id="rId37"/>
    <p:sldId id="519" r:id="rId38"/>
    <p:sldId id="520" r:id="rId39"/>
    <p:sldId id="521" r:id="rId40"/>
    <p:sldId id="522" r:id="rId41"/>
    <p:sldId id="523" r:id="rId42"/>
    <p:sldId id="524" r:id="rId43"/>
    <p:sldId id="525" r:id="rId44"/>
    <p:sldId id="527" r:id="rId45"/>
    <p:sldId id="529" r:id="rId46"/>
    <p:sldId id="528" r:id="rId47"/>
    <p:sldId id="530" r:id="rId48"/>
    <p:sldId id="531" r:id="rId49"/>
    <p:sldId id="532" r:id="rId50"/>
    <p:sldId id="533" r:id="rId51"/>
    <p:sldId id="588" r:id="rId52"/>
    <p:sldId id="537" r:id="rId53"/>
    <p:sldId id="536" r:id="rId54"/>
    <p:sldId id="534" r:id="rId55"/>
    <p:sldId id="535" r:id="rId56"/>
    <p:sldId id="538" r:id="rId57"/>
    <p:sldId id="539" r:id="rId58"/>
    <p:sldId id="589" r:id="rId59"/>
    <p:sldId id="541" r:id="rId60"/>
    <p:sldId id="590" r:id="rId61"/>
    <p:sldId id="540" r:id="rId62"/>
    <p:sldId id="591" r:id="rId63"/>
    <p:sldId id="542" r:id="rId64"/>
    <p:sldId id="543" r:id="rId65"/>
    <p:sldId id="544" r:id="rId66"/>
    <p:sldId id="545" r:id="rId67"/>
    <p:sldId id="546" r:id="rId68"/>
    <p:sldId id="549" r:id="rId69"/>
    <p:sldId id="643" r:id="rId70"/>
    <p:sldId id="644" r:id="rId71"/>
    <p:sldId id="552" r:id="rId72"/>
    <p:sldId id="626" r:id="rId73"/>
    <p:sldId id="627" r:id="rId74"/>
    <p:sldId id="628" r:id="rId75"/>
    <p:sldId id="629" r:id="rId76"/>
    <p:sldId id="553" r:id="rId77"/>
    <p:sldId id="594" r:id="rId78"/>
    <p:sldId id="554" r:id="rId79"/>
    <p:sldId id="595" r:id="rId80"/>
    <p:sldId id="555" r:id="rId81"/>
    <p:sldId id="596" r:id="rId82"/>
    <p:sldId id="556" r:id="rId83"/>
    <p:sldId id="597" r:id="rId84"/>
    <p:sldId id="557" r:id="rId85"/>
    <p:sldId id="558" r:id="rId86"/>
    <p:sldId id="559" r:id="rId87"/>
    <p:sldId id="560" r:id="rId88"/>
    <p:sldId id="598" r:id="rId89"/>
    <p:sldId id="632" r:id="rId90"/>
    <p:sldId id="633" r:id="rId91"/>
    <p:sldId id="561" r:id="rId92"/>
    <p:sldId id="599" r:id="rId93"/>
    <p:sldId id="630" r:id="rId94"/>
    <p:sldId id="631" r:id="rId95"/>
    <p:sldId id="564" r:id="rId96"/>
    <p:sldId id="613" r:id="rId97"/>
    <p:sldId id="614" r:id="rId98"/>
    <p:sldId id="615" r:id="rId99"/>
    <p:sldId id="616" r:id="rId100"/>
    <p:sldId id="617" r:id="rId101"/>
    <p:sldId id="618" r:id="rId102"/>
    <p:sldId id="619" r:id="rId103"/>
    <p:sldId id="620" r:id="rId104"/>
    <p:sldId id="575" r:id="rId105"/>
    <p:sldId id="609" r:id="rId106"/>
    <p:sldId id="576" r:id="rId107"/>
    <p:sldId id="622" r:id="rId108"/>
    <p:sldId id="623" r:id="rId109"/>
    <p:sldId id="578" r:id="rId110"/>
    <p:sldId id="579" r:id="rId111"/>
    <p:sldId id="580" r:id="rId112"/>
    <p:sldId id="581" r:id="rId113"/>
    <p:sldId id="582" r:id="rId114"/>
    <p:sldId id="583" r:id="rId115"/>
    <p:sldId id="621" r:id="rId116"/>
    <p:sldId id="645" r:id="rId117"/>
  </p:sldIdLst>
  <p:sldSz cx="9144000" cy="6858000" type="screen4x3"/>
  <p:notesSz cx="6811963" cy="9942513"/>
  <p:custDataLst>
    <p:tags r:id="rId1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904">
          <p15:clr>
            <a:srgbClr val="A4A3A4"/>
          </p15:clr>
        </p15:guide>
        <p15:guide id="2" orient="horz" pos="913" userDrawn="1">
          <p15:clr>
            <a:srgbClr val="A4A3A4"/>
          </p15:clr>
        </p15:guide>
        <p15:guide id="3" pos="219">
          <p15:clr>
            <a:srgbClr val="A4A3A4"/>
          </p15:clr>
        </p15:guide>
        <p15:guide id="4" pos="3198">
          <p15:clr>
            <a:srgbClr val="A4A3A4"/>
          </p15:clr>
        </p15:guide>
        <p15:guide id="5" pos="5464">
          <p15:clr>
            <a:srgbClr val="A4A3A4"/>
          </p15:clr>
        </p15:guide>
        <p15:guide id="6" pos="669">
          <p15:clr>
            <a:srgbClr val="A4A3A4"/>
          </p15:clr>
        </p15:guide>
        <p15:guide id="7" pos="2971" userDrawn="1">
          <p15:clr>
            <a:srgbClr val="A4A3A4"/>
          </p15:clr>
        </p15:guide>
        <p15:guide id="8" orient="horz" pos="3887">
          <p15:clr>
            <a:srgbClr val="A4A3A4"/>
          </p15:clr>
        </p15:guide>
        <p15:guide id="9" orient="horz" pos="1505">
          <p15:clr>
            <a:srgbClr val="A4A3A4"/>
          </p15:clr>
        </p15:guide>
        <p15:guide id="10" orient="horz" pos="3339" userDrawn="1">
          <p15:clr>
            <a:srgbClr val="A4A3A4"/>
          </p15:clr>
        </p15:guide>
        <p15:guide id="11" orient="horz" pos="1162" userDrawn="1">
          <p15:clr>
            <a:srgbClr val="A4A3A4"/>
          </p15:clr>
        </p15:guide>
        <p15:guide id="12" orient="horz" pos="3589" userDrawn="1">
          <p15:clr>
            <a:srgbClr val="A4A3A4"/>
          </p15:clr>
        </p15:guide>
        <p15:guide id="13" orient="horz" pos="1210">
          <p15:clr>
            <a:srgbClr val="A4A3A4"/>
          </p15:clr>
        </p15:guide>
        <p15:guide id="14" orient="horz" pos="3974" userDrawn="1">
          <p15:clr>
            <a:srgbClr val="A4A3A4"/>
          </p15:clr>
        </p15:guide>
        <p15:guide id="15" orient="horz" pos="3274">
          <p15:clr>
            <a:srgbClr val="A4A3A4"/>
          </p15:clr>
        </p15:guide>
        <p15:guide id="16" orient="horz" pos="1684" userDrawn="1">
          <p15:clr>
            <a:srgbClr val="A4A3A4"/>
          </p15:clr>
        </p15:guide>
        <p15:guide id="17" orient="horz" pos="3543" userDrawn="1">
          <p15:clr>
            <a:srgbClr val="A4A3A4"/>
          </p15:clr>
        </p15:guide>
        <p15:guide id="18" orient="horz" pos="1309">
          <p15:clr>
            <a:srgbClr val="A4A3A4"/>
          </p15:clr>
        </p15:guide>
        <p15:guide id="19" orient="horz" pos="1425">
          <p15:clr>
            <a:srgbClr val="A4A3A4"/>
          </p15:clr>
        </p15:guide>
        <p15:guide id="20" pos="290">
          <p15:clr>
            <a:srgbClr val="A4A3A4"/>
          </p15:clr>
        </p15:guide>
        <p15:guide id="21" pos="2812" userDrawn="1">
          <p15:clr>
            <a:srgbClr val="A4A3A4"/>
          </p15:clr>
        </p15:guide>
        <p15:guide id="22" pos="5216" userDrawn="1">
          <p15:clr>
            <a:srgbClr val="A4A3A4"/>
          </p15:clr>
        </p15:guide>
        <p15:guide id="23" pos="2685">
          <p15:clr>
            <a:srgbClr val="A4A3A4"/>
          </p15:clr>
        </p15:guide>
        <p15:guide id="24" pos="1474" userDrawn="1">
          <p15:clr>
            <a:srgbClr val="A4A3A4"/>
          </p15:clr>
        </p15:guide>
        <p15:guide id="25" pos="3765">
          <p15:clr>
            <a:srgbClr val="A4A3A4"/>
          </p15:clr>
        </p15:guide>
        <p15:guide id="26" pos="1871">
          <p15:clr>
            <a:srgbClr val="A4A3A4"/>
          </p15:clr>
        </p15:guide>
        <p15:guide id="27" pos="425">
          <p15:clr>
            <a:srgbClr val="A4A3A4"/>
          </p15:clr>
        </p15:guide>
        <p15:guide id="28" pos="3061" userDrawn="1">
          <p15:clr>
            <a:srgbClr val="A4A3A4"/>
          </p15:clr>
        </p15:guide>
        <p15:guide id="29" pos="4271">
          <p15:clr>
            <a:srgbClr val="A4A3A4"/>
          </p15:clr>
        </p15:guide>
        <p15:guide id="30" orient="horz" pos="4319">
          <p15:clr>
            <a:srgbClr val="A4A3A4"/>
          </p15:clr>
        </p15:guide>
        <p15:guide id="31" orient="horz" pos="1518">
          <p15:clr>
            <a:srgbClr val="A4A3A4"/>
          </p15:clr>
        </p15:guide>
        <p15:guide id="32" orient="horz">
          <p15:clr>
            <a:srgbClr val="A4A3A4"/>
          </p15:clr>
        </p15:guide>
        <p15:guide id="33" orient="horz" pos="3661">
          <p15:clr>
            <a:srgbClr val="A4A3A4"/>
          </p15:clr>
        </p15:guide>
        <p15:guide id="34" orient="horz" pos="1457" userDrawn="1">
          <p15:clr>
            <a:srgbClr val="A4A3A4"/>
          </p15:clr>
        </p15:guide>
        <p15:guide id="35" orient="horz" pos="1423">
          <p15:clr>
            <a:srgbClr val="A4A3A4"/>
          </p15:clr>
        </p15:guide>
        <p15:guide id="36" orient="horz" pos="1029">
          <p15:clr>
            <a:srgbClr val="A4A3A4"/>
          </p15:clr>
        </p15:guide>
        <p15:guide id="37" orient="horz" pos="1377">
          <p15:clr>
            <a:srgbClr val="A4A3A4"/>
          </p15:clr>
        </p15:guide>
        <p15:guide id="38" pos="4648">
          <p15:clr>
            <a:srgbClr val="A4A3A4"/>
          </p15:clr>
        </p15:guide>
        <p15:guide id="39" pos="3612">
          <p15:clr>
            <a:srgbClr val="A4A3A4"/>
          </p15:clr>
        </p15:guide>
        <p15:guide id="40" pos="3039" userDrawn="1">
          <p15:clr>
            <a:srgbClr val="A4A3A4"/>
          </p15:clr>
        </p15:guide>
        <p15:guide id="41" pos="2800">
          <p15:clr>
            <a:srgbClr val="A4A3A4"/>
          </p15:clr>
        </p15:guide>
        <p15:guide id="42" pos="3852">
          <p15:clr>
            <a:srgbClr val="A4A3A4"/>
          </p15:clr>
        </p15:guide>
        <p15:guide id="43" pos="2228">
          <p15:clr>
            <a:srgbClr val="A4A3A4"/>
          </p15:clr>
        </p15:guide>
        <p15:guide id="44" pos="4409">
          <p15:clr>
            <a:srgbClr val="A4A3A4"/>
          </p15:clr>
        </p15:guide>
        <p15:guide id="45" pos="1746" userDrawn="1">
          <p15:clr>
            <a:srgbClr val="A4A3A4"/>
          </p15:clr>
        </p15:guide>
        <p15:guide id="46" pos="4511">
          <p15:clr>
            <a:srgbClr val="A4A3A4"/>
          </p15:clr>
        </p15:guide>
      </p15:sldGuideLst>
    </p:ext>
    <p:ext uri="{2D200454-40CA-4A62-9FC3-DE9A4176ACB9}">
      <p15:notesGuideLst xmlns="" xmlns:p15="http://schemas.microsoft.com/office/powerpoint/2012/main">
        <p15:guide id="1" orient="horz" pos="3132" userDrawn="1">
          <p15:clr>
            <a:srgbClr val="A4A3A4"/>
          </p15:clr>
        </p15:guide>
        <p15:guide id="2" pos="214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FECB00"/>
    <a:srgbClr val="4A4D4E"/>
    <a:srgbClr val="A8B400"/>
    <a:srgbClr val="00B0CA"/>
    <a:srgbClr val="EB9700"/>
    <a:srgbClr val="7F7F7F"/>
    <a:srgbClr val="BFBFBF"/>
    <a:srgbClr val="0D0D0D"/>
    <a:srgbClr val="B6B8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90" autoAdjust="0"/>
    <p:restoredTop sz="96433" autoAdjust="0"/>
  </p:normalViewPr>
  <p:slideViewPr>
    <p:cSldViewPr snapToGrid="0" showGuides="1">
      <p:cViewPr>
        <p:scale>
          <a:sx n="108" d="100"/>
          <a:sy n="108" d="100"/>
        </p:scale>
        <p:origin x="-84" y="-114"/>
      </p:cViewPr>
      <p:guideLst>
        <p:guide orient="horz" pos="3904"/>
        <p:guide orient="horz" pos="913"/>
        <p:guide orient="horz" pos="3887"/>
        <p:guide orient="horz" pos="1505"/>
        <p:guide orient="horz" pos="3339"/>
        <p:guide orient="horz" pos="1162"/>
        <p:guide orient="horz" pos="3589"/>
        <p:guide orient="horz" pos="1210"/>
        <p:guide orient="horz" pos="3974"/>
        <p:guide orient="horz" pos="3274"/>
        <p:guide orient="horz" pos="1684"/>
        <p:guide orient="horz" pos="3543"/>
        <p:guide orient="horz" pos="1309"/>
        <p:guide orient="horz" pos="1425"/>
        <p:guide orient="horz" pos="4319"/>
        <p:guide orient="horz" pos="1518"/>
        <p:guide orient="horz"/>
        <p:guide orient="horz" pos="3661"/>
        <p:guide orient="horz" pos="1457"/>
        <p:guide orient="horz" pos="1423"/>
        <p:guide orient="horz" pos="1029"/>
        <p:guide orient="horz" pos="1377"/>
        <p:guide pos="219"/>
        <p:guide pos="3198"/>
        <p:guide pos="5464"/>
        <p:guide pos="669"/>
        <p:guide pos="2971"/>
        <p:guide pos="290"/>
        <p:guide pos="2812"/>
        <p:guide pos="5216"/>
        <p:guide pos="2685"/>
        <p:guide pos="1474"/>
        <p:guide pos="3765"/>
        <p:guide pos="1871"/>
        <p:guide pos="425"/>
        <p:guide pos="3061"/>
        <p:guide pos="4271"/>
        <p:guide pos="4648"/>
        <p:guide pos="3612"/>
        <p:guide pos="3039"/>
        <p:guide pos="2800"/>
        <p:guide pos="3852"/>
        <p:guide pos="2228"/>
        <p:guide pos="4409"/>
        <p:guide pos="1746"/>
        <p:guide pos="4511"/>
      </p:guideLst>
    </p:cSldViewPr>
  </p:slideViewPr>
  <p:notesTextViewPr>
    <p:cViewPr>
      <p:scale>
        <a:sx n="1" d="1"/>
        <a:sy n="1" d="1"/>
      </p:scale>
      <p:origin x="0" y="0"/>
    </p:cViewPr>
  </p:notesTextViewPr>
  <p:sorterViewPr>
    <p:cViewPr>
      <p:scale>
        <a:sx n="70" d="100"/>
        <a:sy n="70" d="100"/>
      </p:scale>
      <p:origin x="0" y="2923"/>
    </p:cViewPr>
  </p:sorterViewPr>
  <p:notesViewPr>
    <p:cSldViewPr snapToGrid="0" showGuides="1">
      <p:cViewPr varScale="1">
        <p:scale>
          <a:sx n="73" d="100"/>
          <a:sy n="73" d="100"/>
        </p:scale>
        <p:origin x="-3426" y="-108"/>
      </p:cViewPr>
      <p:guideLst>
        <p:guide orient="horz" pos="3132"/>
        <p:guide pos="2145"/>
      </p:guideLst>
    </p:cSldViewPr>
  </p:notes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slide" Target="slides/slide109.xml"/><Relationship Id="rId11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slide" Target="slides/slide112.xml"/><Relationship Id="rId124"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tags" Target="tags/tag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2" Type="http://schemas.openxmlformats.org/officeDocument/2006/relationships/package" Target="../embeddings/Hoja_de_c_lculo_de_Microsoft_Excel2.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Hoja_de_c_lculo_de_Microsoft_Excel3.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Hoja_de_c_lculo_de_Microsoft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Hoja_de_c_lculo_de_Microsoft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Hoja_de_c_lculo_de_Microsoft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Hoja_de_c_lculo_de_Microsoft_Excel8.xlsx"/></Relationships>
</file>

<file path=ppt/charts/_rels/chart9.xml.rels><?xml version="1.0" encoding="UTF-8" standalone="yes"?>
<Relationships xmlns="http://schemas.openxmlformats.org/package/2006/relationships"><Relationship Id="rId1" Type="http://schemas.openxmlformats.org/officeDocument/2006/relationships/package" Target="../embeddings/Hoja_de_c_lculo_de_Microsoft_Excel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Hoja_de_c_lculo_de_Microsoft_Excel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Hoja_de_c_lculo_de_Microsoft_Excel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Hoja_de_c_lculo_de_Microsoft_Excel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Hoja_de_c_lculo_de_Microsoft_Excel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Hoja_de_c_lculo_de_Microsoft_Excel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Hoja_de_c_lculo_de_Microsoft_Excel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Hoja_de_c_lculo_de_Microsoft_Excel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Hoja_de_c_lculo_de_Microsoft_Excel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Hoja_de_c_lculo_de_Microsoft_Excel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Hoja_de_c_lculo_de_Microsoft_Excel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Hoja_de_c_lculo_de_Microsoft_Excel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Hoja_de_c_lculo_de_Microsoft_Excel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Hoja_de_c_lculo_de_Microsoft_Excel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Hoja_de_c_lculo_de_Microsoft_Excel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Hoja_de_c_lculo_de_Microsoft_Excel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Hoja_de_c_lculo_de_Microsoft_Excel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Hoja_de_c_lculo_de_Microsoft_Excel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Hoja_de_c_lculo_de_Microsoft_Excel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Hoja_de_c_lculo_de_Microsoft_Excel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Hoja_de_c_lculo_de_Microsoft_Excel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Hoja_de_c_lculo_de_Microsoft_Excel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Hoja_de_c_lculo_de_Microsoft_Excel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Hoja_de_c_lculo_de_Microsoft_Excel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Hoja_de_c_lculo_de_Microsoft_Excel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Hoja_de_c_lculo_de_Microsoft_Excel34.xlsx"/></Relationships>
</file>

<file path=ppt/charts/_rels/chart35.xml.rels><?xml version="1.0" encoding="UTF-8" standalone="yes"?>
<Relationships xmlns="http://schemas.openxmlformats.org/package/2006/relationships"><Relationship Id="rId1" Type="http://schemas.openxmlformats.org/officeDocument/2006/relationships/package" Target="../embeddings/Hoja_de_c_lculo_de_Microsoft_Excel35.xlsx"/></Relationships>
</file>

<file path=ppt/charts/_rels/chart36.xml.rels><?xml version="1.0" encoding="UTF-8" standalone="yes"?>
<Relationships xmlns="http://schemas.openxmlformats.org/package/2006/relationships"><Relationship Id="rId1" Type="http://schemas.openxmlformats.org/officeDocument/2006/relationships/package" Target="../embeddings/Hoja_de_c_lculo_de_Microsoft_Excel36.xlsx"/></Relationships>
</file>

<file path=ppt/charts/_rels/chart37.xml.rels><?xml version="1.0" encoding="UTF-8" standalone="yes"?>
<Relationships xmlns="http://schemas.openxmlformats.org/package/2006/relationships"><Relationship Id="rId1" Type="http://schemas.openxmlformats.org/officeDocument/2006/relationships/package" Target="../embeddings/Hoja_de_c_lculo_de_Microsoft_Excel3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Hoja_de_c_lculo_de_Microsoft_Excel38.xlsx"/></Relationships>
</file>

<file path=ppt/charts/_rels/chart39.xml.rels><?xml version="1.0" encoding="UTF-8" standalone="yes"?>
<Relationships xmlns="http://schemas.openxmlformats.org/package/2006/relationships"><Relationship Id="rId1" Type="http://schemas.openxmlformats.org/officeDocument/2006/relationships/package" Target="../embeddings/Hoja_de_c_lculo_de_Microsoft_Excel39.xlsx"/></Relationships>
</file>

<file path=ppt/charts/_rels/chart40.xml.rels><?xml version="1.0" encoding="UTF-8" standalone="yes"?>
<Relationships xmlns="http://schemas.openxmlformats.org/package/2006/relationships"><Relationship Id="rId2" Type="http://schemas.openxmlformats.org/officeDocument/2006/relationships/package" Target="../embeddings/Hoja_de_c_lculo_de_Microsoft_Excel40.xlsx"/><Relationship Id="rId1" Type="http://schemas.openxmlformats.org/officeDocument/2006/relationships/themeOverride" Target="../theme/themeOverride3.xml"/></Relationships>
</file>

<file path=ppt/charts/_rels/chart41.xml.rels><?xml version="1.0" encoding="UTF-8" standalone="yes"?>
<Relationships xmlns="http://schemas.openxmlformats.org/package/2006/relationships"><Relationship Id="rId2" Type="http://schemas.openxmlformats.org/officeDocument/2006/relationships/package" Target="../embeddings/Hoja_de_c_lculo_de_Microsoft_Excel41.xlsx"/><Relationship Id="rId1" Type="http://schemas.openxmlformats.org/officeDocument/2006/relationships/themeOverride" Target="../theme/themeOverride4.xml"/></Relationships>
</file>

<file path=ppt/charts/_rels/chart42.xml.rels><?xml version="1.0" encoding="UTF-8" standalone="yes"?>
<Relationships xmlns="http://schemas.openxmlformats.org/package/2006/relationships"><Relationship Id="rId2" Type="http://schemas.openxmlformats.org/officeDocument/2006/relationships/package" Target="../embeddings/Hoja_de_c_lculo_de_Microsoft_Excel42.xlsx"/><Relationship Id="rId1" Type="http://schemas.openxmlformats.org/officeDocument/2006/relationships/themeOverride" Target="../theme/themeOverride5.xml"/></Relationships>
</file>

<file path=ppt/charts/_rels/chart43.xml.rels><?xml version="1.0" encoding="UTF-8" standalone="yes"?>
<Relationships xmlns="http://schemas.openxmlformats.org/package/2006/relationships"><Relationship Id="rId2" Type="http://schemas.openxmlformats.org/officeDocument/2006/relationships/package" Target="../embeddings/Hoja_de_c_lculo_de_Microsoft_Excel43.xlsx"/><Relationship Id="rId1" Type="http://schemas.openxmlformats.org/officeDocument/2006/relationships/themeOverride" Target="../theme/themeOverride6.xml"/></Relationships>
</file>

<file path=ppt/charts/_rels/chart44.xml.rels><?xml version="1.0" encoding="UTF-8" standalone="yes"?>
<Relationships xmlns="http://schemas.openxmlformats.org/package/2006/relationships"><Relationship Id="rId2" Type="http://schemas.openxmlformats.org/officeDocument/2006/relationships/package" Target="../embeddings/Hoja_de_c_lculo_de_Microsoft_Excel44.xlsx"/><Relationship Id="rId1" Type="http://schemas.openxmlformats.org/officeDocument/2006/relationships/themeOverride" Target="../theme/themeOverride7.xml"/></Relationships>
</file>

<file path=ppt/charts/_rels/chart45.xml.rels><?xml version="1.0" encoding="UTF-8" standalone="yes"?>
<Relationships xmlns="http://schemas.openxmlformats.org/package/2006/relationships"><Relationship Id="rId2" Type="http://schemas.openxmlformats.org/officeDocument/2006/relationships/package" Target="../embeddings/Hoja_de_c_lculo_de_Microsoft_Excel45.xlsx"/><Relationship Id="rId1" Type="http://schemas.openxmlformats.org/officeDocument/2006/relationships/themeOverride" Target="../theme/themeOverride8.xml"/></Relationships>
</file>

<file path=ppt/charts/_rels/chart46.xml.rels><?xml version="1.0" encoding="UTF-8" standalone="yes"?>
<Relationships xmlns="http://schemas.openxmlformats.org/package/2006/relationships"><Relationship Id="rId2" Type="http://schemas.openxmlformats.org/officeDocument/2006/relationships/package" Target="../embeddings/Hoja_de_c_lculo_de_Microsoft_Excel46.xlsx"/><Relationship Id="rId1" Type="http://schemas.openxmlformats.org/officeDocument/2006/relationships/themeOverride" Target="../theme/themeOverride9.xml"/></Relationships>
</file>

<file path=ppt/charts/_rels/chart47.xml.rels><?xml version="1.0" encoding="UTF-8" standalone="yes"?>
<Relationships xmlns="http://schemas.openxmlformats.org/package/2006/relationships"><Relationship Id="rId1" Type="http://schemas.openxmlformats.org/officeDocument/2006/relationships/package" Target="../embeddings/Hoja_de_c_lculo_de_Microsoft_Excel47.xlsx"/></Relationships>
</file>

<file path=ppt/charts/_rels/chart48.xml.rels><?xml version="1.0" encoding="UTF-8" standalone="yes"?>
<Relationships xmlns="http://schemas.openxmlformats.org/package/2006/relationships"><Relationship Id="rId1" Type="http://schemas.openxmlformats.org/officeDocument/2006/relationships/package" Target="../embeddings/Hoja_de_c_lculo_de_Microsoft_Excel48.xlsx"/></Relationships>
</file>

<file path=ppt/charts/_rels/chart49.xml.rels><?xml version="1.0" encoding="UTF-8" standalone="yes"?>
<Relationships xmlns="http://schemas.openxmlformats.org/package/2006/relationships"><Relationship Id="rId1" Type="http://schemas.openxmlformats.org/officeDocument/2006/relationships/package" Target="../embeddings/Hoja_de_c_lculo_de_Microsoft_Excel49.xlsx"/></Relationships>
</file>

<file path=ppt/charts/_rels/chart50.xml.rels><?xml version="1.0" encoding="UTF-8" standalone="yes"?>
<Relationships xmlns="http://schemas.openxmlformats.org/package/2006/relationships"><Relationship Id="rId1" Type="http://schemas.openxmlformats.org/officeDocument/2006/relationships/package" Target="../embeddings/Hoja_de_c_lculo_de_Microsoft_Excel50.xlsx"/></Relationships>
</file>

<file path=ppt/charts/_rels/chart51.xml.rels><?xml version="1.0" encoding="UTF-8" standalone="yes"?>
<Relationships xmlns="http://schemas.openxmlformats.org/package/2006/relationships"><Relationship Id="rId1" Type="http://schemas.openxmlformats.org/officeDocument/2006/relationships/package" Target="../embeddings/Hoja_de_c_lculo_de_Microsoft_Excel51.xlsx"/></Relationships>
</file>

<file path=ppt/charts/_rels/chart52.xml.rels><?xml version="1.0" encoding="UTF-8" standalone="yes"?>
<Relationships xmlns="http://schemas.openxmlformats.org/package/2006/relationships"><Relationship Id="rId1" Type="http://schemas.openxmlformats.org/officeDocument/2006/relationships/package" Target="../embeddings/Hoja_de_c_lculo_de_Microsoft_Excel52.xlsx"/></Relationships>
</file>

<file path=ppt/charts/_rels/chart53.xml.rels><?xml version="1.0" encoding="UTF-8" standalone="yes"?>
<Relationships xmlns="http://schemas.openxmlformats.org/package/2006/relationships"><Relationship Id="rId1" Type="http://schemas.openxmlformats.org/officeDocument/2006/relationships/package" Target="../embeddings/Hoja_de_c_lculo_de_Microsoft_Excel53.xlsx"/></Relationships>
</file>

<file path=ppt/charts/_rels/chart54.xml.rels><?xml version="1.0" encoding="UTF-8" standalone="yes"?>
<Relationships xmlns="http://schemas.openxmlformats.org/package/2006/relationships"><Relationship Id="rId1" Type="http://schemas.openxmlformats.org/officeDocument/2006/relationships/package" Target="../embeddings/Hoja_de_c_lculo_de_Microsoft_Excel54.xlsx"/></Relationships>
</file>

<file path=ppt/charts/_rels/chart55.xml.rels><?xml version="1.0" encoding="UTF-8" standalone="yes"?>
<Relationships xmlns="http://schemas.openxmlformats.org/package/2006/relationships"><Relationship Id="rId2" Type="http://schemas.openxmlformats.org/officeDocument/2006/relationships/package" Target="../embeddings/Hoja_de_c_lculo_de_Microsoft_Excel55.xlsx"/><Relationship Id="rId1" Type="http://schemas.openxmlformats.org/officeDocument/2006/relationships/themeOverride" Target="../theme/themeOverride10.xml"/></Relationships>
</file>

<file path=ppt/charts/_rels/chart56.xml.rels><?xml version="1.0" encoding="UTF-8" standalone="yes"?>
<Relationships xmlns="http://schemas.openxmlformats.org/package/2006/relationships"><Relationship Id="rId1" Type="http://schemas.openxmlformats.org/officeDocument/2006/relationships/package" Target="../embeddings/Hoja_de_c_lculo_de_Microsoft_Excel56.xlsx"/></Relationships>
</file>

<file path=ppt/charts/_rels/chart57.xml.rels><?xml version="1.0" encoding="UTF-8" standalone="yes"?>
<Relationships xmlns="http://schemas.openxmlformats.org/package/2006/relationships"><Relationship Id="rId1" Type="http://schemas.openxmlformats.org/officeDocument/2006/relationships/package" Target="../embeddings/Hoja_de_c_lculo_de_Microsoft_Excel57.xlsx"/></Relationships>
</file>

<file path=ppt/charts/_rels/chart58.xml.rels><?xml version="1.0" encoding="UTF-8" standalone="yes"?>
<Relationships xmlns="http://schemas.openxmlformats.org/package/2006/relationships"><Relationship Id="rId1" Type="http://schemas.openxmlformats.org/officeDocument/2006/relationships/package" Target="../embeddings/Hoja_de_c_lculo_de_Microsoft_Excel58.xlsx"/></Relationships>
</file>

<file path=ppt/charts/_rels/chart59.xml.rels><?xml version="1.0" encoding="UTF-8" standalone="yes"?>
<Relationships xmlns="http://schemas.openxmlformats.org/package/2006/relationships"><Relationship Id="rId1" Type="http://schemas.openxmlformats.org/officeDocument/2006/relationships/package" Target="../embeddings/Hoja_de_c_lculo_de_Microsoft_Excel59.xlsx"/></Relationships>
</file>

<file path=ppt/charts/_rels/chart60.xml.rels><?xml version="1.0" encoding="UTF-8" standalone="yes"?>
<Relationships xmlns="http://schemas.openxmlformats.org/package/2006/relationships"><Relationship Id="rId1" Type="http://schemas.openxmlformats.org/officeDocument/2006/relationships/package" Target="../embeddings/Hoja_de_c_lculo_de_Microsoft_Excel60.xlsx"/></Relationships>
</file>

<file path=ppt/charts/_rels/chart61.xml.rels><?xml version="1.0" encoding="UTF-8" standalone="yes"?>
<Relationships xmlns="http://schemas.openxmlformats.org/package/2006/relationships"><Relationship Id="rId1" Type="http://schemas.openxmlformats.org/officeDocument/2006/relationships/package" Target="../embeddings/Hoja_de_c_lculo_de_Microsoft_Excel61.xlsx"/></Relationships>
</file>

<file path=ppt/charts/_rels/chart62.xml.rels><?xml version="1.0" encoding="UTF-8" standalone="yes"?>
<Relationships xmlns="http://schemas.openxmlformats.org/package/2006/relationships"><Relationship Id="rId1" Type="http://schemas.openxmlformats.org/officeDocument/2006/relationships/package" Target="../embeddings/Hoja_de_c_lculo_de_Microsoft_Excel62.xlsx"/></Relationships>
</file>

<file path=ppt/charts/_rels/chart63.xml.rels><?xml version="1.0" encoding="UTF-8" standalone="yes"?>
<Relationships xmlns="http://schemas.openxmlformats.org/package/2006/relationships"><Relationship Id="rId1" Type="http://schemas.openxmlformats.org/officeDocument/2006/relationships/package" Target="../embeddings/Hoja_de_c_lculo_de_Microsoft_Excel63.xlsx"/></Relationships>
</file>

<file path=ppt/charts/_rels/chart64.xml.rels><?xml version="1.0" encoding="UTF-8" standalone="yes"?>
<Relationships xmlns="http://schemas.openxmlformats.org/package/2006/relationships"><Relationship Id="rId2" Type="http://schemas.openxmlformats.org/officeDocument/2006/relationships/package" Target="../embeddings/Hoja_de_c_lculo_de_Microsoft_Excel64.xlsx"/><Relationship Id="rId1" Type="http://schemas.openxmlformats.org/officeDocument/2006/relationships/themeOverride" Target="../theme/themeOverride11.xml"/></Relationships>
</file>

<file path=ppt/charts/_rels/chart65.xml.rels><?xml version="1.0" encoding="UTF-8" standalone="yes"?>
<Relationships xmlns="http://schemas.openxmlformats.org/package/2006/relationships"><Relationship Id="rId1" Type="http://schemas.openxmlformats.org/officeDocument/2006/relationships/package" Target="../embeddings/Hoja_de_c_lculo_de_Microsoft_Excel65.xlsx"/></Relationships>
</file>

<file path=ppt/charts/_rels/chart66.xml.rels><?xml version="1.0" encoding="UTF-8" standalone="yes"?>
<Relationships xmlns="http://schemas.openxmlformats.org/package/2006/relationships"><Relationship Id="rId1" Type="http://schemas.openxmlformats.org/officeDocument/2006/relationships/package" Target="../embeddings/Hoja_de_c_lculo_de_Microsoft_Excel66.xlsx"/></Relationships>
</file>

<file path=ppt/charts/_rels/chart67.xml.rels><?xml version="1.0" encoding="UTF-8" standalone="yes"?>
<Relationships xmlns="http://schemas.openxmlformats.org/package/2006/relationships"><Relationship Id="rId1" Type="http://schemas.openxmlformats.org/officeDocument/2006/relationships/package" Target="../embeddings/Hoja_de_c_lculo_de_Microsoft_Excel67.xlsx"/></Relationships>
</file>

<file path=ppt/charts/_rels/chart68.xml.rels><?xml version="1.0" encoding="UTF-8" standalone="yes"?>
<Relationships xmlns="http://schemas.openxmlformats.org/package/2006/relationships"><Relationship Id="rId1" Type="http://schemas.openxmlformats.org/officeDocument/2006/relationships/package" Target="../embeddings/Hoja_de_c_lculo_de_Microsoft_Excel68.xlsx"/></Relationships>
</file>

<file path=ppt/charts/_rels/chart69.xml.rels><?xml version="1.0" encoding="UTF-8" standalone="yes"?>
<Relationships xmlns="http://schemas.openxmlformats.org/package/2006/relationships"><Relationship Id="rId1" Type="http://schemas.openxmlformats.org/officeDocument/2006/relationships/package" Target="../embeddings/Hoja_de_c_lculo_de_Microsoft_Excel69.xlsx"/></Relationships>
</file>

<file path=ppt/charts/_rels/chart70.xml.rels><?xml version="1.0" encoding="UTF-8" standalone="yes"?>
<Relationships xmlns="http://schemas.openxmlformats.org/package/2006/relationships"><Relationship Id="rId1" Type="http://schemas.openxmlformats.org/officeDocument/2006/relationships/package" Target="../embeddings/Hoja_de_c_lculo_de_Microsoft_Excel70.xlsx"/></Relationships>
</file>

<file path=ppt/charts/_rels/chart71.xml.rels><?xml version="1.0" encoding="UTF-8" standalone="yes"?>
<Relationships xmlns="http://schemas.openxmlformats.org/package/2006/relationships"><Relationship Id="rId1" Type="http://schemas.openxmlformats.org/officeDocument/2006/relationships/package" Target="../embeddings/Hoja_de_c_lculo_de_Microsoft_Excel71.xlsx"/></Relationships>
</file>

<file path=ppt/charts/_rels/chart72.xml.rels><?xml version="1.0" encoding="UTF-8" standalone="yes"?>
<Relationships xmlns="http://schemas.openxmlformats.org/package/2006/relationships"><Relationship Id="rId2" Type="http://schemas.openxmlformats.org/officeDocument/2006/relationships/package" Target="../embeddings/Hoja_de_c_lculo_de_Microsoft_Excel72.xlsx"/><Relationship Id="rId1" Type="http://schemas.openxmlformats.org/officeDocument/2006/relationships/themeOverride" Target="../theme/themeOverride12.xml"/></Relationships>
</file>

<file path=ppt/charts/_rels/chart73.xml.rels><?xml version="1.0" encoding="UTF-8" standalone="yes"?>
<Relationships xmlns="http://schemas.openxmlformats.org/package/2006/relationships"><Relationship Id="rId2" Type="http://schemas.openxmlformats.org/officeDocument/2006/relationships/package" Target="../embeddings/Hoja_de_c_lculo_de_Microsoft_Excel73.xlsx"/><Relationship Id="rId1" Type="http://schemas.openxmlformats.org/officeDocument/2006/relationships/themeOverride" Target="../theme/themeOverride13.xml"/></Relationships>
</file>

<file path=ppt/charts/_rels/chart74.xml.rels><?xml version="1.0" encoding="UTF-8" standalone="yes"?>
<Relationships xmlns="http://schemas.openxmlformats.org/package/2006/relationships"><Relationship Id="rId2" Type="http://schemas.openxmlformats.org/officeDocument/2006/relationships/package" Target="../embeddings/Hoja_de_c_lculo_de_Microsoft_Excel74.xlsx"/><Relationship Id="rId1" Type="http://schemas.openxmlformats.org/officeDocument/2006/relationships/themeOverride" Target="../theme/themeOverride14.xml"/></Relationships>
</file>

<file path=ppt/charts/_rels/chart75.xml.rels><?xml version="1.0" encoding="UTF-8" standalone="yes"?>
<Relationships xmlns="http://schemas.openxmlformats.org/package/2006/relationships"><Relationship Id="rId2" Type="http://schemas.openxmlformats.org/officeDocument/2006/relationships/package" Target="../embeddings/Hoja_de_c_lculo_de_Microsoft_Excel75.xlsx"/><Relationship Id="rId1" Type="http://schemas.openxmlformats.org/officeDocument/2006/relationships/themeOverride" Target="../theme/themeOverride15.xml"/></Relationships>
</file>

<file path=ppt/charts/_rels/chart76.xml.rels><?xml version="1.0" encoding="UTF-8" standalone="yes"?>
<Relationships xmlns="http://schemas.openxmlformats.org/package/2006/relationships"><Relationship Id="rId2" Type="http://schemas.openxmlformats.org/officeDocument/2006/relationships/package" Target="../embeddings/Hoja_de_c_lculo_de_Microsoft_Excel76.xlsx"/><Relationship Id="rId1" Type="http://schemas.openxmlformats.org/officeDocument/2006/relationships/themeOverride" Target="../theme/themeOverride16.xml"/></Relationships>
</file>

<file path=ppt/charts/_rels/chart77.xml.rels><?xml version="1.0" encoding="UTF-8" standalone="yes"?>
<Relationships xmlns="http://schemas.openxmlformats.org/package/2006/relationships"><Relationship Id="rId2" Type="http://schemas.openxmlformats.org/officeDocument/2006/relationships/package" Target="../embeddings/Hoja_de_c_lculo_de_Microsoft_Excel77.xlsx"/><Relationship Id="rId1" Type="http://schemas.openxmlformats.org/officeDocument/2006/relationships/themeOverride" Target="../theme/themeOverride17.xml"/></Relationships>
</file>

<file path=ppt/charts/_rels/chart78.xml.rels><?xml version="1.0" encoding="UTF-8" standalone="yes"?>
<Relationships xmlns="http://schemas.openxmlformats.org/package/2006/relationships"><Relationship Id="rId2" Type="http://schemas.openxmlformats.org/officeDocument/2006/relationships/package" Target="../embeddings/Hoja_de_c_lculo_de_Microsoft_Excel78.xlsx"/><Relationship Id="rId1" Type="http://schemas.openxmlformats.org/officeDocument/2006/relationships/themeOverride" Target="../theme/themeOverride18.xml"/></Relationships>
</file>

<file path=ppt/charts/_rels/chart79.xml.rels><?xml version="1.0" encoding="UTF-8" standalone="yes"?>
<Relationships xmlns="http://schemas.openxmlformats.org/package/2006/relationships"><Relationship Id="rId1" Type="http://schemas.openxmlformats.org/officeDocument/2006/relationships/package" Target="../embeddings/Hoja_de_c_lculo_de_Microsoft_Excel79.xlsx"/></Relationships>
</file>

<file path=ppt/charts/_rels/chart80.xml.rels><?xml version="1.0" encoding="UTF-8" standalone="yes"?>
<Relationships xmlns="http://schemas.openxmlformats.org/package/2006/relationships"><Relationship Id="rId1" Type="http://schemas.openxmlformats.org/officeDocument/2006/relationships/package" Target="../embeddings/Hoja_de_c_lculo_de_Microsoft_Excel80.xlsx"/></Relationships>
</file>

<file path=ppt/charts/_rels/chart81.xml.rels><?xml version="1.0" encoding="UTF-8" standalone="yes"?>
<Relationships xmlns="http://schemas.openxmlformats.org/package/2006/relationships"><Relationship Id="rId1" Type="http://schemas.openxmlformats.org/officeDocument/2006/relationships/package" Target="../embeddings/Hoja_de_c_lculo_de_Microsoft_Excel81.xlsx"/></Relationships>
</file>

<file path=ppt/charts/_rels/chart82.xml.rels><?xml version="1.0" encoding="UTF-8" standalone="yes"?>
<Relationships xmlns="http://schemas.openxmlformats.org/package/2006/relationships"><Relationship Id="rId1" Type="http://schemas.openxmlformats.org/officeDocument/2006/relationships/package" Target="../embeddings/Hoja_de_c_lculo_de_Microsoft_Excel82.xlsx"/></Relationships>
</file>

<file path=ppt/charts/_rels/chart83.xml.rels><?xml version="1.0" encoding="UTF-8" standalone="yes"?>
<Relationships xmlns="http://schemas.openxmlformats.org/package/2006/relationships"><Relationship Id="rId1" Type="http://schemas.openxmlformats.org/officeDocument/2006/relationships/package" Target="../embeddings/Hoja_de_c_lculo_de_Microsoft_Excel83.xlsx"/></Relationships>
</file>

<file path=ppt/charts/_rels/chart84.xml.rels><?xml version="1.0" encoding="UTF-8" standalone="yes"?>
<Relationships xmlns="http://schemas.openxmlformats.org/package/2006/relationships"><Relationship Id="rId1" Type="http://schemas.openxmlformats.org/officeDocument/2006/relationships/package" Target="../embeddings/Hoja_de_c_lculo_de_Microsoft_Excel84.xlsx"/></Relationships>
</file>

<file path=ppt/charts/_rels/chart85.xml.rels><?xml version="1.0" encoding="UTF-8" standalone="yes"?>
<Relationships xmlns="http://schemas.openxmlformats.org/package/2006/relationships"><Relationship Id="rId1" Type="http://schemas.openxmlformats.org/officeDocument/2006/relationships/package" Target="../embeddings/Hoja_de_c_lculo_de_Microsoft_Excel85.xlsx"/></Relationships>
</file>

<file path=ppt/charts/_rels/chart86.xml.rels><?xml version="1.0" encoding="UTF-8" standalone="yes"?>
<Relationships xmlns="http://schemas.openxmlformats.org/package/2006/relationships"><Relationship Id="rId1" Type="http://schemas.openxmlformats.org/officeDocument/2006/relationships/package" Target="../embeddings/Hoja_de_c_lculo_de_Microsoft_Excel86.xlsx"/></Relationships>
</file>

<file path=ppt/charts/_rels/chart87.xml.rels><?xml version="1.0" encoding="UTF-8" standalone="yes"?>
<Relationships xmlns="http://schemas.openxmlformats.org/package/2006/relationships"><Relationship Id="rId1" Type="http://schemas.openxmlformats.org/officeDocument/2006/relationships/package" Target="../embeddings/Hoja_de_c_lculo_de_Microsoft_Excel87.xlsx"/></Relationships>
</file>

<file path=ppt/charts/_rels/chart88.xml.rels><?xml version="1.0" encoding="UTF-8" standalone="yes"?>
<Relationships xmlns="http://schemas.openxmlformats.org/package/2006/relationships"><Relationship Id="rId1" Type="http://schemas.openxmlformats.org/officeDocument/2006/relationships/package" Target="../embeddings/Hoja_de_c_lculo_de_Microsoft_Excel88.xlsx"/></Relationships>
</file>

<file path=ppt/charts/_rels/chart89.xml.rels><?xml version="1.0" encoding="UTF-8" standalone="yes"?>
<Relationships xmlns="http://schemas.openxmlformats.org/package/2006/relationships"><Relationship Id="rId1" Type="http://schemas.openxmlformats.org/officeDocument/2006/relationships/package" Target="../embeddings/Hoja_de_c_lculo_de_Microsoft_Excel89.xlsx"/></Relationships>
</file>

<file path=ppt/charts/_rels/chart90.xml.rels><?xml version="1.0" encoding="UTF-8" standalone="yes"?>
<Relationships xmlns="http://schemas.openxmlformats.org/package/2006/relationships"><Relationship Id="rId1" Type="http://schemas.openxmlformats.org/officeDocument/2006/relationships/package" Target="../embeddings/Hoja_de_c_lculo_de_Microsoft_Excel90.xlsx"/></Relationships>
</file>

<file path=ppt/charts/_rels/chart91.xml.rels><?xml version="1.0" encoding="UTF-8" standalone="yes"?>
<Relationships xmlns="http://schemas.openxmlformats.org/package/2006/relationships"><Relationship Id="rId1" Type="http://schemas.openxmlformats.org/officeDocument/2006/relationships/package" Target="../embeddings/Hoja_de_c_lculo_de_Microsoft_Excel91.xlsx"/></Relationships>
</file>

<file path=ppt/charts/_rels/chart92.xml.rels><?xml version="1.0" encoding="UTF-8" standalone="yes"?>
<Relationships xmlns="http://schemas.openxmlformats.org/package/2006/relationships"><Relationship Id="rId1" Type="http://schemas.openxmlformats.org/officeDocument/2006/relationships/package" Target="../embeddings/Hoja_de_c_lculo_de_Microsoft_Excel92.xlsx"/></Relationships>
</file>

<file path=ppt/charts/_rels/chart93.xml.rels><?xml version="1.0" encoding="UTF-8" standalone="yes"?>
<Relationships xmlns="http://schemas.openxmlformats.org/package/2006/relationships"><Relationship Id="rId1" Type="http://schemas.openxmlformats.org/officeDocument/2006/relationships/package" Target="../embeddings/Hoja_de_c_lculo_de_Microsoft_Excel93.xlsx"/></Relationships>
</file>

<file path=ppt/charts/_rels/chart94.xml.rels><?xml version="1.0" encoding="UTF-8" standalone="yes"?>
<Relationships xmlns="http://schemas.openxmlformats.org/package/2006/relationships"><Relationship Id="rId2" Type="http://schemas.openxmlformats.org/officeDocument/2006/relationships/package" Target="../embeddings/Hoja_de_c_lculo_de_Microsoft_Excel94.xlsx"/><Relationship Id="rId1" Type="http://schemas.openxmlformats.org/officeDocument/2006/relationships/themeOverride" Target="../theme/themeOverride19.xml"/></Relationships>
</file>

<file path=ppt/charts/_rels/chart95.xml.rels><?xml version="1.0" encoding="UTF-8" standalone="yes"?>
<Relationships xmlns="http://schemas.openxmlformats.org/package/2006/relationships"><Relationship Id="rId2" Type="http://schemas.openxmlformats.org/officeDocument/2006/relationships/package" Target="../embeddings/Hoja_de_c_lculo_de_Microsoft_Excel95.xlsx"/><Relationship Id="rId1" Type="http://schemas.openxmlformats.org/officeDocument/2006/relationships/themeOverride" Target="../theme/themeOverride20.xml"/></Relationships>
</file>

<file path=ppt/charts/_rels/chart96.xml.rels><?xml version="1.0" encoding="UTF-8" standalone="yes"?>
<Relationships xmlns="http://schemas.openxmlformats.org/package/2006/relationships"><Relationship Id="rId2" Type="http://schemas.openxmlformats.org/officeDocument/2006/relationships/package" Target="../embeddings/Hoja_de_c_lculo_de_Microsoft_Excel96.xlsx"/><Relationship Id="rId1" Type="http://schemas.openxmlformats.org/officeDocument/2006/relationships/themeOverride" Target="../theme/themeOverride21.xml"/></Relationships>
</file>

<file path=ppt/charts/_rels/chart97.xml.rels><?xml version="1.0" encoding="UTF-8" standalone="yes"?>
<Relationships xmlns="http://schemas.openxmlformats.org/package/2006/relationships"><Relationship Id="rId2" Type="http://schemas.openxmlformats.org/officeDocument/2006/relationships/package" Target="../embeddings/Hoja_de_c_lculo_de_Microsoft_Excel97.xlsx"/><Relationship Id="rId1" Type="http://schemas.openxmlformats.org/officeDocument/2006/relationships/themeOverride" Target="../theme/themeOverride22.xml"/></Relationships>
</file>

<file path=ppt/charts/_rels/chart98.xml.rels><?xml version="1.0" encoding="UTF-8" standalone="yes"?>
<Relationships xmlns="http://schemas.openxmlformats.org/package/2006/relationships"><Relationship Id="rId2" Type="http://schemas.openxmlformats.org/officeDocument/2006/relationships/package" Target="../embeddings/Hoja_de_c_lculo_de_Microsoft_Excel98.xlsx"/><Relationship Id="rId1" Type="http://schemas.openxmlformats.org/officeDocument/2006/relationships/themeOverride" Target="../theme/themeOverride23.xml"/></Relationships>
</file>

<file path=ppt/charts/_rels/chart99.xml.rels><?xml version="1.0" encoding="UTF-8" standalone="yes"?>
<Relationships xmlns="http://schemas.openxmlformats.org/package/2006/relationships"><Relationship Id="rId2" Type="http://schemas.openxmlformats.org/officeDocument/2006/relationships/package" Target="../embeddings/Hoja_de_c_lculo_de_Microsoft_Excel99.xlsx"/><Relationship Id="rId1" Type="http://schemas.openxmlformats.org/officeDocument/2006/relationships/themeOverride" Target="../theme/themeOverride24.xml"/></Relationships>
</file>

<file path=ppt/charts/_rels/chart100.xml.rels><?xml version="1.0" encoding="UTF-8" standalone="yes"?>
<Relationships xmlns="http://schemas.openxmlformats.org/package/2006/relationships"><Relationship Id="rId2" Type="http://schemas.openxmlformats.org/officeDocument/2006/relationships/package" Target="../embeddings/Hoja_de_c_lculo_de_Microsoft_Excel100.xlsx"/><Relationship Id="rId1" Type="http://schemas.openxmlformats.org/officeDocument/2006/relationships/themeOverride" Target="../theme/themeOverride25.xml"/></Relationships>
</file>

<file path=ppt/charts/_rels/chart101.xml.rels><?xml version="1.0" encoding="UTF-8" standalone="yes"?>
<Relationships xmlns="http://schemas.openxmlformats.org/package/2006/relationships"><Relationship Id="rId2" Type="http://schemas.openxmlformats.org/officeDocument/2006/relationships/package" Target="../embeddings/Hoja_de_c_lculo_de_Microsoft_Excel101.xlsx"/><Relationship Id="rId1" Type="http://schemas.openxmlformats.org/officeDocument/2006/relationships/themeOverride" Target="../theme/themeOverride26.xml"/></Relationships>
</file>

<file path=ppt/charts/_rels/chart102.xml.rels><?xml version="1.0" encoding="UTF-8" standalone="yes"?>
<Relationships xmlns="http://schemas.openxmlformats.org/package/2006/relationships"><Relationship Id="rId2" Type="http://schemas.openxmlformats.org/officeDocument/2006/relationships/package" Target="../embeddings/Hoja_de_c_lculo_de_Microsoft_Excel102.xlsx"/><Relationship Id="rId1" Type="http://schemas.openxmlformats.org/officeDocument/2006/relationships/themeOverride" Target="../theme/themeOverride27.xml"/></Relationships>
</file>

<file path=ppt/charts/_rels/chart103.xml.rels><?xml version="1.0" encoding="UTF-8" standalone="yes"?>
<Relationships xmlns="http://schemas.openxmlformats.org/package/2006/relationships"><Relationship Id="rId2" Type="http://schemas.openxmlformats.org/officeDocument/2006/relationships/package" Target="../embeddings/Hoja_de_c_lculo_de_Microsoft_Excel103.xlsx"/><Relationship Id="rId1" Type="http://schemas.openxmlformats.org/officeDocument/2006/relationships/themeOverride" Target="../theme/themeOverride28.xml"/></Relationships>
</file>

<file path=ppt/charts/_rels/chart104.xml.rels><?xml version="1.0" encoding="UTF-8" standalone="yes"?>
<Relationships xmlns="http://schemas.openxmlformats.org/package/2006/relationships"><Relationship Id="rId2" Type="http://schemas.openxmlformats.org/officeDocument/2006/relationships/package" Target="../embeddings/Hoja_de_c_lculo_de_Microsoft_Excel104.xlsx"/><Relationship Id="rId1" Type="http://schemas.openxmlformats.org/officeDocument/2006/relationships/themeOverride" Target="../theme/themeOverride29.xml"/></Relationships>
</file>

<file path=ppt/charts/_rels/chart105.xml.rels><?xml version="1.0" encoding="UTF-8" standalone="yes"?>
<Relationships xmlns="http://schemas.openxmlformats.org/package/2006/relationships"><Relationship Id="rId2" Type="http://schemas.openxmlformats.org/officeDocument/2006/relationships/package" Target="../embeddings/Hoja_de_c_lculo_de_Microsoft_Excel105.xlsx"/><Relationship Id="rId1" Type="http://schemas.openxmlformats.org/officeDocument/2006/relationships/themeOverride" Target="../theme/themeOverride30.xml"/></Relationships>
</file>

<file path=ppt/charts/_rels/chart106.xml.rels><?xml version="1.0" encoding="UTF-8" standalone="yes"?>
<Relationships xmlns="http://schemas.openxmlformats.org/package/2006/relationships"><Relationship Id="rId1" Type="http://schemas.openxmlformats.org/officeDocument/2006/relationships/package" Target="../embeddings/Hoja_de_c_lculo_de_Microsoft_Excel106.xlsx"/></Relationships>
</file>

<file path=ppt/charts/_rels/chart107.xml.rels><?xml version="1.0" encoding="UTF-8" standalone="yes"?>
<Relationships xmlns="http://schemas.openxmlformats.org/package/2006/relationships"><Relationship Id="rId1" Type="http://schemas.openxmlformats.org/officeDocument/2006/relationships/package" Target="../embeddings/Hoja_de_c_lculo_de_Microsoft_Excel107.xlsx"/></Relationships>
</file>

<file path=ppt/charts/_rels/chart108.xml.rels><?xml version="1.0" encoding="UTF-8" standalone="yes"?>
<Relationships xmlns="http://schemas.openxmlformats.org/package/2006/relationships"><Relationship Id="rId1" Type="http://schemas.openxmlformats.org/officeDocument/2006/relationships/package" Target="../embeddings/Hoja_de_c_lculo_de_Microsoft_Excel108.xlsx"/></Relationships>
</file>

<file path=ppt/charts/_rels/chart109.xml.rels><?xml version="1.0" encoding="UTF-8" standalone="yes"?>
<Relationships xmlns="http://schemas.openxmlformats.org/package/2006/relationships"><Relationship Id="rId1" Type="http://schemas.openxmlformats.org/officeDocument/2006/relationships/package" Target="../embeddings/Hoja_de_c_lculo_de_Microsoft_Excel109.xlsx"/></Relationships>
</file>

<file path=ppt/charts/_rels/chart110.xml.rels><?xml version="1.0" encoding="UTF-8" standalone="yes"?>
<Relationships xmlns="http://schemas.openxmlformats.org/package/2006/relationships"><Relationship Id="rId1" Type="http://schemas.openxmlformats.org/officeDocument/2006/relationships/package" Target="../embeddings/Hoja_de_c_lculo_de_Microsoft_Excel110.xlsx"/></Relationships>
</file>

<file path=ppt/charts/_rels/chart111.xml.rels><?xml version="1.0" encoding="UTF-8" standalone="yes"?>
<Relationships xmlns="http://schemas.openxmlformats.org/package/2006/relationships"><Relationship Id="rId1" Type="http://schemas.openxmlformats.org/officeDocument/2006/relationships/package" Target="../embeddings/Hoja_de_c_lculo_de_Microsoft_Excel111.xlsx"/></Relationships>
</file>

<file path=ppt/charts/_rels/chart112.xml.rels><?xml version="1.0" encoding="UTF-8" standalone="yes"?>
<Relationships xmlns="http://schemas.openxmlformats.org/package/2006/relationships"><Relationship Id="rId2" Type="http://schemas.openxmlformats.org/officeDocument/2006/relationships/package" Target="../embeddings/Hoja_de_c_lculo_de_Microsoft_Excel112.xlsx"/><Relationship Id="rId1" Type="http://schemas.openxmlformats.org/officeDocument/2006/relationships/themeOverride" Target="../theme/themeOverride31.xml"/></Relationships>
</file>

<file path=ppt/charts/_rels/chart113.xml.rels><?xml version="1.0" encoding="UTF-8" standalone="yes"?>
<Relationships xmlns="http://schemas.openxmlformats.org/package/2006/relationships"><Relationship Id="rId2" Type="http://schemas.openxmlformats.org/officeDocument/2006/relationships/package" Target="../embeddings/Hoja_de_c_lculo_de_Microsoft_Excel113.xlsx"/><Relationship Id="rId1" Type="http://schemas.openxmlformats.org/officeDocument/2006/relationships/themeOverride" Target="../theme/themeOverride32.xml"/></Relationships>
</file>

<file path=ppt/charts/_rels/chart114.xml.rels><?xml version="1.0" encoding="UTF-8" standalone="yes"?>
<Relationships xmlns="http://schemas.openxmlformats.org/package/2006/relationships"><Relationship Id="rId1" Type="http://schemas.openxmlformats.org/officeDocument/2006/relationships/package" Target="../embeddings/Hoja_de_c_lculo_de_Microsoft_Excel114.xlsx"/></Relationships>
</file>

<file path=ppt/charts/_rels/chart115.xml.rels><?xml version="1.0" encoding="UTF-8" standalone="yes"?>
<Relationships xmlns="http://schemas.openxmlformats.org/package/2006/relationships"><Relationship Id="rId1" Type="http://schemas.openxmlformats.org/officeDocument/2006/relationships/package" Target="../embeddings/Hoja_de_c_lculo_de_Microsoft_Excel115.xlsx"/></Relationships>
</file>

<file path=ppt/charts/_rels/chart116.xml.rels><?xml version="1.0" encoding="UTF-8" standalone="yes"?>
<Relationships xmlns="http://schemas.openxmlformats.org/package/2006/relationships"><Relationship Id="rId1" Type="http://schemas.openxmlformats.org/officeDocument/2006/relationships/package" Target="../embeddings/Hoja_de_c_lculo_de_Microsoft_Excel116.xlsx"/></Relationships>
</file>

<file path=ppt/charts/_rels/chart117.xml.rels><?xml version="1.0" encoding="UTF-8" standalone="yes"?>
<Relationships xmlns="http://schemas.openxmlformats.org/package/2006/relationships"><Relationship Id="rId1" Type="http://schemas.openxmlformats.org/officeDocument/2006/relationships/package" Target="../embeddings/Hoja_de_c_lculo_de_Microsoft_Excel117.xlsx"/></Relationships>
</file>

<file path=ppt/charts/_rels/chart118.xml.rels><?xml version="1.0" encoding="UTF-8" standalone="yes"?>
<Relationships xmlns="http://schemas.openxmlformats.org/package/2006/relationships"><Relationship Id="rId1" Type="http://schemas.openxmlformats.org/officeDocument/2006/relationships/package" Target="../embeddings/Hoja_de_c_lculo_de_Microsoft_Excel118.xlsx"/></Relationships>
</file>

<file path=ppt/charts/_rels/chart119.xml.rels><?xml version="1.0" encoding="UTF-8" standalone="yes"?>
<Relationships xmlns="http://schemas.openxmlformats.org/package/2006/relationships"><Relationship Id="rId1" Type="http://schemas.openxmlformats.org/officeDocument/2006/relationships/package" Target="../embeddings/Hoja_de_c_lculo_de_Microsoft_Excel119.xlsx"/></Relationships>
</file>

<file path=ppt/charts/_rels/chart120.xml.rels><?xml version="1.0" encoding="UTF-8" standalone="yes"?>
<Relationships xmlns="http://schemas.openxmlformats.org/package/2006/relationships"><Relationship Id="rId2" Type="http://schemas.openxmlformats.org/officeDocument/2006/relationships/package" Target="../embeddings/Hoja_de_c_lculo_de_Microsoft_Excel120.xlsx"/><Relationship Id="rId1" Type="http://schemas.openxmlformats.org/officeDocument/2006/relationships/themeOverride" Target="../theme/themeOverride33.xml"/></Relationships>
</file>

<file path=ppt/charts/_rels/chart121.xml.rels><?xml version="1.0" encoding="UTF-8" standalone="yes"?>
<Relationships xmlns="http://schemas.openxmlformats.org/package/2006/relationships"><Relationship Id="rId2" Type="http://schemas.openxmlformats.org/officeDocument/2006/relationships/package" Target="../embeddings/Hoja_de_c_lculo_de_Microsoft_Excel121.xlsx"/><Relationship Id="rId1" Type="http://schemas.openxmlformats.org/officeDocument/2006/relationships/themeOverride" Target="../theme/themeOverride34.xml"/></Relationships>
</file>

<file path=ppt/charts/_rels/chart122.xml.rels><?xml version="1.0" encoding="UTF-8" standalone="yes"?>
<Relationships xmlns="http://schemas.openxmlformats.org/package/2006/relationships"><Relationship Id="rId1" Type="http://schemas.openxmlformats.org/officeDocument/2006/relationships/package" Target="../embeddings/Hoja_de_c_lculo_de_Microsoft_Excel122.xlsx"/></Relationships>
</file>

<file path=ppt/charts/_rels/chart123.xml.rels><?xml version="1.0" encoding="UTF-8" standalone="yes"?>
<Relationships xmlns="http://schemas.openxmlformats.org/package/2006/relationships"><Relationship Id="rId1" Type="http://schemas.openxmlformats.org/officeDocument/2006/relationships/package" Target="../embeddings/Hoja_de_c_lculo_de_Microsoft_Excel123.xlsx"/></Relationships>
</file>

<file path=ppt/charts/_rels/chart124.xml.rels><?xml version="1.0" encoding="UTF-8" standalone="yes"?>
<Relationships xmlns="http://schemas.openxmlformats.org/package/2006/relationships"><Relationship Id="rId1" Type="http://schemas.openxmlformats.org/officeDocument/2006/relationships/package" Target="../embeddings/Hoja_de_c_lculo_de_Microsoft_Excel124.xlsx"/></Relationships>
</file>

<file path=ppt/charts/_rels/chart125.xml.rels><?xml version="1.0" encoding="UTF-8" standalone="yes"?>
<Relationships xmlns="http://schemas.openxmlformats.org/package/2006/relationships"><Relationship Id="rId1" Type="http://schemas.openxmlformats.org/officeDocument/2006/relationships/package" Target="../embeddings/Hoja_de_c_lculo_de_Microsoft_Excel125.xlsx"/></Relationships>
</file>

<file path=ppt/charts/_rels/chart126.xml.rels><?xml version="1.0" encoding="UTF-8" standalone="yes"?>
<Relationships xmlns="http://schemas.openxmlformats.org/package/2006/relationships"><Relationship Id="rId1" Type="http://schemas.openxmlformats.org/officeDocument/2006/relationships/package" Target="../embeddings/Hoja_de_c_lculo_de_Microsoft_Excel126.xlsx"/></Relationships>
</file>

<file path=ppt/charts/_rels/chart127.xml.rels><?xml version="1.0" encoding="UTF-8" standalone="yes"?>
<Relationships xmlns="http://schemas.openxmlformats.org/package/2006/relationships"><Relationship Id="rId1" Type="http://schemas.openxmlformats.org/officeDocument/2006/relationships/package" Target="../embeddings/Hoja_de_c_lculo_de_Microsoft_Excel127.xlsx"/></Relationships>
</file>

<file path=ppt/charts/_rels/chart128.xml.rels><?xml version="1.0" encoding="UTF-8" standalone="yes"?>
<Relationships xmlns="http://schemas.openxmlformats.org/package/2006/relationships"><Relationship Id="rId2" Type="http://schemas.openxmlformats.org/officeDocument/2006/relationships/package" Target="../embeddings/Hoja_de_c_lculo_de_Microsoft_Excel128.xlsx"/><Relationship Id="rId1" Type="http://schemas.openxmlformats.org/officeDocument/2006/relationships/themeOverride" Target="../theme/themeOverride35.xml"/></Relationships>
</file>

<file path=ppt/charts/_rels/chart129.xml.rels><?xml version="1.0" encoding="UTF-8" standalone="yes"?>
<Relationships xmlns="http://schemas.openxmlformats.org/package/2006/relationships"><Relationship Id="rId1" Type="http://schemas.openxmlformats.org/officeDocument/2006/relationships/package" Target="../embeddings/Hoja_de_c_lculo_de_Microsoft_Excel129.xlsx"/></Relationships>
</file>

<file path=ppt/charts/_rels/chart130.xml.rels><?xml version="1.0" encoding="UTF-8" standalone="yes"?>
<Relationships xmlns="http://schemas.openxmlformats.org/package/2006/relationships"><Relationship Id="rId1" Type="http://schemas.openxmlformats.org/officeDocument/2006/relationships/package" Target="../embeddings/Hoja_de_c_lculo_de_Microsoft_Excel130.xlsx"/></Relationships>
</file>

<file path=ppt/charts/_rels/chart131.xml.rels><?xml version="1.0" encoding="UTF-8" standalone="yes"?>
<Relationships xmlns="http://schemas.openxmlformats.org/package/2006/relationships"><Relationship Id="rId1" Type="http://schemas.openxmlformats.org/officeDocument/2006/relationships/package" Target="../embeddings/Hoja_de_c_lculo_de_Microsoft_Excel131.xlsx"/></Relationships>
</file>

<file path=ppt/charts/_rels/chart132.xml.rels><?xml version="1.0" encoding="UTF-8" standalone="yes"?>
<Relationships xmlns="http://schemas.openxmlformats.org/package/2006/relationships"><Relationship Id="rId1" Type="http://schemas.openxmlformats.org/officeDocument/2006/relationships/package" Target="../embeddings/Hoja_de_c_lculo_de_Microsoft_Excel132.xlsx"/></Relationships>
</file>

<file path=ppt/charts/_rels/chart133.xml.rels><?xml version="1.0" encoding="UTF-8" standalone="yes"?>
<Relationships xmlns="http://schemas.openxmlformats.org/package/2006/relationships"><Relationship Id="rId1" Type="http://schemas.openxmlformats.org/officeDocument/2006/relationships/package" Target="../embeddings/Hoja_de_c_lculo_de_Microsoft_Excel133.xlsx"/></Relationships>
</file>

<file path=ppt/charts/_rels/chart134.xml.rels><?xml version="1.0" encoding="UTF-8" standalone="yes"?>
<Relationships xmlns="http://schemas.openxmlformats.org/package/2006/relationships"><Relationship Id="rId1" Type="http://schemas.openxmlformats.org/officeDocument/2006/relationships/package" Target="../embeddings/Hoja_de_c_lculo_de_Microsoft_Excel134.xlsx"/></Relationships>
</file>

<file path=ppt/charts/_rels/chart135.xml.rels><?xml version="1.0" encoding="UTF-8" standalone="yes"?>
<Relationships xmlns="http://schemas.openxmlformats.org/package/2006/relationships"><Relationship Id="rId1" Type="http://schemas.openxmlformats.org/officeDocument/2006/relationships/package" Target="../embeddings/Hoja_de_c_lculo_de_Microsoft_Excel135.xlsx"/></Relationships>
</file>

<file path=ppt/charts/_rels/chart136.xml.rels><?xml version="1.0" encoding="UTF-8" standalone="yes"?>
<Relationships xmlns="http://schemas.openxmlformats.org/package/2006/relationships"><Relationship Id="rId1" Type="http://schemas.openxmlformats.org/officeDocument/2006/relationships/package" Target="../embeddings/Hoja_de_c_lculo_de_Microsoft_Excel136.xlsx"/></Relationships>
</file>

<file path=ppt/charts/_rels/chart137.xml.rels><?xml version="1.0" encoding="UTF-8" standalone="yes"?>
<Relationships xmlns="http://schemas.openxmlformats.org/package/2006/relationships"><Relationship Id="rId1" Type="http://schemas.openxmlformats.org/officeDocument/2006/relationships/package" Target="../embeddings/Hoja_de_c_lculo_de_Microsoft_Excel137.xlsx"/></Relationships>
</file>

<file path=ppt/charts/_rels/chart138.xml.rels><?xml version="1.0" encoding="UTF-8" standalone="yes"?>
<Relationships xmlns="http://schemas.openxmlformats.org/package/2006/relationships"><Relationship Id="rId1" Type="http://schemas.openxmlformats.org/officeDocument/2006/relationships/package" Target="../embeddings/Hoja_de_c_lculo_de_Microsoft_Excel138.xlsx"/></Relationships>
</file>

<file path=ppt/charts/_rels/chart139.xml.rels><?xml version="1.0" encoding="UTF-8" standalone="yes"?>
<Relationships xmlns="http://schemas.openxmlformats.org/package/2006/relationships"><Relationship Id="rId1" Type="http://schemas.openxmlformats.org/officeDocument/2006/relationships/package" Target="../embeddings/Hoja_de_c_lculo_de_Microsoft_Excel139.xlsx"/></Relationships>
</file>

<file path=ppt/charts/_rels/chart140.xml.rels><?xml version="1.0" encoding="UTF-8" standalone="yes"?>
<Relationships xmlns="http://schemas.openxmlformats.org/package/2006/relationships"><Relationship Id="rId1" Type="http://schemas.openxmlformats.org/officeDocument/2006/relationships/package" Target="../embeddings/Hoja_de_c_lculo_de_Microsoft_Excel140.xlsx"/></Relationships>
</file>

<file path=ppt/charts/_rels/chart141.xml.rels><?xml version="1.0" encoding="UTF-8" standalone="yes"?>
<Relationships xmlns="http://schemas.openxmlformats.org/package/2006/relationships"><Relationship Id="rId1" Type="http://schemas.openxmlformats.org/officeDocument/2006/relationships/package" Target="../embeddings/Hoja_de_c_lculo_de_Microsoft_Excel141.xlsx"/></Relationships>
</file>

<file path=ppt/charts/_rels/chart142.xml.rels><?xml version="1.0" encoding="UTF-8" standalone="yes"?>
<Relationships xmlns="http://schemas.openxmlformats.org/package/2006/relationships"><Relationship Id="rId1" Type="http://schemas.openxmlformats.org/officeDocument/2006/relationships/package" Target="../embeddings/Hoja_de_c_lculo_de_Microsoft_Excel142.xlsx"/></Relationships>
</file>

<file path=ppt/charts/_rels/chart143.xml.rels><?xml version="1.0" encoding="UTF-8" standalone="yes"?>
<Relationships xmlns="http://schemas.openxmlformats.org/package/2006/relationships"><Relationship Id="rId1" Type="http://schemas.openxmlformats.org/officeDocument/2006/relationships/package" Target="../embeddings/Hoja_de_c_lculo_de_Microsoft_Excel143.xlsx"/></Relationships>
</file>

<file path=ppt/charts/_rels/chart144.xml.rels><?xml version="1.0" encoding="UTF-8" standalone="yes"?>
<Relationships xmlns="http://schemas.openxmlformats.org/package/2006/relationships"><Relationship Id="rId1" Type="http://schemas.openxmlformats.org/officeDocument/2006/relationships/package" Target="../embeddings/Hoja_de_c_lculo_de_Microsoft_Excel144.xlsx"/></Relationships>
</file>

<file path=ppt/charts/_rels/chart145.xml.rels><?xml version="1.0" encoding="UTF-8" standalone="yes"?>
<Relationships xmlns="http://schemas.openxmlformats.org/package/2006/relationships"><Relationship Id="rId1" Type="http://schemas.openxmlformats.org/officeDocument/2006/relationships/package" Target="../embeddings/Hoja_de_c_lculo_de_Microsoft_Excel145.xlsx"/></Relationships>
</file>

<file path=ppt/charts/_rels/chart146.xml.rels><?xml version="1.0" encoding="UTF-8" standalone="yes"?>
<Relationships xmlns="http://schemas.openxmlformats.org/package/2006/relationships"><Relationship Id="rId1" Type="http://schemas.openxmlformats.org/officeDocument/2006/relationships/package" Target="../embeddings/Hoja_de_c_lculo_de_Microsoft_Excel146.xlsx"/></Relationships>
</file>

<file path=ppt/charts/_rels/chart147.xml.rels><?xml version="1.0" encoding="UTF-8" standalone="yes"?>
<Relationships xmlns="http://schemas.openxmlformats.org/package/2006/relationships"><Relationship Id="rId1" Type="http://schemas.openxmlformats.org/officeDocument/2006/relationships/package" Target="../embeddings/Hoja_de_c_lculo_de_Microsoft_Excel147.xlsx"/></Relationships>
</file>

<file path=ppt/charts/_rels/chart148.xml.rels><?xml version="1.0" encoding="UTF-8" standalone="yes"?>
<Relationships xmlns="http://schemas.openxmlformats.org/package/2006/relationships"><Relationship Id="rId1" Type="http://schemas.openxmlformats.org/officeDocument/2006/relationships/package" Target="../embeddings/Hoja_de_c_lculo_de_Microsoft_Excel148.xlsx"/></Relationships>
</file>

<file path=ppt/charts/_rels/chart149.xml.rels><?xml version="1.0" encoding="UTF-8" standalone="yes"?>
<Relationships xmlns="http://schemas.openxmlformats.org/package/2006/relationships"><Relationship Id="rId1" Type="http://schemas.openxmlformats.org/officeDocument/2006/relationships/package" Target="../embeddings/Hoja_de_c_lculo_de_Microsoft_Excel149.xlsx"/></Relationships>
</file>

<file path=ppt/charts/_rels/chart150.xml.rels><?xml version="1.0" encoding="UTF-8" standalone="yes"?>
<Relationships xmlns="http://schemas.openxmlformats.org/package/2006/relationships"><Relationship Id="rId1" Type="http://schemas.openxmlformats.org/officeDocument/2006/relationships/package" Target="../embeddings/Hoja_de_c_lculo_de_Microsoft_Excel150.xlsx"/></Relationships>
</file>

<file path=ppt/charts/_rels/chart151.xml.rels><?xml version="1.0" encoding="UTF-8" standalone="yes"?>
<Relationships xmlns="http://schemas.openxmlformats.org/package/2006/relationships"><Relationship Id="rId1" Type="http://schemas.openxmlformats.org/officeDocument/2006/relationships/package" Target="../embeddings/Hoja_de_c_lculo_de_Microsoft_Excel151.xlsx"/></Relationships>
</file>

<file path=ppt/charts/_rels/chart152.xml.rels><?xml version="1.0" encoding="UTF-8" standalone="yes"?>
<Relationships xmlns="http://schemas.openxmlformats.org/package/2006/relationships"><Relationship Id="rId1" Type="http://schemas.openxmlformats.org/officeDocument/2006/relationships/package" Target="../embeddings/Hoja_de_c_lculo_de_Microsoft_Excel152.xlsx"/></Relationships>
</file>

<file path=ppt/charts/_rels/chart153.xml.rels><?xml version="1.0" encoding="UTF-8" standalone="yes"?>
<Relationships xmlns="http://schemas.openxmlformats.org/package/2006/relationships"><Relationship Id="rId2" Type="http://schemas.openxmlformats.org/officeDocument/2006/relationships/package" Target="../embeddings/Hoja_de_c_lculo_de_Microsoft_Excel153.xlsx"/><Relationship Id="rId1" Type="http://schemas.openxmlformats.org/officeDocument/2006/relationships/themeOverride" Target="../theme/themeOverride36.xml"/></Relationships>
</file>

<file path=ppt/charts/_rels/chart154.xml.rels><?xml version="1.0" encoding="UTF-8" standalone="yes"?>
<Relationships xmlns="http://schemas.openxmlformats.org/package/2006/relationships"><Relationship Id="rId2" Type="http://schemas.openxmlformats.org/officeDocument/2006/relationships/package" Target="../embeddings/Hoja_de_c_lculo_de_Microsoft_Excel154.xlsx"/><Relationship Id="rId1" Type="http://schemas.openxmlformats.org/officeDocument/2006/relationships/themeOverride" Target="../theme/themeOverride37.xml"/></Relationships>
</file>

<file path=ppt/charts/_rels/chart155.xml.rels><?xml version="1.0" encoding="UTF-8" standalone="yes"?>
<Relationships xmlns="http://schemas.openxmlformats.org/package/2006/relationships"><Relationship Id="rId2" Type="http://schemas.openxmlformats.org/officeDocument/2006/relationships/package" Target="../embeddings/Hoja_de_c_lculo_de_Microsoft_Excel155.xlsx"/><Relationship Id="rId1" Type="http://schemas.openxmlformats.org/officeDocument/2006/relationships/themeOverride" Target="../theme/themeOverride38.xml"/></Relationships>
</file>

<file path=ppt/charts/_rels/chart156.xml.rels><?xml version="1.0" encoding="UTF-8" standalone="yes"?>
<Relationships xmlns="http://schemas.openxmlformats.org/package/2006/relationships"><Relationship Id="rId2" Type="http://schemas.openxmlformats.org/officeDocument/2006/relationships/package" Target="../embeddings/Hoja_de_c_lculo_de_Microsoft_Excel156.xlsx"/><Relationship Id="rId1" Type="http://schemas.openxmlformats.org/officeDocument/2006/relationships/themeOverride" Target="../theme/themeOverride39.xml"/></Relationships>
</file>

<file path=ppt/charts/_rels/chart157.xml.rels><?xml version="1.0" encoding="UTF-8" standalone="yes"?>
<Relationships xmlns="http://schemas.openxmlformats.org/package/2006/relationships"><Relationship Id="rId1" Type="http://schemas.openxmlformats.org/officeDocument/2006/relationships/package" Target="../embeddings/Hoja_de_c_lculo_de_Microsoft_Excel157.xlsx"/></Relationships>
</file>

<file path=ppt/charts/_rels/chart158.xml.rels><?xml version="1.0" encoding="UTF-8" standalone="yes"?>
<Relationships xmlns="http://schemas.openxmlformats.org/package/2006/relationships"><Relationship Id="rId1" Type="http://schemas.openxmlformats.org/officeDocument/2006/relationships/package" Target="../embeddings/Hoja_de_c_lculo_de_Microsoft_Excel158.xlsx"/></Relationships>
</file>

<file path=ppt/charts/_rels/chart159.xml.rels><?xml version="1.0" encoding="UTF-8" standalone="yes"?>
<Relationships xmlns="http://schemas.openxmlformats.org/package/2006/relationships"><Relationship Id="rId1" Type="http://schemas.openxmlformats.org/officeDocument/2006/relationships/package" Target="../embeddings/Hoja_de_c_lculo_de_Microsoft_Excel159.xlsx"/></Relationships>
</file>

<file path=ppt/charts/_rels/chart160.xml.rels><?xml version="1.0" encoding="UTF-8" standalone="yes"?>
<Relationships xmlns="http://schemas.openxmlformats.org/package/2006/relationships"><Relationship Id="rId1" Type="http://schemas.openxmlformats.org/officeDocument/2006/relationships/package" Target="../embeddings/Hoja_de_c_lculo_de_Microsoft_Excel160.xlsx"/></Relationships>
</file>

<file path=ppt/charts/_rels/chart161.xml.rels><?xml version="1.0" encoding="UTF-8" standalone="yes"?>
<Relationships xmlns="http://schemas.openxmlformats.org/package/2006/relationships"><Relationship Id="rId1" Type="http://schemas.openxmlformats.org/officeDocument/2006/relationships/package" Target="../embeddings/Hoja_de_c_lculo_de_Microsoft_Excel161.xlsx"/></Relationships>
</file>

<file path=ppt/charts/_rels/chart162.xml.rels><?xml version="1.0" encoding="UTF-8" standalone="yes"?>
<Relationships xmlns="http://schemas.openxmlformats.org/package/2006/relationships"><Relationship Id="rId1" Type="http://schemas.openxmlformats.org/officeDocument/2006/relationships/package" Target="../embeddings/Hoja_de_c_lculo_de_Microsoft_Excel162.xlsx"/></Relationships>
</file>

<file path=ppt/charts/_rels/chart163.xml.rels><?xml version="1.0" encoding="UTF-8" standalone="yes"?>
<Relationships xmlns="http://schemas.openxmlformats.org/package/2006/relationships"><Relationship Id="rId1" Type="http://schemas.openxmlformats.org/officeDocument/2006/relationships/package" Target="../embeddings/Hoja_de_c_lculo_de_Microsoft_Excel163.xlsx"/></Relationships>
</file>

<file path=ppt/charts/_rels/chart164.xml.rels><?xml version="1.0" encoding="UTF-8" standalone="yes"?>
<Relationships xmlns="http://schemas.openxmlformats.org/package/2006/relationships"><Relationship Id="rId1" Type="http://schemas.openxmlformats.org/officeDocument/2006/relationships/package" Target="../embeddings/Hoja_de_c_lculo_de_Microsoft_Excel164.xlsx"/></Relationships>
</file>

<file path=ppt/charts/_rels/chart165.xml.rels><?xml version="1.0" encoding="UTF-8" standalone="yes"?>
<Relationships xmlns="http://schemas.openxmlformats.org/package/2006/relationships"><Relationship Id="rId1" Type="http://schemas.openxmlformats.org/officeDocument/2006/relationships/package" Target="../embeddings/Hoja_de_c_lculo_de_Microsoft_Excel165.xlsx"/></Relationships>
</file>

<file path=ppt/charts/_rels/chart166.xml.rels><?xml version="1.0" encoding="UTF-8" standalone="yes"?>
<Relationships xmlns="http://schemas.openxmlformats.org/package/2006/relationships"><Relationship Id="rId1" Type="http://schemas.openxmlformats.org/officeDocument/2006/relationships/package" Target="../embeddings/Hoja_de_c_lculo_de_Microsoft_Excel166.xlsx"/></Relationships>
</file>

<file path=ppt/charts/_rels/chart167.xml.rels><?xml version="1.0" encoding="UTF-8" standalone="yes"?>
<Relationships xmlns="http://schemas.openxmlformats.org/package/2006/relationships"><Relationship Id="rId1" Type="http://schemas.openxmlformats.org/officeDocument/2006/relationships/package" Target="../embeddings/Hoja_de_c_lculo_de_Microsoft_Excel167.xlsx"/></Relationships>
</file>

<file path=ppt/charts/_rels/chart168.xml.rels><?xml version="1.0" encoding="UTF-8" standalone="yes"?>
<Relationships xmlns="http://schemas.openxmlformats.org/package/2006/relationships"><Relationship Id="rId1" Type="http://schemas.openxmlformats.org/officeDocument/2006/relationships/package" Target="../embeddings/Hoja_de_c_lculo_de_Microsoft_Excel168.xlsx"/></Relationships>
</file>

<file path=ppt/charts/_rels/chart169.xml.rels><?xml version="1.0" encoding="UTF-8" standalone="yes"?>
<Relationships xmlns="http://schemas.openxmlformats.org/package/2006/relationships"><Relationship Id="rId1" Type="http://schemas.openxmlformats.org/officeDocument/2006/relationships/package" Target="../embeddings/Hoja_de_c_lculo_de_Microsoft_Excel169.xlsx"/></Relationships>
</file>

<file path=ppt/charts/_rels/chart170.xml.rels><?xml version="1.0" encoding="UTF-8" standalone="yes"?>
<Relationships xmlns="http://schemas.openxmlformats.org/package/2006/relationships"><Relationship Id="rId1" Type="http://schemas.openxmlformats.org/officeDocument/2006/relationships/package" Target="../embeddings/Hoja_de_c_lculo_de_Microsoft_Excel170.xlsx"/></Relationships>
</file>

<file path=ppt/charts/_rels/chart171.xml.rels><?xml version="1.0" encoding="UTF-8" standalone="yes"?>
<Relationships xmlns="http://schemas.openxmlformats.org/package/2006/relationships"><Relationship Id="rId1" Type="http://schemas.openxmlformats.org/officeDocument/2006/relationships/package" Target="../embeddings/Hoja_de_c_lculo_de_Microsoft_Excel171.xlsx"/></Relationships>
</file>

<file path=ppt/charts/_rels/chart172.xml.rels><?xml version="1.0" encoding="UTF-8" standalone="yes"?>
<Relationships xmlns="http://schemas.openxmlformats.org/package/2006/relationships"><Relationship Id="rId1" Type="http://schemas.openxmlformats.org/officeDocument/2006/relationships/package" Target="../embeddings/Hoja_de_c_lculo_de_Microsoft_Excel172.xlsx"/></Relationships>
</file>

<file path=ppt/charts/_rels/chart173.xml.rels><?xml version="1.0" encoding="UTF-8" standalone="yes"?>
<Relationships xmlns="http://schemas.openxmlformats.org/package/2006/relationships"><Relationship Id="rId1" Type="http://schemas.openxmlformats.org/officeDocument/2006/relationships/package" Target="../embeddings/Hoja_de_c_lculo_de_Microsoft_Excel173.xlsx"/></Relationships>
</file>

<file path=ppt/charts/_rels/chart174.xml.rels><?xml version="1.0" encoding="UTF-8" standalone="yes"?>
<Relationships xmlns="http://schemas.openxmlformats.org/package/2006/relationships"><Relationship Id="rId1" Type="http://schemas.openxmlformats.org/officeDocument/2006/relationships/package" Target="../embeddings/Hoja_de_c_lculo_de_Microsoft_Excel17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9901082976283166"/>
          <c:y val="2.4221747388414053E-2"/>
          <c:w val="0.49235370983707172"/>
          <c:h val="0.91769396961063643"/>
        </c:manualLayout>
      </c:layout>
      <c:barChart>
        <c:barDir val="bar"/>
        <c:grouping val="percentStacked"/>
        <c:varyColors val="0"/>
        <c:ser>
          <c:idx val="0"/>
          <c:order val="0"/>
          <c:tx>
            <c:strRef>
              <c:f>Tabelle1!$A$2</c:f>
              <c:strCache>
                <c:ptCount val="1"/>
                <c:pt idx="0">
                  <c:v>Yes</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Spain</c:v>
                </c:pt>
                <c:pt idx="1">
                  <c:v>Germany</c:v>
                </c:pt>
                <c:pt idx="2">
                  <c:v>Italy</c:v>
                </c:pt>
                <c:pt idx="3">
                  <c:v>Netherlands</c:v>
                </c:pt>
                <c:pt idx="4">
                  <c:v>Czech Republic</c:v>
                </c:pt>
                <c:pt idx="5">
                  <c:v>United Kingdom</c:v>
                </c:pt>
                <c:pt idx="6">
                  <c:v>Portugal</c:v>
                </c:pt>
                <c:pt idx="7">
                  <c:v>Ireland</c:v>
                </c:pt>
              </c:strCache>
            </c:strRef>
          </c:cat>
          <c:val>
            <c:numRef>
              <c:f>Tabelle1!$B$2:$I$2</c:f>
              <c:numCache>
                <c:formatCode>0.00</c:formatCode>
                <c:ptCount val="8"/>
                <c:pt idx="0">
                  <c:v>64.989999999999995</c:v>
                </c:pt>
                <c:pt idx="1">
                  <c:v>61.8</c:v>
                </c:pt>
                <c:pt idx="2">
                  <c:v>59.44</c:v>
                </c:pt>
                <c:pt idx="3">
                  <c:v>56.12</c:v>
                </c:pt>
                <c:pt idx="4">
                  <c:v>55.67</c:v>
                </c:pt>
                <c:pt idx="5">
                  <c:v>41.42</c:v>
                </c:pt>
                <c:pt idx="6">
                  <c:v>0</c:v>
                </c:pt>
                <c:pt idx="7">
                  <c:v>0</c:v>
                </c:pt>
              </c:numCache>
            </c:numRef>
          </c:val>
        </c:ser>
        <c:ser>
          <c:idx val="1"/>
          <c:order val="1"/>
          <c:tx>
            <c:strRef>
              <c:f>Tabelle1!$A$3</c:f>
              <c:strCache>
                <c:ptCount val="1"/>
                <c:pt idx="0">
                  <c:v>No</c:v>
                </c:pt>
              </c:strCache>
            </c:strRef>
          </c:tx>
          <c:spPr>
            <a:solidFill>
              <a:schemeClr val="bg2"/>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Spain</c:v>
                </c:pt>
                <c:pt idx="1">
                  <c:v>Germany</c:v>
                </c:pt>
                <c:pt idx="2">
                  <c:v>Italy</c:v>
                </c:pt>
                <c:pt idx="3">
                  <c:v>Netherlands</c:v>
                </c:pt>
                <c:pt idx="4">
                  <c:v>Czech Republic</c:v>
                </c:pt>
                <c:pt idx="5">
                  <c:v>United Kingdom</c:v>
                </c:pt>
                <c:pt idx="6">
                  <c:v>Portugal</c:v>
                </c:pt>
                <c:pt idx="7">
                  <c:v>Ireland</c:v>
                </c:pt>
              </c:strCache>
            </c:strRef>
          </c:cat>
          <c:val>
            <c:numRef>
              <c:f>Tabelle1!$B$3:$I$3</c:f>
              <c:numCache>
                <c:formatCode>0.00</c:formatCode>
                <c:ptCount val="8"/>
                <c:pt idx="0">
                  <c:v>34</c:v>
                </c:pt>
                <c:pt idx="1">
                  <c:v>37.29</c:v>
                </c:pt>
                <c:pt idx="2">
                  <c:v>39.770000000000003</c:v>
                </c:pt>
                <c:pt idx="3">
                  <c:v>43.03</c:v>
                </c:pt>
                <c:pt idx="4">
                  <c:v>41.66</c:v>
                </c:pt>
                <c:pt idx="5">
                  <c:v>57.06</c:v>
                </c:pt>
                <c:pt idx="6">
                  <c:v>0</c:v>
                </c:pt>
                <c:pt idx="7">
                  <c:v>0</c:v>
                </c:pt>
              </c:numCache>
            </c:numRef>
          </c:val>
        </c:ser>
        <c:ser>
          <c:idx val="2"/>
          <c:order val="2"/>
          <c:tx>
            <c:strRef>
              <c:f>Tabelle1!$A$4</c:f>
              <c:strCache>
                <c:ptCount val="1"/>
                <c:pt idx="0">
                  <c:v>Don´t know / no answer</c:v>
                </c:pt>
              </c:strCache>
            </c:strRef>
          </c:tx>
          <c:spPr>
            <a:solidFill>
              <a:schemeClr val="accent6"/>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Spain</c:v>
                </c:pt>
                <c:pt idx="1">
                  <c:v>Germany</c:v>
                </c:pt>
                <c:pt idx="2">
                  <c:v>Italy</c:v>
                </c:pt>
                <c:pt idx="3">
                  <c:v>Netherlands</c:v>
                </c:pt>
                <c:pt idx="4">
                  <c:v>Czech Republic</c:v>
                </c:pt>
                <c:pt idx="5">
                  <c:v>United Kingdom</c:v>
                </c:pt>
                <c:pt idx="6">
                  <c:v>Portugal</c:v>
                </c:pt>
                <c:pt idx="7">
                  <c:v>Ireland</c:v>
                </c:pt>
              </c:strCache>
            </c:strRef>
          </c:cat>
          <c:val>
            <c:numRef>
              <c:f>Tabelle1!$B$4:$I$4</c:f>
              <c:numCache>
                <c:formatCode>0.00</c:formatCode>
                <c:ptCount val="8"/>
                <c:pt idx="0">
                  <c:v>1.01</c:v>
                </c:pt>
                <c:pt idx="1">
                  <c:v>0.91</c:v>
                </c:pt>
                <c:pt idx="2">
                  <c:v>0.79</c:v>
                </c:pt>
                <c:pt idx="3">
                  <c:v>0.85</c:v>
                </c:pt>
                <c:pt idx="4">
                  <c:v>2.66</c:v>
                </c:pt>
                <c:pt idx="5">
                  <c:v>1.52</c:v>
                </c:pt>
                <c:pt idx="6">
                  <c:v>0</c:v>
                </c:pt>
                <c:pt idx="7">
                  <c:v>0</c:v>
                </c:pt>
              </c:numCache>
            </c:numRef>
          </c:val>
        </c:ser>
        <c:dLbls>
          <c:showLegendKey val="0"/>
          <c:showVal val="0"/>
          <c:showCatName val="0"/>
          <c:showSerName val="0"/>
          <c:showPercent val="0"/>
          <c:showBubbleSize val="0"/>
        </c:dLbls>
        <c:gapWidth val="50"/>
        <c:overlap val="100"/>
        <c:axId val="26598016"/>
        <c:axId val="26603904"/>
      </c:barChart>
      <c:catAx>
        <c:axId val="26598016"/>
        <c:scaling>
          <c:orientation val="maxMin"/>
        </c:scaling>
        <c:delete val="1"/>
        <c:axPos val="l"/>
        <c:numFmt formatCode="General" sourceLinked="0"/>
        <c:majorTickMark val="out"/>
        <c:minorTickMark val="none"/>
        <c:tickLblPos val="nextTo"/>
        <c:crossAx val="26603904"/>
        <c:crosses val="autoZero"/>
        <c:auto val="1"/>
        <c:lblAlgn val="ctr"/>
        <c:lblOffset val="100"/>
        <c:noMultiLvlLbl val="0"/>
      </c:catAx>
      <c:valAx>
        <c:axId val="26603904"/>
        <c:scaling>
          <c:orientation val="minMax"/>
          <c:max val="1"/>
          <c:min val="0"/>
        </c:scaling>
        <c:delete val="1"/>
        <c:axPos val="t"/>
        <c:numFmt formatCode="0%" sourceLinked="0"/>
        <c:majorTickMark val="out"/>
        <c:minorTickMark val="none"/>
        <c:tickLblPos val="nextTo"/>
        <c:crossAx val="26598016"/>
        <c:crosses val="autoZero"/>
        <c:crossBetween val="between"/>
        <c:majorUnit val="0.2"/>
      </c:valAx>
    </c:plotArea>
    <c:legend>
      <c:legendPos val="b"/>
      <c:layout>
        <c:manualLayout>
          <c:xMode val="edge"/>
          <c:yMode val="edge"/>
          <c:x val="0.18437700656745204"/>
          <c:y val="0.91705526469347753"/>
          <c:w val="0.67915497282356774"/>
          <c:h val="6.67143696861901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2132120326109448"/>
          <c:y val="0.14952751229730488"/>
          <c:w val="0.6740635571254997"/>
          <c:h val="0.67767197523706213"/>
        </c:manualLayout>
      </c:layout>
      <c:barChart>
        <c:barDir val="col"/>
        <c:grouping val="percentStacked"/>
        <c:varyColors val="0"/>
        <c:ser>
          <c:idx val="1"/>
          <c:order val="0"/>
          <c:tx>
            <c:strRef>
              <c:f>Sheet1!$A$2</c:f>
              <c:strCache>
                <c:ptCount val="1"/>
                <c:pt idx="0">
                  <c:v>ISCED level 4-6</c:v>
                </c:pt>
              </c:strCache>
            </c:strRef>
          </c:tx>
          <c:spPr>
            <a:solidFill>
              <a:srgbClr val="A8B400"/>
            </a:solidFill>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lt;3]&quot;&quot;;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Sheet1!$B$2:$I$2</c:f>
              <c:numCache>
                <c:formatCode>0.00</c:formatCode>
                <c:ptCount val="8"/>
                <c:pt idx="0">
                  <c:v>33.99</c:v>
                </c:pt>
                <c:pt idx="1">
                  <c:v>57.3</c:v>
                </c:pt>
                <c:pt idx="2">
                  <c:v>31.830000000000002</c:v>
                </c:pt>
                <c:pt idx="3">
                  <c:v>31.99</c:v>
                </c:pt>
                <c:pt idx="4">
                  <c:v>56.14</c:v>
                </c:pt>
                <c:pt idx="5">
                  <c:v>33.72</c:v>
                </c:pt>
                <c:pt idx="6">
                  <c:v>0</c:v>
                </c:pt>
                <c:pt idx="7">
                  <c:v>0</c:v>
                </c:pt>
              </c:numCache>
            </c:numRef>
          </c:val>
        </c:ser>
        <c:ser>
          <c:idx val="2"/>
          <c:order val="1"/>
          <c:tx>
            <c:strRef>
              <c:f>Sheet1!$A$3</c:f>
              <c:strCache>
                <c:ptCount val="1"/>
                <c:pt idx="0">
                  <c:v>ISCED level 3</c:v>
                </c:pt>
              </c:strCache>
            </c:strRef>
          </c:tx>
          <c:spPr>
            <a:solidFill>
              <a:srgbClr val="9C2AA0"/>
            </a:solidFill>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lt;2]&quot;&quot;;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Sheet1!$B$3:$I$3</c:f>
              <c:numCache>
                <c:formatCode>0.00</c:formatCode>
                <c:ptCount val="8"/>
                <c:pt idx="0">
                  <c:v>41.49</c:v>
                </c:pt>
                <c:pt idx="1">
                  <c:v>37.049999999999997</c:v>
                </c:pt>
                <c:pt idx="2">
                  <c:v>47.96</c:v>
                </c:pt>
                <c:pt idx="3">
                  <c:v>59.12</c:v>
                </c:pt>
                <c:pt idx="4">
                  <c:v>33.99</c:v>
                </c:pt>
                <c:pt idx="5">
                  <c:v>45.74</c:v>
                </c:pt>
                <c:pt idx="6">
                  <c:v>0</c:v>
                </c:pt>
                <c:pt idx="7">
                  <c:v>0</c:v>
                </c:pt>
              </c:numCache>
            </c:numRef>
          </c:val>
        </c:ser>
        <c:ser>
          <c:idx val="3"/>
          <c:order val="2"/>
          <c:tx>
            <c:strRef>
              <c:f>Sheet1!$A$4</c:f>
              <c:strCache>
                <c:ptCount val="1"/>
                <c:pt idx="0">
                  <c:v>ISCED level 2</c:v>
                </c:pt>
              </c:strCache>
            </c:strRef>
          </c:tx>
          <c:spPr>
            <a:solidFill>
              <a:srgbClr val="EB9700"/>
            </a:solidFill>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lt;3]&quot;&quot;;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Sheet1!$B$4:$I$4</c:f>
              <c:numCache>
                <c:formatCode>0.00</c:formatCode>
                <c:ptCount val="8"/>
                <c:pt idx="0">
                  <c:v>22.5</c:v>
                </c:pt>
                <c:pt idx="1">
                  <c:v>3.68</c:v>
                </c:pt>
                <c:pt idx="2">
                  <c:v>15.29</c:v>
                </c:pt>
                <c:pt idx="3">
                  <c:v>7.04</c:v>
                </c:pt>
                <c:pt idx="4">
                  <c:v>6.91</c:v>
                </c:pt>
                <c:pt idx="5">
                  <c:v>10.84</c:v>
                </c:pt>
                <c:pt idx="6">
                  <c:v>0</c:v>
                </c:pt>
                <c:pt idx="7">
                  <c:v>0</c:v>
                </c:pt>
              </c:numCache>
            </c:numRef>
          </c:val>
        </c:ser>
        <c:ser>
          <c:idx val="4"/>
          <c:order val="3"/>
          <c:tx>
            <c:strRef>
              <c:f>Sheet1!$A$5</c:f>
              <c:strCache>
                <c:ptCount val="1"/>
                <c:pt idx="0">
                  <c:v>ISCED level 1</c:v>
                </c:pt>
              </c:strCache>
            </c:strRef>
          </c:tx>
          <c:spPr>
            <a:solidFill>
              <a:srgbClr val="00B0CA"/>
            </a:solidFill>
          </c:spPr>
          <c:invertIfNegative val="0"/>
          <c:dLbls>
            <c:dLbl>
              <c:idx val="2"/>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Sheet1!$B$5:$I$5</c:f>
              <c:numCache>
                <c:formatCode>0.00</c:formatCode>
                <c:ptCount val="8"/>
                <c:pt idx="0">
                  <c:v>0.2</c:v>
                </c:pt>
                <c:pt idx="1">
                  <c:v>0.42</c:v>
                </c:pt>
                <c:pt idx="2">
                  <c:v>3.01</c:v>
                </c:pt>
                <c:pt idx="3">
                  <c:v>0.77</c:v>
                </c:pt>
                <c:pt idx="4">
                  <c:v>1.32</c:v>
                </c:pt>
                <c:pt idx="5">
                  <c:v>8.23</c:v>
                </c:pt>
                <c:pt idx="6">
                  <c:v>0</c:v>
                </c:pt>
                <c:pt idx="7">
                  <c:v>0</c:v>
                </c:pt>
              </c:numCache>
            </c:numRef>
          </c:val>
        </c:ser>
        <c:ser>
          <c:idx val="5"/>
          <c:order val="4"/>
          <c:tx>
            <c:strRef>
              <c:f>Sheet1!$A$6</c:f>
              <c:strCache>
                <c:ptCount val="1"/>
                <c:pt idx="0">
                  <c:v>I have not completed any educational trainings or studies.</c:v>
                </c:pt>
              </c:strCache>
            </c:strRef>
          </c:tx>
          <c:spPr>
            <a:solidFill>
              <a:srgbClr val="5E2750"/>
            </a:solidFill>
          </c:spPr>
          <c:invertIfNegative val="0"/>
          <c:dPt>
            <c:idx val="0"/>
            <c:invertIfNegative val="0"/>
            <c:bubble3D val="0"/>
          </c:dPt>
          <c:dLbls>
            <c:delete val="1"/>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Sheet1!$B$6:$I$6</c:f>
              <c:numCache>
                <c:formatCode>0.00</c:formatCode>
                <c:ptCount val="8"/>
                <c:pt idx="0">
                  <c:v>0.5</c:v>
                </c:pt>
                <c:pt idx="1">
                  <c:v>0.45</c:v>
                </c:pt>
                <c:pt idx="2">
                  <c:v>0.5</c:v>
                </c:pt>
                <c:pt idx="3">
                  <c:v>0.68</c:v>
                </c:pt>
                <c:pt idx="4">
                  <c:v>0.89</c:v>
                </c:pt>
                <c:pt idx="5">
                  <c:v>0.1</c:v>
                </c:pt>
                <c:pt idx="6">
                  <c:v>0</c:v>
                </c:pt>
                <c:pt idx="7">
                  <c:v>0</c:v>
                </c:pt>
              </c:numCache>
            </c:numRef>
          </c:val>
        </c:ser>
        <c:ser>
          <c:idx val="6"/>
          <c:order val="5"/>
          <c:tx>
            <c:strRef>
              <c:f>Sheet1!$A$7</c:f>
              <c:strCache>
                <c:ptCount val="1"/>
                <c:pt idx="0">
                  <c:v>No answer / don´t know</c:v>
                </c:pt>
              </c:strCache>
            </c:strRef>
          </c:tx>
          <c:spPr>
            <a:solidFill>
              <a:schemeClr val="accent6"/>
            </a:solidFill>
          </c:spPr>
          <c:invertIfNegative val="0"/>
          <c:dLbls>
            <c:delete val="1"/>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Sheet1!$B$7:$I$7</c:f>
              <c:numCache>
                <c:formatCode>0.00</c:formatCode>
                <c:ptCount val="8"/>
                <c:pt idx="0">
                  <c:v>1.33</c:v>
                </c:pt>
                <c:pt idx="1">
                  <c:v>1.1200000000000001</c:v>
                </c:pt>
                <c:pt idx="2">
                  <c:v>1.41</c:v>
                </c:pt>
                <c:pt idx="3">
                  <c:v>0.41</c:v>
                </c:pt>
                <c:pt idx="4">
                  <c:v>0.75</c:v>
                </c:pt>
                <c:pt idx="5">
                  <c:v>1.37</c:v>
                </c:pt>
                <c:pt idx="6">
                  <c:v>0</c:v>
                </c:pt>
                <c:pt idx="7">
                  <c:v>0</c:v>
                </c:pt>
              </c:numCache>
            </c:numRef>
          </c:val>
        </c:ser>
        <c:dLbls>
          <c:dLblPos val="ctr"/>
          <c:showLegendKey val="0"/>
          <c:showVal val="1"/>
          <c:showCatName val="0"/>
          <c:showSerName val="0"/>
          <c:showPercent val="0"/>
          <c:showBubbleSize val="0"/>
        </c:dLbls>
        <c:gapWidth val="80"/>
        <c:overlap val="100"/>
        <c:axId val="56428416"/>
        <c:axId val="56429952"/>
      </c:barChart>
      <c:catAx>
        <c:axId val="56428416"/>
        <c:scaling>
          <c:orientation val="minMax"/>
        </c:scaling>
        <c:delete val="1"/>
        <c:axPos val="b"/>
        <c:numFmt formatCode="General" sourceLinked="0"/>
        <c:majorTickMark val="out"/>
        <c:minorTickMark val="none"/>
        <c:tickLblPos val="nextTo"/>
        <c:crossAx val="56429952"/>
        <c:crosses val="autoZero"/>
        <c:auto val="1"/>
        <c:lblAlgn val="ctr"/>
        <c:lblOffset val="100"/>
        <c:noMultiLvlLbl val="0"/>
      </c:catAx>
      <c:valAx>
        <c:axId val="56429952"/>
        <c:scaling>
          <c:orientation val="minMax"/>
        </c:scaling>
        <c:delete val="1"/>
        <c:axPos val="l"/>
        <c:numFmt formatCode="0%" sourceLinked="1"/>
        <c:majorTickMark val="out"/>
        <c:minorTickMark val="none"/>
        <c:tickLblPos val="nextTo"/>
        <c:crossAx val="56428416"/>
        <c:crosses val="autoZero"/>
        <c:crossBetween val="between"/>
      </c:valAx>
      <c:spPr>
        <a:noFill/>
        <a:ln w="25400">
          <a:noFill/>
        </a:ln>
      </c:spPr>
    </c:plotArea>
    <c:legend>
      <c:legendPos val="l"/>
      <c:layout>
        <c:manualLayout>
          <c:xMode val="edge"/>
          <c:yMode val="edge"/>
          <c:x val="0"/>
          <c:y val="0.13806870501569166"/>
          <c:w val="0.29594865456288916"/>
          <c:h val="0.74474540995621374"/>
        </c:manualLayout>
      </c:layout>
      <c:overlay val="0"/>
    </c:legend>
    <c:plotVisOnly val="1"/>
    <c:dispBlanksAs val="gap"/>
    <c:showDLblsOverMax val="0"/>
  </c:chart>
  <c:txPr>
    <a:bodyPr/>
    <a:lstStyle/>
    <a:p>
      <a:pPr>
        <a:defRPr sz="1000">
          <a:latin typeface="Vodafone Rg" pitchFamily="34" charset="0"/>
          <a:cs typeface="Arial" pitchFamily="34" charset="0"/>
        </a:defRPr>
      </a:pPr>
      <a:endParaRPr lang="es-E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2132120326109448"/>
          <c:y val="0.14952751229730488"/>
          <c:w val="0.6740635571254997"/>
          <c:h val="0.67767197523706213"/>
        </c:manualLayout>
      </c:layout>
      <c:barChart>
        <c:barDir val="col"/>
        <c:grouping val="percentStacked"/>
        <c:varyColors val="0"/>
        <c:ser>
          <c:idx val="1"/>
          <c:order val="0"/>
          <c:tx>
            <c:strRef>
              <c:f>Sheet1!$A$2</c:f>
              <c:strCache>
                <c:ptCount val="1"/>
                <c:pt idx="0">
                  <c:v>ISCED level 4-6</c:v>
                </c:pt>
              </c:strCache>
            </c:strRef>
          </c:tx>
          <c:spPr>
            <a:solidFill>
              <a:srgbClr val="A8B400"/>
            </a:solidFill>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lt;3]&quot;&quot;;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Sheet1!$B$2:$I$2</c:f>
              <c:numCache>
                <c:formatCode>0.00</c:formatCode>
                <c:ptCount val="8"/>
                <c:pt idx="0">
                  <c:v>76.539999999999992</c:v>
                </c:pt>
                <c:pt idx="1">
                  <c:v>89.63</c:v>
                </c:pt>
                <c:pt idx="2">
                  <c:v>66.930000000000007</c:v>
                </c:pt>
                <c:pt idx="3">
                  <c:v>79.67</c:v>
                </c:pt>
                <c:pt idx="4">
                  <c:v>84.94</c:v>
                </c:pt>
                <c:pt idx="5">
                  <c:v>76.949999999999989</c:v>
                </c:pt>
                <c:pt idx="6">
                  <c:v>0</c:v>
                </c:pt>
                <c:pt idx="7">
                  <c:v>0</c:v>
                </c:pt>
              </c:numCache>
            </c:numRef>
          </c:val>
        </c:ser>
        <c:ser>
          <c:idx val="2"/>
          <c:order val="1"/>
          <c:tx>
            <c:strRef>
              <c:f>Sheet1!$A$3</c:f>
              <c:strCache>
                <c:ptCount val="1"/>
                <c:pt idx="0">
                  <c:v>ISCED level 3</c:v>
                </c:pt>
              </c:strCache>
            </c:strRef>
          </c:tx>
          <c:spPr>
            <a:solidFill>
              <a:srgbClr val="9C2AA0"/>
            </a:solidFill>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lt;2]&quot;&quot;;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Sheet1!$B$3:$I$3</c:f>
              <c:numCache>
                <c:formatCode>0.00</c:formatCode>
                <c:ptCount val="8"/>
                <c:pt idx="0">
                  <c:v>11.5</c:v>
                </c:pt>
                <c:pt idx="1">
                  <c:v>6.75</c:v>
                </c:pt>
                <c:pt idx="2">
                  <c:v>21.38</c:v>
                </c:pt>
                <c:pt idx="3">
                  <c:v>11.28</c:v>
                </c:pt>
                <c:pt idx="4">
                  <c:v>10.15</c:v>
                </c:pt>
                <c:pt idx="5">
                  <c:v>10.86</c:v>
                </c:pt>
                <c:pt idx="6">
                  <c:v>0</c:v>
                </c:pt>
                <c:pt idx="7">
                  <c:v>0</c:v>
                </c:pt>
              </c:numCache>
            </c:numRef>
          </c:val>
        </c:ser>
        <c:ser>
          <c:idx val="3"/>
          <c:order val="2"/>
          <c:tx>
            <c:strRef>
              <c:f>Sheet1!$A$4</c:f>
              <c:strCache>
                <c:ptCount val="1"/>
                <c:pt idx="0">
                  <c:v>ISCED level 2</c:v>
                </c:pt>
              </c:strCache>
            </c:strRef>
          </c:tx>
          <c:spPr>
            <a:solidFill>
              <a:srgbClr val="EB9700"/>
            </a:solidFill>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delete val="1"/>
              <c:extLst>
                <c:ext xmlns:c15="http://schemas.microsoft.com/office/drawing/2012/chart" uri="{CE6537A1-D6FC-4f65-9D91-7224C49458BB}"/>
              </c:extLst>
            </c:dLbl>
            <c:dLbl>
              <c:idx val="2"/>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lt;3]&quot;&quot;;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Sheet1!$B$4:$I$4</c:f>
              <c:numCache>
                <c:formatCode>0.00</c:formatCode>
                <c:ptCount val="8"/>
                <c:pt idx="0">
                  <c:v>5.86</c:v>
                </c:pt>
                <c:pt idx="1">
                  <c:v>0.79</c:v>
                </c:pt>
                <c:pt idx="2">
                  <c:v>7.4</c:v>
                </c:pt>
                <c:pt idx="3">
                  <c:v>1.1599999999999999</c:v>
                </c:pt>
                <c:pt idx="4">
                  <c:v>1.36</c:v>
                </c:pt>
                <c:pt idx="5">
                  <c:v>3.75</c:v>
                </c:pt>
                <c:pt idx="6">
                  <c:v>0</c:v>
                </c:pt>
                <c:pt idx="7">
                  <c:v>0</c:v>
                </c:pt>
              </c:numCache>
            </c:numRef>
          </c:val>
        </c:ser>
        <c:ser>
          <c:idx val="4"/>
          <c:order val="3"/>
          <c:tx>
            <c:strRef>
              <c:f>Sheet1!$A$5</c:f>
              <c:strCache>
                <c:ptCount val="1"/>
                <c:pt idx="0">
                  <c:v>ISCED level 1</c:v>
                </c:pt>
              </c:strCache>
            </c:strRef>
          </c:tx>
          <c:spPr>
            <a:solidFill>
              <a:srgbClr val="00B0CA"/>
            </a:solidFill>
          </c:spPr>
          <c:invertIfNegative val="0"/>
          <c:dLbls>
            <c:dLbl>
              <c:idx val="2"/>
              <c:numFmt formatCode="0" sourceLinked="0"/>
              <c:spPr/>
              <c:txPr>
                <a:bodyPr/>
                <a:lstStyle/>
                <a:p>
                  <a:pPr>
                    <a:defRPr sz="1300" b="1">
                      <a:solidFill>
                        <a:srgbClr val="FFFFFF"/>
                      </a:solidFill>
                    </a:defRPr>
                  </a:pPr>
                  <a:endParaRPr lang="es-ES"/>
                </a:p>
              </c:txPr>
              <c:dLblPos val="ctr"/>
              <c:showLegendKey val="0"/>
              <c:showVal val="0"/>
              <c:showCatName val="0"/>
              <c:showSerName val="0"/>
              <c:showPercent val="0"/>
              <c:showBubbleSize val="0"/>
            </c:dLbl>
            <c:dLbl>
              <c:idx val="5"/>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Sheet1!$B$5:$I$5</c:f>
              <c:numCache>
                <c:formatCode>0.00</c:formatCode>
                <c:ptCount val="8"/>
                <c:pt idx="0">
                  <c:v>0.17</c:v>
                </c:pt>
                <c:pt idx="1">
                  <c:v>0.31</c:v>
                </c:pt>
                <c:pt idx="2">
                  <c:v>0.37</c:v>
                </c:pt>
                <c:pt idx="3">
                  <c:v>0</c:v>
                </c:pt>
                <c:pt idx="4">
                  <c:v>0.28999999999999998</c:v>
                </c:pt>
                <c:pt idx="5">
                  <c:v>2.35</c:v>
                </c:pt>
                <c:pt idx="6">
                  <c:v>0</c:v>
                </c:pt>
                <c:pt idx="7">
                  <c:v>0</c:v>
                </c:pt>
              </c:numCache>
            </c:numRef>
          </c:val>
        </c:ser>
        <c:ser>
          <c:idx val="5"/>
          <c:order val="4"/>
          <c:tx>
            <c:strRef>
              <c:f>Sheet1!$A$6</c:f>
              <c:strCache>
                <c:ptCount val="1"/>
                <c:pt idx="0">
                  <c:v>No answer / don´t know</c:v>
                </c:pt>
              </c:strCache>
            </c:strRef>
          </c:tx>
          <c:spPr>
            <a:solidFill>
              <a:srgbClr val="FECB00"/>
            </a:solidFill>
          </c:spPr>
          <c:invertIfNegative val="0"/>
          <c:dPt>
            <c:idx val="0"/>
            <c:invertIfNegative val="0"/>
            <c:bubble3D val="0"/>
          </c:dPt>
          <c:dLbls>
            <c:dLbl>
              <c:idx val="0"/>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Sheet1!$B$6:$I$6</c:f>
              <c:numCache>
                <c:formatCode>0.00</c:formatCode>
                <c:ptCount val="8"/>
                <c:pt idx="0">
                  <c:v>5.93</c:v>
                </c:pt>
                <c:pt idx="1">
                  <c:v>2.52</c:v>
                </c:pt>
                <c:pt idx="2">
                  <c:v>3.91</c:v>
                </c:pt>
                <c:pt idx="3">
                  <c:v>7.89</c:v>
                </c:pt>
                <c:pt idx="4">
                  <c:v>3.25</c:v>
                </c:pt>
                <c:pt idx="5">
                  <c:v>6.08</c:v>
                </c:pt>
                <c:pt idx="6">
                  <c:v>0</c:v>
                </c:pt>
                <c:pt idx="7">
                  <c:v>0</c:v>
                </c:pt>
              </c:numCache>
            </c:numRef>
          </c:val>
        </c:ser>
        <c:dLbls>
          <c:dLblPos val="ctr"/>
          <c:showLegendKey val="0"/>
          <c:showVal val="1"/>
          <c:showCatName val="0"/>
          <c:showSerName val="0"/>
          <c:showPercent val="0"/>
          <c:showBubbleSize val="0"/>
        </c:dLbls>
        <c:gapWidth val="80"/>
        <c:overlap val="100"/>
        <c:axId val="58213504"/>
        <c:axId val="58215040"/>
      </c:barChart>
      <c:catAx>
        <c:axId val="58213504"/>
        <c:scaling>
          <c:orientation val="minMax"/>
        </c:scaling>
        <c:delete val="1"/>
        <c:axPos val="b"/>
        <c:numFmt formatCode="General" sourceLinked="0"/>
        <c:majorTickMark val="out"/>
        <c:minorTickMark val="none"/>
        <c:tickLblPos val="nextTo"/>
        <c:crossAx val="58215040"/>
        <c:crosses val="autoZero"/>
        <c:auto val="1"/>
        <c:lblAlgn val="ctr"/>
        <c:lblOffset val="100"/>
        <c:noMultiLvlLbl val="0"/>
      </c:catAx>
      <c:valAx>
        <c:axId val="58215040"/>
        <c:scaling>
          <c:orientation val="minMax"/>
        </c:scaling>
        <c:delete val="1"/>
        <c:axPos val="l"/>
        <c:numFmt formatCode="0%" sourceLinked="1"/>
        <c:majorTickMark val="out"/>
        <c:minorTickMark val="none"/>
        <c:tickLblPos val="nextTo"/>
        <c:crossAx val="58213504"/>
        <c:crosses val="autoZero"/>
        <c:crossBetween val="between"/>
      </c:valAx>
      <c:spPr>
        <a:noFill/>
        <a:ln w="25400">
          <a:noFill/>
        </a:ln>
      </c:spPr>
    </c:plotArea>
    <c:legend>
      <c:legendPos val="l"/>
      <c:layout>
        <c:manualLayout>
          <c:xMode val="edge"/>
          <c:yMode val="edge"/>
          <c:x val="0"/>
          <c:y val="0.12016894367917615"/>
          <c:w val="0.21788400227842239"/>
          <c:h val="0.75966187773664329"/>
        </c:manualLayout>
      </c:layout>
      <c:overlay val="0"/>
    </c:legend>
    <c:plotVisOnly val="1"/>
    <c:dispBlanksAs val="gap"/>
    <c:showDLblsOverMax val="0"/>
  </c:chart>
  <c:txPr>
    <a:bodyPr/>
    <a:lstStyle/>
    <a:p>
      <a:pPr>
        <a:defRPr sz="1000">
          <a:latin typeface="Vodafone Rg" pitchFamily="34" charset="0"/>
          <a:cs typeface="Arial" pitchFamily="34" charset="0"/>
        </a:defRPr>
      </a:pPr>
      <a:endParaRPr lang="es-E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United Kingdom</c:v>
                </c:pt>
              </c:strCache>
            </c:strRef>
          </c:tx>
          <c:spPr>
            <a:solidFill>
              <a:schemeClr val="accent1"/>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Tabelle1!$B$1:$L$1</c:f>
              <c:strCache>
                <c:ptCount val="11"/>
                <c:pt idx="0">
                  <c:v>Employee, working full-time</c:v>
                </c:pt>
                <c:pt idx="1">
                  <c:v>Employee, working part-time</c:v>
                </c:pt>
                <c:pt idx="2">
                  <c:v>Self-employed, working full-time</c:v>
                </c:pt>
                <c:pt idx="3">
                  <c:v>Self-employed, working part-time</c:v>
                </c:pt>
                <c:pt idx="4">
                  <c:v>Apprenticeship, vocational training</c:v>
                </c:pt>
                <c:pt idx="5">
                  <c:v>Internship</c:v>
                </c:pt>
                <c:pt idx="6">
                  <c:v>Student, not employed or working part-time to fund education / daily life</c:v>
                </c:pt>
                <c:pt idx="7">
                  <c:v>In compulsory military or community service</c:v>
                </c:pt>
                <c:pt idx="8">
                  <c:v>Not employed for other reasons</c:v>
                </c:pt>
                <c:pt idx="9">
                  <c:v>Other</c:v>
                </c:pt>
                <c:pt idx="10">
                  <c:v>No answer / don´t know</c:v>
                </c:pt>
              </c:strCache>
            </c:strRef>
          </c:cat>
          <c:val>
            <c:numRef>
              <c:f>Tabelle1!$B$2:$L$2</c:f>
              <c:numCache>
                <c:formatCode>0.00</c:formatCode>
                <c:ptCount val="11"/>
                <c:pt idx="0">
                  <c:v>41.94</c:v>
                </c:pt>
                <c:pt idx="1">
                  <c:v>12.54</c:v>
                </c:pt>
                <c:pt idx="2">
                  <c:v>2.88</c:v>
                </c:pt>
                <c:pt idx="3">
                  <c:v>2.78</c:v>
                </c:pt>
                <c:pt idx="4">
                  <c:v>0.28999999999999998</c:v>
                </c:pt>
                <c:pt idx="5">
                  <c:v>0.31</c:v>
                </c:pt>
                <c:pt idx="6">
                  <c:v>27.79</c:v>
                </c:pt>
                <c:pt idx="7">
                  <c:v>0</c:v>
                </c:pt>
                <c:pt idx="8">
                  <c:v>9.26</c:v>
                </c:pt>
                <c:pt idx="9">
                  <c:v>1.54</c:v>
                </c:pt>
                <c:pt idx="10">
                  <c:v>0.66</c:v>
                </c:pt>
              </c:numCache>
            </c:numRef>
          </c:val>
        </c:ser>
        <c:dLbls>
          <c:showLegendKey val="0"/>
          <c:showVal val="0"/>
          <c:showCatName val="0"/>
          <c:showSerName val="0"/>
          <c:showPercent val="0"/>
          <c:showBubbleSize val="0"/>
        </c:dLbls>
        <c:gapWidth val="50"/>
        <c:axId val="64375424"/>
        <c:axId val="64385408"/>
      </c:barChart>
      <c:catAx>
        <c:axId val="64375424"/>
        <c:scaling>
          <c:orientation val="maxMin"/>
        </c:scaling>
        <c:delete val="1"/>
        <c:axPos val="l"/>
        <c:numFmt formatCode="General" sourceLinked="0"/>
        <c:majorTickMark val="out"/>
        <c:minorTickMark val="none"/>
        <c:tickLblPos val="nextTo"/>
        <c:crossAx val="64385408"/>
        <c:crosses val="autoZero"/>
        <c:auto val="1"/>
        <c:lblAlgn val="ctr"/>
        <c:lblOffset val="100"/>
        <c:noMultiLvlLbl val="0"/>
      </c:catAx>
      <c:valAx>
        <c:axId val="64385408"/>
        <c:scaling>
          <c:orientation val="minMax"/>
          <c:max val="50"/>
          <c:min val="0"/>
        </c:scaling>
        <c:delete val="1"/>
        <c:axPos val="t"/>
        <c:numFmt formatCode="General" sourceLinked="0"/>
        <c:majorTickMark val="out"/>
        <c:minorTickMark val="none"/>
        <c:tickLblPos val="nextTo"/>
        <c:crossAx val="6437542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Netherlands</c:v>
                </c:pt>
              </c:strCache>
            </c:strRef>
          </c:tx>
          <c:spPr>
            <a:solidFill>
              <a:schemeClr val="accent5">
                <a:lumMod val="75000"/>
              </a:schemeClr>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Tabelle1!$B$1:$L$1</c:f>
              <c:strCache>
                <c:ptCount val="11"/>
                <c:pt idx="0">
                  <c:v>Employee, working full-time</c:v>
                </c:pt>
                <c:pt idx="1">
                  <c:v>Employee, working part-time</c:v>
                </c:pt>
                <c:pt idx="2">
                  <c:v>Self-employed, working full-time</c:v>
                </c:pt>
                <c:pt idx="3">
                  <c:v>Self-employed, working part-time</c:v>
                </c:pt>
                <c:pt idx="4">
                  <c:v>Apprenticeship, vocational training</c:v>
                </c:pt>
                <c:pt idx="5">
                  <c:v>Internship</c:v>
                </c:pt>
                <c:pt idx="6">
                  <c:v>Student, not employed or working part-time to fund education / daily life</c:v>
                </c:pt>
                <c:pt idx="7">
                  <c:v>In compulsory military or community service</c:v>
                </c:pt>
                <c:pt idx="8">
                  <c:v>Not employed for other reasons</c:v>
                </c:pt>
                <c:pt idx="9">
                  <c:v>Other</c:v>
                </c:pt>
                <c:pt idx="10">
                  <c:v>No answer / don´t know</c:v>
                </c:pt>
              </c:strCache>
            </c:strRef>
          </c:cat>
          <c:val>
            <c:numRef>
              <c:f>Tabelle1!$B$2:$L$2</c:f>
              <c:numCache>
                <c:formatCode>0.00</c:formatCode>
                <c:ptCount val="11"/>
                <c:pt idx="0">
                  <c:v>25.95</c:v>
                </c:pt>
                <c:pt idx="1">
                  <c:v>19.53</c:v>
                </c:pt>
                <c:pt idx="2">
                  <c:v>2.15</c:v>
                </c:pt>
                <c:pt idx="3">
                  <c:v>2.0699999999999998</c:v>
                </c:pt>
                <c:pt idx="4">
                  <c:v>4.2300000000000004</c:v>
                </c:pt>
                <c:pt idx="5">
                  <c:v>3.13</c:v>
                </c:pt>
                <c:pt idx="6">
                  <c:v>26.95</c:v>
                </c:pt>
                <c:pt idx="7">
                  <c:v>0.24</c:v>
                </c:pt>
                <c:pt idx="8">
                  <c:v>7.46</c:v>
                </c:pt>
                <c:pt idx="9">
                  <c:v>6.37</c:v>
                </c:pt>
                <c:pt idx="10">
                  <c:v>1.92</c:v>
                </c:pt>
              </c:numCache>
            </c:numRef>
          </c:val>
        </c:ser>
        <c:dLbls>
          <c:showLegendKey val="0"/>
          <c:showVal val="0"/>
          <c:showCatName val="0"/>
          <c:showSerName val="0"/>
          <c:showPercent val="0"/>
          <c:showBubbleSize val="0"/>
        </c:dLbls>
        <c:gapWidth val="50"/>
        <c:axId val="64418560"/>
        <c:axId val="64420096"/>
      </c:barChart>
      <c:catAx>
        <c:axId val="64418560"/>
        <c:scaling>
          <c:orientation val="maxMin"/>
        </c:scaling>
        <c:delete val="1"/>
        <c:axPos val="l"/>
        <c:numFmt formatCode="General" sourceLinked="0"/>
        <c:majorTickMark val="out"/>
        <c:minorTickMark val="none"/>
        <c:tickLblPos val="nextTo"/>
        <c:crossAx val="64420096"/>
        <c:crosses val="autoZero"/>
        <c:auto val="1"/>
        <c:lblAlgn val="ctr"/>
        <c:lblOffset val="100"/>
        <c:noMultiLvlLbl val="0"/>
      </c:catAx>
      <c:valAx>
        <c:axId val="64420096"/>
        <c:scaling>
          <c:orientation val="minMax"/>
          <c:max val="50"/>
          <c:min val="0"/>
        </c:scaling>
        <c:delete val="1"/>
        <c:axPos val="t"/>
        <c:numFmt formatCode="General" sourceLinked="0"/>
        <c:majorTickMark val="out"/>
        <c:minorTickMark val="none"/>
        <c:tickLblPos val="nextTo"/>
        <c:crossAx val="6441856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Germany</c:v>
                </c:pt>
              </c:strCache>
            </c:strRef>
          </c:tx>
          <c:spPr>
            <a:solidFill>
              <a:schemeClr val="bg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Tabelle1!$B$1:$L$1</c:f>
              <c:strCache>
                <c:ptCount val="11"/>
                <c:pt idx="0">
                  <c:v>Employee, working full-time</c:v>
                </c:pt>
                <c:pt idx="1">
                  <c:v>Employee, working part-time</c:v>
                </c:pt>
                <c:pt idx="2">
                  <c:v>Self-employed, working full-time</c:v>
                </c:pt>
                <c:pt idx="3">
                  <c:v>Self-employed, working part-time</c:v>
                </c:pt>
                <c:pt idx="4">
                  <c:v>Apprenticeship, vocational training</c:v>
                </c:pt>
                <c:pt idx="5">
                  <c:v>Internship</c:v>
                </c:pt>
                <c:pt idx="6">
                  <c:v>Student, not employed or working part-time to fund education / daily life</c:v>
                </c:pt>
                <c:pt idx="7">
                  <c:v>In compulsory military or community service</c:v>
                </c:pt>
                <c:pt idx="8">
                  <c:v>Not employed for other reasons</c:v>
                </c:pt>
                <c:pt idx="9">
                  <c:v>Other</c:v>
                </c:pt>
                <c:pt idx="10">
                  <c:v>No answer / don´t know</c:v>
                </c:pt>
              </c:strCache>
            </c:strRef>
          </c:cat>
          <c:val>
            <c:numRef>
              <c:f>Tabelle1!$B$2:$L$2</c:f>
              <c:numCache>
                <c:formatCode>0.00</c:formatCode>
                <c:ptCount val="11"/>
                <c:pt idx="0">
                  <c:v>38.39</c:v>
                </c:pt>
                <c:pt idx="1">
                  <c:v>8.81</c:v>
                </c:pt>
                <c:pt idx="2">
                  <c:v>1.31</c:v>
                </c:pt>
                <c:pt idx="3">
                  <c:v>1.0900000000000001</c:v>
                </c:pt>
                <c:pt idx="4">
                  <c:v>7.63</c:v>
                </c:pt>
                <c:pt idx="5">
                  <c:v>1.97</c:v>
                </c:pt>
                <c:pt idx="6">
                  <c:v>31</c:v>
                </c:pt>
                <c:pt idx="7">
                  <c:v>0.45</c:v>
                </c:pt>
                <c:pt idx="8">
                  <c:v>4.5</c:v>
                </c:pt>
                <c:pt idx="9">
                  <c:v>3.86</c:v>
                </c:pt>
                <c:pt idx="10">
                  <c:v>0.99</c:v>
                </c:pt>
              </c:numCache>
            </c:numRef>
          </c:val>
        </c:ser>
        <c:dLbls>
          <c:showLegendKey val="0"/>
          <c:showVal val="0"/>
          <c:showCatName val="0"/>
          <c:showSerName val="0"/>
          <c:showPercent val="0"/>
          <c:showBubbleSize val="0"/>
        </c:dLbls>
        <c:gapWidth val="50"/>
        <c:axId val="63822464"/>
        <c:axId val="64422272"/>
      </c:barChart>
      <c:catAx>
        <c:axId val="63822464"/>
        <c:scaling>
          <c:orientation val="maxMin"/>
        </c:scaling>
        <c:delete val="1"/>
        <c:axPos val="l"/>
        <c:numFmt formatCode="General" sourceLinked="0"/>
        <c:majorTickMark val="out"/>
        <c:minorTickMark val="none"/>
        <c:tickLblPos val="nextTo"/>
        <c:crossAx val="64422272"/>
        <c:crosses val="autoZero"/>
        <c:auto val="1"/>
        <c:lblAlgn val="ctr"/>
        <c:lblOffset val="100"/>
        <c:noMultiLvlLbl val="0"/>
      </c:catAx>
      <c:valAx>
        <c:axId val="64422272"/>
        <c:scaling>
          <c:orientation val="minMax"/>
          <c:max val="50"/>
          <c:min val="0"/>
        </c:scaling>
        <c:delete val="1"/>
        <c:axPos val="t"/>
        <c:numFmt formatCode="General" sourceLinked="0"/>
        <c:majorTickMark val="out"/>
        <c:minorTickMark val="none"/>
        <c:tickLblPos val="nextTo"/>
        <c:crossAx val="6382246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Spain</c:v>
                </c:pt>
              </c:strCache>
            </c:strRef>
          </c:tx>
          <c:spPr>
            <a:solidFill>
              <a:schemeClr val="accent6"/>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Tabelle1!$B$1:$L$1</c:f>
              <c:strCache>
                <c:ptCount val="11"/>
                <c:pt idx="0">
                  <c:v>Employee, working full-time</c:v>
                </c:pt>
                <c:pt idx="1">
                  <c:v>Employee, working part-time</c:v>
                </c:pt>
                <c:pt idx="2">
                  <c:v>Self-employed, working full-time</c:v>
                </c:pt>
                <c:pt idx="3">
                  <c:v>Self-employed, working part-time</c:v>
                </c:pt>
                <c:pt idx="4">
                  <c:v>Apprenticeship, vocational training</c:v>
                </c:pt>
                <c:pt idx="5">
                  <c:v>Internship</c:v>
                </c:pt>
                <c:pt idx="6">
                  <c:v>Student, not employed or working part-time to fund education / daily life</c:v>
                </c:pt>
                <c:pt idx="7">
                  <c:v>In compulsory military or community service</c:v>
                </c:pt>
                <c:pt idx="8">
                  <c:v>Not employed for other reasons</c:v>
                </c:pt>
                <c:pt idx="9">
                  <c:v>Other</c:v>
                </c:pt>
                <c:pt idx="10">
                  <c:v>No answer / don´t know</c:v>
                </c:pt>
              </c:strCache>
            </c:strRef>
          </c:cat>
          <c:val>
            <c:numRef>
              <c:f>Tabelle1!$B$2:$L$2</c:f>
              <c:numCache>
                <c:formatCode>0.00</c:formatCode>
                <c:ptCount val="11"/>
                <c:pt idx="0">
                  <c:v>19.77</c:v>
                </c:pt>
                <c:pt idx="1">
                  <c:v>12.46</c:v>
                </c:pt>
                <c:pt idx="2">
                  <c:v>3</c:v>
                </c:pt>
                <c:pt idx="3">
                  <c:v>2.21</c:v>
                </c:pt>
                <c:pt idx="4">
                  <c:v>3.11</c:v>
                </c:pt>
                <c:pt idx="5">
                  <c:v>3.86</c:v>
                </c:pt>
                <c:pt idx="6">
                  <c:v>35.26</c:v>
                </c:pt>
                <c:pt idx="7">
                  <c:v>0</c:v>
                </c:pt>
                <c:pt idx="8">
                  <c:v>17.86</c:v>
                </c:pt>
                <c:pt idx="9">
                  <c:v>2.17</c:v>
                </c:pt>
                <c:pt idx="10">
                  <c:v>0.3</c:v>
                </c:pt>
              </c:numCache>
            </c:numRef>
          </c:val>
        </c:ser>
        <c:dLbls>
          <c:showLegendKey val="0"/>
          <c:showVal val="0"/>
          <c:showCatName val="0"/>
          <c:showSerName val="0"/>
          <c:showPercent val="0"/>
          <c:showBubbleSize val="0"/>
        </c:dLbls>
        <c:gapWidth val="50"/>
        <c:axId val="64242816"/>
        <c:axId val="64244352"/>
      </c:barChart>
      <c:catAx>
        <c:axId val="64242816"/>
        <c:scaling>
          <c:orientation val="maxMin"/>
        </c:scaling>
        <c:delete val="1"/>
        <c:axPos val="l"/>
        <c:numFmt formatCode="General" sourceLinked="0"/>
        <c:majorTickMark val="out"/>
        <c:minorTickMark val="none"/>
        <c:tickLblPos val="nextTo"/>
        <c:crossAx val="64244352"/>
        <c:crosses val="autoZero"/>
        <c:auto val="1"/>
        <c:lblAlgn val="ctr"/>
        <c:lblOffset val="100"/>
        <c:noMultiLvlLbl val="0"/>
      </c:catAx>
      <c:valAx>
        <c:axId val="64244352"/>
        <c:scaling>
          <c:orientation val="minMax"/>
          <c:max val="50"/>
          <c:min val="0"/>
        </c:scaling>
        <c:delete val="1"/>
        <c:axPos val="t"/>
        <c:numFmt formatCode="General" sourceLinked="0"/>
        <c:majorTickMark val="out"/>
        <c:minorTickMark val="none"/>
        <c:tickLblPos val="nextTo"/>
        <c:crossAx val="64242816"/>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Czech Republic</c:v>
                </c:pt>
              </c:strCache>
            </c:strRef>
          </c:tx>
          <c:spPr>
            <a:solidFill>
              <a:schemeClr val="accent5"/>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Tabelle1!$B$1:$L$1</c:f>
              <c:strCache>
                <c:ptCount val="11"/>
                <c:pt idx="0">
                  <c:v>Employee, working full-time</c:v>
                </c:pt>
                <c:pt idx="1">
                  <c:v>Employee, working part-time</c:v>
                </c:pt>
                <c:pt idx="2">
                  <c:v>Self-employed, working full-time</c:v>
                </c:pt>
                <c:pt idx="3">
                  <c:v>Self-employed, working part-time</c:v>
                </c:pt>
                <c:pt idx="4">
                  <c:v>Apprenticeship, vocational training</c:v>
                </c:pt>
                <c:pt idx="5">
                  <c:v>Internship</c:v>
                </c:pt>
                <c:pt idx="6">
                  <c:v>Student, not employed or working part-time to fund education / daily life</c:v>
                </c:pt>
                <c:pt idx="7">
                  <c:v>In compulsory military or community service</c:v>
                </c:pt>
                <c:pt idx="8">
                  <c:v>Not employed for other reasons</c:v>
                </c:pt>
                <c:pt idx="9">
                  <c:v>Other</c:v>
                </c:pt>
                <c:pt idx="10">
                  <c:v>No answer / don´t know</c:v>
                </c:pt>
              </c:strCache>
            </c:strRef>
          </c:cat>
          <c:val>
            <c:numRef>
              <c:f>Tabelle1!$B$2:$L$2</c:f>
              <c:numCache>
                <c:formatCode>0.00</c:formatCode>
                <c:ptCount val="11"/>
                <c:pt idx="0">
                  <c:v>43.58</c:v>
                </c:pt>
                <c:pt idx="1">
                  <c:v>7.4</c:v>
                </c:pt>
                <c:pt idx="2">
                  <c:v>5.26</c:v>
                </c:pt>
                <c:pt idx="3">
                  <c:v>1.8</c:v>
                </c:pt>
                <c:pt idx="4">
                  <c:v>0.8</c:v>
                </c:pt>
                <c:pt idx="5">
                  <c:v>0.85</c:v>
                </c:pt>
                <c:pt idx="6">
                  <c:v>28.16</c:v>
                </c:pt>
                <c:pt idx="7">
                  <c:v>0.1</c:v>
                </c:pt>
                <c:pt idx="8">
                  <c:v>5.91</c:v>
                </c:pt>
                <c:pt idx="9">
                  <c:v>4.3600000000000003</c:v>
                </c:pt>
                <c:pt idx="10">
                  <c:v>1.77</c:v>
                </c:pt>
              </c:numCache>
            </c:numRef>
          </c:val>
        </c:ser>
        <c:dLbls>
          <c:showLegendKey val="0"/>
          <c:showVal val="0"/>
          <c:showCatName val="0"/>
          <c:showSerName val="0"/>
          <c:showPercent val="0"/>
          <c:showBubbleSize val="0"/>
        </c:dLbls>
        <c:gapWidth val="50"/>
        <c:axId val="64269312"/>
        <c:axId val="64271104"/>
      </c:barChart>
      <c:catAx>
        <c:axId val="64269312"/>
        <c:scaling>
          <c:orientation val="maxMin"/>
        </c:scaling>
        <c:delete val="1"/>
        <c:axPos val="l"/>
        <c:numFmt formatCode="General" sourceLinked="0"/>
        <c:majorTickMark val="out"/>
        <c:minorTickMark val="none"/>
        <c:tickLblPos val="nextTo"/>
        <c:crossAx val="64271104"/>
        <c:crosses val="autoZero"/>
        <c:auto val="1"/>
        <c:lblAlgn val="ctr"/>
        <c:lblOffset val="100"/>
        <c:noMultiLvlLbl val="0"/>
      </c:catAx>
      <c:valAx>
        <c:axId val="64271104"/>
        <c:scaling>
          <c:orientation val="minMax"/>
          <c:max val="50"/>
          <c:min val="0"/>
        </c:scaling>
        <c:delete val="1"/>
        <c:axPos val="t"/>
        <c:numFmt formatCode="General" sourceLinked="0"/>
        <c:majorTickMark val="out"/>
        <c:minorTickMark val="none"/>
        <c:tickLblPos val="nextTo"/>
        <c:crossAx val="6426931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Italy</c:v>
                </c:pt>
              </c:strCache>
            </c:strRef>
          </c:tx>
          <c:spPr>
            <a:solidFill>
              <a:schemeClr val="accent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Tabelle1!$B$1:$L$1</c:f>
              <c:strCache>
                <c:ptCount val="11"/>
                <c:pt idx="0">
                  <c:v>Employee, working full-time</c:v>
                </c:pt>
                <c:pt idx="1">
                  <c:v>Employee, working part-time</c:v>
                </c:pt>
                <c:pt idx="2">
                  <c:v>Self-employed, working full-time</c:v>
                </c:pt>
                <c:pt idx="3">
                  <c:v>Self-employed, working part-time</c:v>
                </c:pt>
                <c:pt idx="4">
                  <c:v>Apprenticeship, vocational training</c:v>
                </c:pt>
                <c:pt idx="5">
                  <c:v>Internship</c:v>
                </c:pt>
                <c:pt idx="6">
                  <c:v>Student, not employed or working part-time to fund education / daily life</c:v>
                </c:pt>
                <c:pt idx="7">
                  <c:v>In compulsory military or community service</c:v>
                </c:pt>
                <c:pt idx="8">
                  <c:v>Not employed for other reasons</c:v>
                </c:pt>
                <c:pt idx="9">
                  <c:v>Other</c:v>
                </c:pt>
                <c:pt idx="10">
                  <c:v>No answer / don´t know</c:v>
                </c:pt>
              </c:strCache>
            </c:strRef>
          </c:cat>
          <c:val>
            <c:numRef>
              <c:f>Tabelle1!$B$2:$L$2</c:f>
              <c:numCache>
                <c:formatCode>0.00</c:formatCode>
                <c:ptCount val="11"/>
                <c:pt idx="0">
                  <c:v>17.899999999999999</c:v>
                </c:pt>
                <c:pt idx="1">
                  <c:v>12.53</c:v>
                </c:pt>
                <c:pt idx="2">
                  <c:v>3.16</c:v>
                </c:pt>
                <c:pt idx="3">
                  <c:v>2.31</c:v>
                </c:pt>
                <c:pt idx="4">
                  <c:v>2.46</c:v>
                </c:pt>
                <c:pt idx="5">
                  <c:v>2.16</c:v>
                </c:pt>
                <c:pt idx="6">
                  <c:v>40.020000000000003</c:v>
                </c:pt>
                <c:pt idx="7">
                  <c:v>0.21</c:v>
                </c:pt>
                <c:pt idx="8">
                  <c:v>16.32</c:v>
                </c:pt>
                <c:pt idx="9">
                  <c:v>2.37</c:v>
                </c:pt>
                <c:pt idx="10">
                  <c:v>0.55000000000000004</c:v>
                </c:pt>
              </c:numCache>
            </c:numRef>
          </c:val>
        </c:ser>
        <c:dLbls>
          <c:showLegendKey val="0"/>
          <c:showVal val="0"/>
          <c:showCatName val="0"/>
          <c:showSerName val="0"/>
          <c:showPercent val="0"/>
          <c:showBubbleSize val="0"/>
        </c:dLbls>
        <c:gapWidth val="50"/>
        <c:axId val="64132224"/>
        <c:axId val="64133760"/>
      </c:barChart>
      <c:catAx>
        <c:axId val="64132224"/>
        <c:scaling>
          <c:orientation val="maxMin"/>
        </c:scaling>
        <c:delete val="1"/>
        <c:axPos val="l"/>
        <c:numFmt formatCode="General" sourceLinked="0"/>
        <c:majorTickMark val="out"/>
        <c:minorTickMark val="none"/>
        <c:tickLblPos val="nextTo"/>
        <c:crossAx val="64133760"/>
        <c:crosses val="autoZero"/>
        <c:auto val="1"/>
        <c:lblAlgn val="ctr"/>
        <c:lblOffset val="100"/>
        <c:noMultiLvlLbl val="0"/>
      </c:catAx>
      <c:valAx>
        <c:axId val="64133760"/>
        <c:scaling>
          <c:orientation val="minMax"/>
          <c:max val="50"/>
          <c:min val="0"/>
        </c:scaling>
        <c:delete val="1"/>
        <c:axPos val="t"/>
        <c:numFmt formatCode="General" sourceLinked="0"/>
        <c:majorTickMark val="out"/>
        <c:minorTickMark val="none"/>
        <c:tickLblPos val="nextTo"/>
        <c:crossAx val="6413222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United Kingdom</c:v>
                </c:pt>
              </c:strCache>
            </c:strRef>
          </c:tx>
          <c:spPr>
            <a:solidFill>
              <a:schemeClr val="accent1"/>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Education</c:v>
                </c:pt>
                <c:pt idx="1">
                  <c:v>Arts, humanities, languages</c:v>
                </c:pt>
                <c:pt idx="2">
                  <c:v>Social and behavioral sciences</c:v>
                </c:pt>
                <c:pt idx="3">
                  <c:v>Business, administration and law</c:v>
                </c:pt>
                <c:pt idx="4">
                  <c:v>Natural sciences </c:v>
                </c:pt>
                <c:pt idx="5">
                  <c:v>Mathematics and statistics</c:v>
                </c:pt>
                <c:pt idx="6">
                  <c:v>Information and communication technologies </c:v>
                </c:pt>
                <c:pt idx="7">
                  <c:v>Engineering and engineering trades</c:v>
                </c:pt>
                <c:pt idx="8">
                  <c:v>Health / medicine and welfare</c:v>
                </c:pt>
                <c:pt idx="9">
                  <c:v>Services </c:v>
                </c:pt>
                <c:pt idx="10">
                  <c:v>Other:</c:v>
                </c:pt>
                <c:pt idx="11">
                  <c:v>No answer / don´t know</c:v>
                </c:pt>
              </c:strCache>
            </c:strRef>
          </c:cat>
          <c:val>
            <c:numRef>
              <c:f>Tabelle1!$B$2:$M$2</c:f>
              <c:numCache>
                <c:formatCode>0.00</c:formatCode>
                <c:ptCount val="12"/>
                <c:pt idx="0">
                  <c:v>4.6900000000000004</c:v>
                </c:pt>
                <c:pt idx="1">
                  <c:v>28.67</c:v>
                </c:pt>
                <c:pt idx="2">
                  <c:v>12.58</c:v>
                </c:pt>
                <c:pt idx="3">
                  <c:v>12.06</c:v>
                </c:pt>
                <c:pt idx="4">
                  <c:v>16.29</c:v>
                </c:pt>
                <c:pt idx="5">
                  <c:v>7.67</c:v>
                </c:pt>
                <c:pt idx="6">
                  <c:v>5.73</c:v>
                </c:pt>
                <c:pt idx="7">
                  <c:v>4.53</c:v>
                </c:pt>
                <c:pt idx="8">
                  <c:v>7.31</c:v>
                </c:pt>
                <c:pt idx="9">
                  <c:v>0.53</c:v>
                </c:pt>
                <c:pt idx="10">
                  <c:v>13.309999999999999</c:v>
                </c:pt>
                <c:pt idx="11">
                  <c:v>5.66</c:v>
                </c:pt>
              </c:numCache>
            </c:numRef>
          </c:val>
        </c:ser>
        <c:dLbls>
          <c:showLegendKey val="0"/>
          <c:showVal val="0"/>
          <c:showCatName val="0"/>
          <c:showSerName val="0"/>
          <c:showPercent val="0"/>
          <c:showBubbleSize val="0"/>
        </c:dLbls>
        <c:gapWidth val="50"/>
        <c:axId val="64573440"/>
        <c:axId val="64574976"/>
      </c:barChart>
      <c:catAx>
        <c:axId val="64573440"/>
        <c:scaling>
          <c:orientation val="maxMin"/>
        </c:scaling>
        <c:delete val="1"/>
        <c:axPos val="l"/>
        <c:numFmt formatCode="General" sourceLinked="0"/>
        <c:majorTickMark val="out"/>
        <c:minorTickMark val="none"/>
        <c:tickLblPos val="nextTo"/>
        <c:crossAx val="64574976"/>
        <c:crosses val="autoZero"/>
        <c:auto val="1"/>
        <c:lblAlgn val="ctr"/>
        <c:lblOffset val="100"/>
        <c:noMultiLvlLbl val="0"/>
      </c:catAx>
      <c:valAx>
        <c:axId val="64574976"/>
        <c:scaling>
          <c:orientation val="minMax"/>
          <c:max val="50"/>
          <c:min val="0"/>
        </c:scaling>
        <c:delete val="1"/>
        <c:axPos val="t"/>
        <c:numFmt formatCode="General" sourceLinked="0"/>
        <c:majorTickMark val="out"/>
        <c:minorTickMark val="none"/>
        <c:tickLblPos val="nextTo"/>
        <c:crossAx val="6457344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Netherlands</c:v>
                </c:pt>
              </c:strCache>
            </c:strRef>
          </c:tx>
          <c:spPr>
            <a:solidFill>
              <a:schemeClr val="accent5">
                <a:lumMod val="75000"/>
              </a:schemeClr>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Education</c:v>
                </c:pt>
                <c:pt idx="1">
                  <c:v>Arts, humanities, languages</c:v>
                </c:pt>
                <c:pt idx="2">
                  <c:v>Social and behavioral sciences</c:v>
                </c:pt>
                <c:pt idx="3">
                  <c:v>Business, administration and law</c:v>
                </c:pt>
                <c:pt idx="4">
                  <c:v>Natural sciences </c:v>
                </c:pt>
                <c:pt idx="5">
                  <c:v>Mathematics and statistics</c:v>
                </c:pt>
                <c:pt idx="6">
                  <c:v>Information and communication technologies </c:v>
                </c:pt>
                <c:pt idx="7">
                  <c:v>Engineering and engineering trades</c:v>
                </c:pt>
                <c:pt idx="8">
                  <c:v>Health / medicine and welfare</c:v>
                </c:pt>
                <c:pt idx="9">
                  <c:v>Services </c:v>
                </c:pt>
                <c:pt idx="10">
                  <c:v>Other:</c:v>
                </c:pt>
                <c:pt idx="11">
                  <c:v>No answer / don´t know</c:v>
                </c:pt>
              </c:strCache>
            </c:strRef>
          </c:cat>
          <c:val>
            <c:numRef>
              <c:f>Tabelle1!$B$2:$M$2</c:f>
              <c:numCache>
                <c:formatCode>0.00</c:formatCode>
                <c:ptCount val="12"/>
                <c:pt idx="0">
                  <c:v>8.6</c:v>
                </c:pt>
                <c:pt idx="1">
                  <c:v>4.75</c:v>
                </c:pt>
                <c:pt idx="2">
                  <c:v>10.01</c:v>
                </c:pt>
                <c:pt idx="3">
                  <c:v>11.01</c:v>
                </c:pt>
                <c:pt idx="4">
                  <c:v>6.29</c:v>
                </c:pt>
                <c:pt idx="5">
                  <c:v>5.27</c:v>
                </c:pt>
                <c:pt idx="6">
                  <c:v>7.04</c:v>
                </c:pt>
                <c:pt idx="7">
                  <c:v>6.94</c:v>
                </c:pt>
                <c:pt idx="8">
                  <c:v>17.309999999999999</c:v>
                </c:pt>
                <c:pt idx="9">
                  <c:v>3.81</c:v>
                </c:pt>
                <c:pt idx="10">
                  <c:v>30.75</c:v>
                </c:pt>
                <c:pt idx="11">
                  <c:v>4.09</c:v>
                </c:pt>
              </c:numCache>
            </c:numRef>
          </c:val>
        </c:ser>
        <c:dLbls>
          <c:showLegendKey val="0"/>
          <c:showVal val="0"/>
          <c:showCatName val="0"/>
          <c:showSerName val="0"/>
          <c:showPercent val="0"/>
          <c:showBubbleSize val="0"/>
        </c:dLbls>
        <c:gapWidth val="50"/>
        <c:axId val="64972672"/>
        <c:axId val="64974208"/>
      </c:barChart>
      <c:catAx>
        <c:axId val="64972672"/>
        <c:scaling>
          <c:orientation val="maxMin"/>
        </c:scaling>
        <c:delete val="1"/>
        <c:axPos val="l"/>
        <c:numFmt formatCode="General" sourceLinked="0"/>
        <c:majorTickMark val="out"/>
        <c:minorTickMark val="none"/>
        <c:tickLblPos val="nextTo"/>
        <c:crossAx val="64974208"/>
        <c:crosses val="autoZero"/>
        <c:auto val="1"/>
        <c:lblAlgn val="ctr"/>
        <c:lblOffset val="100"/>
        <c:noMultiLvlLbl val="0"/>
      </c:catAx>
      <c:valAx>
        <c:axId val="64974208"/>
        <c:scaling>
          <c:orientation val="minMax"/>
          <c:max val="50"/>
          <c:min val="0"/>
        </c:scaling>
        <c:delete val="1"/>
        <c:axPos val="t"/>
        <c:numFmt formatCode="General" sourceLinked="0"/>
        <c:majorTickMark val="out"/>
        <c:minorTickMark val="none"/>
        <c:tickLblPos val="nextTo"/>
        <c:crossAx val="6497267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Germany</c:v>
                </c:pt>
              </c:strCache>
            </c:strRef>
          </c:tx>
          <c:spPr>
            <a:solidFill>
              <a:schemeClr val="bg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Education</c:v>
                </c:pt>
                <c:pt idx="1">
                  <c:v>Arts, humanities, languages</c:v>
                </c:pt>
                <c:pt idx="2">
                  <c:v>Social and behavioral sciences</c:v>
                </c:pt>
                <c:pt idx="3">
                  <c:v>Business, administration and law</c:v>
                </c:pt>
                <c:pt idx="4">
                  <c:v>Natural sciences </c:v>
                </c:pt>
                <c:pt idx="5">
                  <c:v>Mathematics and statistics</c:v>
                </c:pt>
                <c:pt idx="6">
                  <c:v>Information and communication technologies </c:v>
                </c:pt>
                <c:pt idx="7">
                  <c:v>Engineering and engineering trades</c:v>
                </c:pt>
                <c:pt idx="8">
                  <c:v>Health / medicine and welfare</c:v>
                </c:pt>
                <c:pt idx="9">
                  <c:v>Services </c:v>
                </c:pt>
                <c:pt idx="10">
                  <c:v>Other</c:v>
                </c:pt>
                <c:pt idx="11">
                  <c:v>No answer / don´t know</c:v>
                </c:pt>
              </c:strCache>
            </c:strRef>
          </c:cat>
          <c:val>
            <c:numRef>
              <c:f>Tabelle1!$B$2:$M$2</c:f>
              <c:numCache>
                <c:formatCode>0.00</c:formatCode>
                <c:ptCount val="12"/>
                <c:pt idx="0">
                  <c:v>10.63</c:v>
                </c:pt>
                <c:pt idx="1">
                  <c:v>14.07</c:v>
                </c:pt>
                <c:pt idx="2">
                  <c:v>18</c:v>
                </c:pt>
                <c:pt idx="3">
                  <c:v>30.94</c:v>
                </c:pt>
                <c:pt idx="4">
                  <c:v>12.53</c:v>
                </c:pt>
                <c:pt idx="5">
                  <c:v>12.38</c:v>
                </c:pt>
                <c:pt idx="6">
                  <c:v>9.34</c:v>
                </c:pt>
                <c:pt idx="7">
                  <c:v>7.25</c:v>
                </c:pt>
                <c:pt idx="8">
                  <c:v>8.76</c:v>
                </c:pt>
                <c:pt idx="9">
                  <c:v>3.99</c:v>
                </c:pt>
                <c:pt idx="10">
                  <c:v>18.05</c:v>
                </c:pt>
                <c:pt idx="11">
                  <c:v>3.73</c:v>
                </c:pt>
              </c:numCache>
            </c:numRef>
          </c:val>
        </c:ser>
        <c:dLbls>
          <c:showLegendKey val="0"/>
          <c:showVal val="0"/>
          <c:showCatName val="0"/>
          <c:showSerName val="0"/>
          <c:showPercent val="0"/>
          <c:showBubbleSize val="0"/>
        </c:dLbls>
        <c:gapWidth val="50"/>
        <c:axId val="64999424"/>
        <c:axId val="65000960"/>
      </c:barChart>
      <c:catAx>
        <c:axId val="64999424"/>
        <c:scaling>
          <c:orientation val="maxMin"/>
        </c:scaling>
        <c:delete val="1"/>
        <c:axPos val="l"/>
        <c:numFmt formatCode="General" sourceLinked="0"/>
        <c:majorTickMark val="out"/>
        <c:minorTickMark val="none"/>
        <c:tickLblPos val="nextTo"/>
        <c:crossAx val="65000960"/>
        <c:crosses val="autoZero"/>
        <c:auto val="1"/>
        <c:lblAlgn val="ctr"/>
        <c:lblOffset val="100"/>
        <c:noMultiLvlLbl val="0"/>
      </c:catAx>
      <c:valAx>
        <c:axId val="65000960"/>
        <c:scaling>
          <c:orientation val="minMax"/>
          <c:max val="50"/>
          <c:min val="0"/>
        </c:scaling>
        <c:delete val="1"/>
        <c:axPos val="t"/>
        <c:numFmt formatCode="General" sourceLinked="0"/>
        <c:majorTickMark val="out"/>
        <c:minorTickMark val="none"/>
        <c:tickLblPos val="nextTo"/>
        <c:crossAx val="6499942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Spain</c:v>
                </c:pt>
              </c:strCache>
            </c:strRef>
          </c:tx>
          <c:spPr>
            <a:solidFill>
              <a:schemeClr val="accent6"/>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Education</c:v>
                </c:pt>
                <c:pt idx="1">
                  <c:v>Arts, humanities, languages</c:v>
                </c:pt>
                <c:pt idx="2">
                  <c:v>Social and behavioral sciences</c:v>
                </c:pt>
                <c:pt idx="3">
                  <c:v>Business, administration and law</c:v>
                </c:pt>
                <c:pt idx="4">
                  <c:v>Natural sciences </c:v>
                </c:pt>
                <c:pt idx="5">
                  <c:v>Mathematics and statistics</c:v>
                </c:pt>
                <c:pt idx="6">
                  <c:v>Information and communication technologies </c:v>
                </c:pt>
                <c:pt idx="7">
                  <c:v>Engineering and engineering trades</c:v>
                </c:pt>
                <c:pt idx="8">
                  <c:v>Health / medicine and welfare</c:v>
                </c:pt>
                <c:pt idx="9">
                  <c:v>Services </c:v>
                </c:pt>
                <c:pt idx="10">
                  <c:v>Other:</c:v>
                </c:pt>
                <c:pt idx="11">
                  <c:v>No answer / don´t know</c:v>
                </c:pt>
              </c:strCache>
            </c:strRef>
          </c:cat>
          <c:val>
            <c:numRef>
              <c:f>Tabelle1!$B$2:$M$2</c:f>
              <c:numCache>
                <c:formatCode>0.00</c:formatCode>
                <c:ptCount val="12"/>
                <c:pt idx="0">
                  <c:v>12.66</c:v>
                </c:pt>
                <c:pt idx="1">
                  <c:v>10.029999999999999</c:v>
                </c:pt>
                <c:pt idx="2">
                  <c:v>9.44</c:v>
                </c:pt>
                <c:pt idx="3">
                  <c:v>18.399999999999999</c:v>
                </c:pt>
                <c:pt idx="4">
                  <c:v>7.03</c:v>
                </c:pt>
                <c:pt idx="5">
                  <c:v>3.4</c:v>
                </c:pt>
                <c:pt idx="6">
                  <c:v>13.16</c:v>
                </c:pt>
                <c:pt idx="7">
                  <c:v>12.66</c:v>
                </c:pt>
                <c:pt idx="8">
                  <c:v>11.88</c:v>
                </c:pt>
                <c:pt idx="9">
                  <c:v>2.42</c:v>
                </c:pt>
                <c:pt idx="10">
                  <c:v>16.63</c:v>
                </c:pt>
                <c:pt idx="11">
                  <c:v>2.91</c:v>
                </c:pt>
              </c:numCache>
            </c:numRef>
          </c:val>
        </c:ser>
        <c:dLbls>
          <c:showLegendKey val="0"/>
          <c:showVal val="0"/>
          <c:showCatName val="0"/>
          <c:showSerName val="0"/>
          <c:showPercent val="0"/>
          <c:showBubbleSize val="0"/>
        </c:dLbls>
        <c:gapWidth val="50"/>
        <c:axId val="64768256"/>
        <c:axId val="64778240"/>
      </c:barChart>
      <c:catAx>
        <c:axId val="64768256"/>
        <c:scaling>
          <c:orientation val="maxMin"/>
        </c:scaling>
        <c:delete val="1"/>
        <c:axPos val="l"/>
        <c:numFmt formatCode="General" sourceLinked="0"/>
        <c:majorTickMark val="out"/>
        <c:minorTickMark val="none"/>
        <c:tickLblPos val="nextTo"/>
        <c:crossAx val="64778240"/>
        <c:crosses val="autoZero"/>
        <c:auto val="1"/>
        <c:lblAlgn val="ctr"/>
        <c:lblOffset val="100"/>
        <c:noMultiLvlLbl val="0"/>
      </c:catAx>
      <c:valAx>
        <c:axId val="64778240"/>
        <c:scaling>
          <c:orientation val="minMax"/>
          <c:max val="50"/>
          <c:min val="0"/>
        </c:scaling>
        <c:delete val="1"/>
        <c:axPos val="t"/>
        <c:numFmt formatCode="General" sourceLinked="0"/>
        <c:majorTickMark val="out"/>
        <c:minorTickMark val="none"/>
        <c:tickLblPos val="nextTo"/>
        <c:crossAx val="64768256"/>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Czech Republic</c:v>
                </c:pt>
              </c:strCache>
            </c:strRef>
          </c:tx>
          <c:spPr>
            <a:solidFill>
              <a:schemeClr val="accent5"/>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Education</c:v>
                </c:pt>
                <c:pt idx="1">
                  <c:v>Arts, humanities, languages</c:v>
                </c:pt>
                <c:pt idx="2">
                  <c:v>Social and behavioral sciences</c:v>
                </c:pt>
                <c:pt idx="3">
                  <c:v>Business, administration and law</c:v>
                </c:pt>
                <c:pt idx="4">
                  <c:v>Natural sciences </c:v>
                </c:pt>
                <c:pt idx="5">
                  <c:v>Mathematics and statistics</c:v>
                </c:pt>
                <c:pt idx="6">
                  <c:v>Information and communication technologies </c:v>
                </c:pt>
                <c:pt idx="7">
                  <c:v>Engineering and engineering trades</c:v>
                </c:pt>
                <c:pt idx="8">
                  <c:v>Health / medicine and welfare</c:v>
                </c:pt>
                <c:pt idx="9">
                  <c:v>Services </c:v>
                </c:pt>
                <c:pt idx="10">
                  <c:v>Other:</c:v>
                </c:pt>
                <c:pt idx="11">
                  <c:v>No answer / don´t know</c:v>
                </c:pt>
              </c:strCache>
            </c:strRef>
          </c:cat>
          <c:val>
            <c:numRef>
              <c:f>Tabelle1!$B$2:$M$2</c:f>
              <c:numCache>
                <c:formatCode>0.00</c:formatCode>
                <c:ptCount val="12"/>
                <c:pt idx="0">
                  <c:v>10.55</c:v>
                </c:pt>
                <c:pt idx="1">
                  <c:v>22.43</c:v>
                </c:pt>
                <c:pt idx="2">
                  <c:v>8.59</c:v>
                </c:pt>
                <c:pt idx="3">
                  <c:v>18.36</c:v>
                </c:pt>
                <c:pt idx="4">
                  <c:v>8.17</c:v>
                </c:pt>
                <c:pt idx="5">
                  <c:v>9.16</c:v>
                </c:pt>
                <c:pt idx="6">
                  <c:v>14.67</c:v>
                </c:pt>
                <c:pt idx="7">
                  <c:v>11.21</c:v>
                </c:pt>
                <c:pt idx="8">
                  <c:v>7.95</c:v>
                </c:pt>
                <c:pt idx="9">
                  <c:v>4.21</c:v>
                </c:pt>
                <c:pt idx="10">
                  <c:v>24.38</c:v>
                </c:pt>
                <c:pt idx="11">
                  <c:v>2.04</c:v>
                </c:pt>
              </c:numCache>
            </c:numRef>
          </c:val>
        </c:ser>
        <c:dLbls>
          <c:showLegendKey val="0"/>
          <c:showVal val="0"/>
          <c:showCatName val="0"/>
          <c:showSerName val="0"/>
          <c:showPercent val="0"/>
          <c:showBubbleSize val="0"/>
        </c:dLbls>
        <c:gapWidth val="50"/>
        <c:axId val="64840064"/>
        <c:axId val="64841600"/>
      </c:barChart>
      <c:catAx>
        <c:axId val="64840064"/>
        <c:scaling>
          <c:orientation val="maxMin"/>
        </c:scaling>
        <c:delete val="1"/>
        <c:axPos val="l"/>
        <c:numFmt formatCode="General" sourceLinked="0"/>
        <c:majorTickMark val="out"/>
        <c:minorTickMark val="none"/>
        <c:tickLblPos val="nextTo"/>
        <c:crossAx val="64841600"/>
        <c:crosses val="autoZero"/>
        <c:auto val="1"/>
        <c:lblAlgn val="ctr"/>
        <c:lblOffset val="100"/>
        <c:noMultiLvlLbl val="0"/>
      </c:catAx>
      <c:valAx>
        <c:axId val="64841600"/>
        <c:scaling>
          <c:orientation val="minMax"/>
          <c:max val="50"/>
          <c:min val="0"/>
        </c:scaling>
        <c:delete val="1"/>
        <c:axPos val="t"/>
        <c:numFmt formatCode="General" sourceLinked="0"/>
        <c:majorTickMark val="out"/>
        <c:minorTickMark val="none"/>
        <c:tickLblPos val="nextTo"/>
        <c:crossAx val="6484006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Italy</c:v>
                </c:pt>
              </c:strCache>
            </c:strRef>
          </c:tx>
          <c:spPr>
            <a:solidFill>
              <a:schemeClr val="accent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Education</c:v>
                </c:pt>
                <c:pt idx="1">
                  <c:v>Arts, humanities, languages</c:v>
                </c:pt>
                <c:pt idx="2">
                  <c:v>Social and behavioral sciences</c:v>
                </c:pt>
                <c:pt idx="3">
                  <c:v>Business, administration and law</c:v>
                </c:pt>
                <c:pt idx="4">
                  <c:v>Natural sciences </c:v>
                </c:pt>
                <c:pt idx="5">
                  <c:v>Mathematics and statistics</c:v>
                </c:pt>
                <c:pt idx="6">
                  <c:v>Information and communication technologies </c:v>
                </c:pt>
                <c:pt idx="7">
                  <c:v>Engineering and engineering trades</c:v>
                </c:pt>
                <c:pt idx="8">
                  <c:v>Health / medicine and welfare</c:v>
                </c:pt>
                <c:pt idx="9">
                  <c:v>Services </c:v>
                </c:pt>
                <c:pt idx="10">
                  <c:v>Other</c:v>
                </c:pt>
                <c:pt idx="11">
                  <c:v>No answer / don´t know</c:v>
                </c:pt>
              </c:strCache>
            </c:strRef>
          </c:cat>
          <c:val>
            <c:numRef>
              <c:f>Tabelle1!$B$2:$M$2</c:f>
              <c:numCache>
                <c:formatCode>0.00</c:formatCode>
                <c:ptCount val="12"/>
                <c:pt idx="0">
                  <c:v>7.57</c:v>
                </c:pt>
                <c:pt idx="1">
                  <c:v>13.52</c:v>
                </c:pt>
                <c:pt idx="2">
                  <c:v>5.98</c:v>
                </c:pt>
                <c:pt idx="3">
                  <c:v>20.43</c:v>
                </c:pt>
                <c:pt idx="4">
                  <c:v>7.92</c:v>
                </c:pt>
                <c:pt idx="5">
                  <c:v>6.4</c:v>
                </c:pt>
                <c:pt idx="6">
                  <c:v>12.23</c:v>
                </c:pt>
                <c:pt idx="7">
                  <c:v>13.32</c:v>
                </c:pt>
                <c:pt idx="8">
                  <c:v>10.81</c:v>
                </c:pt>
                <c:pt idx="9">
                  <c:v>2.7</c:v>
                </c:pt>
                <c:pt idx="10">
                  <c:v>19.97</c:v>
                </c:pt>
                <c:pt idx="11">
                  <c:v>3.09</c:v>
                </c:pt>
              </c:numCache>
            </c:numRef>
          </c:val>
        </c:ser>
        <c:dLbls>
          <c:showLegendKey val="0"/>
          <c:showVal val="0"/>
          <c:showCatName val="0"/>
          <c:showSerName val="0"/>
          <c:showPercent val="0"/>
          <c:showBubbleSize val="0"/>
        </c:dLbls>
        <c:gapWidth val="50"/>
        <c:axId val="64858368"/>
        <c:axId val="64864256"/>
      </c:barChart>
      <c:catAx>
        <c:axId val="64858368"/>
        <c:scaling>
          <c:orientation val="maxMin"/>
        </c:scaling>
        <c:delete val="1"/>
        <c:axPos val="l"/>
        <c:numFmt formatCode="General" sourceLinked="0"/>
        <c:majorTickMark val="out"/>
        <c:minorTickMark val="none"/>
        <c:tickLblPos val="nextTo"/>
        <c:crossAx val="64864256"/>
        <c:crosses val="autoZero"/>
        <c:auto val="1"/>
        <c:lblAlgn val="ctr"/>
        <c:lblOffset val="100"/>
        <c:noMultiLvlLbl val="0"/>
      </c:catAx>
      <c:valAx>
        <c:axId val="64864256"/>
        <c:scaling>
          <c:orientation val="minMax"/>
          <c:max val="50"/>
          <c:min val="0"/>
        </c:scaling>
        <c:delete val="1"/>
        <c:axPos val="t"/>
        <c:numFmt formatCode="General" sourceLinked="0"/>
        <c:majorTickMark val="out"/>
        <c:minorTickMark val="none"/>
        <c:tickLblPos val="nextTo"/>
        <c:crossAx val="6485836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United Kingdom</c:v>
                </c:pt>
              </c:strCache>
            </c:strRef>
          </c:tx>
          <c:spPr>
            <a:solidFill>
              <a:schemeClr val="accent1"/>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Tabelle1!$B$1:$L$1</c:f>
              <c:strCache>
                <c:ptCount val="11"/>
                <c:pt idx="0">
                  <c:v>I am interested in this field of work</c:v>
                </c:pt>
                <c:pt idx="1">
                  <c:v>High chances of finding a job that is interesting to me</c:v>
                </c:pt>
                <c:pt idx="2">
                  <c:v>High employment chances</c:v>
                </c:pt>
                <c:pt idx="3">
                  <c:v>High chances of finding a job that is well paid</c:v>
                </c:pt>
                <c:pt idx="4">
                  <c:v>Field of education / study is meaningful to society</c:v>
                </c:pt>
                <c:pt idx="5">
                  <c:v>High chances of finding a job that offers me career options</c:v>
                </c:pt>
                <c:pt idx="6">
                  <c:v>High chances of finding a job that offers a good balance between work and private life</c:v>
                </c:pt>
                <c:pt idx="7">
                  <c:v>Field of education / study has a good reputation</c:v>
                </c:pt>
                <c:pt idx="8">
                  <c:v>Degree is required for applying for further field educational degree</c:v>
                </c:pt>
                <c:pt idx="9">
                  <c:v>Choosing education / study was the only possibility to avoid spare time or unemployment</c:v>
                </c:pt>
                <c:pt idx="10">
                  <c:v>Other:</c:v>
                </c:pt>
              </c:strCache>
            </c:strRef>
          </c:cat>
          <c:val>
            <c:numRef>
              <c:f>Tabelle1!$B$2:$L$2</c:f>
              <c:numCache>
                <c:formatCode>0.00</c:formatCode>
                <c:ptCount val="11"/>
                <c:pt idx="0">
                  <c:v>78.45</c:v>
                </c:pt>
                <c:pt idx="1">
                  <c:v>32.909999999999997</c:v>
                </c:pt>
                <c:pt idx="2">
                  <c:v>21.08</c:v>
                </c:pt>
                <c:pt idx="3">
                  <c:v>19.66</c:v>
                </c:pt>
                <c:pt idx="4">
                  <c:v>20.54</c:v>
                </c:pt>
                <c:pt idx="5">
                  <c:v>13.84</c:v>
                </c:pt>
                <c:pt idx="6">
                  <c:v>4.67</c:v>
                </c:pt>
                <c:pt idx="7">
                  <c:v>8.07</c:v>
                </c:pt>
                <c:pt idx="8">
                  <c:v>9.1199999999999992</c:v>
                </c:pt>
                <c:pt idx="9">
                  <c:v>5.08</c:v>
                </c:pt>
                <c:pt idx="10">
                  <c:v>3.07</c:v>
                </c:pt>
              </c:numCache>
            </c:numRef>
          </c:val>
        </c:ser>
        <c:dLbls>
          <c:showLegendKey val="0"/>
          <c:showVal val="0"/>
          <c:showCatName val="0"/>
          <c:showSerName val="0"/>
          <c:showPercent val="0"/>
          <c:showBubbleSize val="0"/>
        </c:dLbls>
        <c:gapWidth val="50"/>
        <c:axId val="65090304"/>
        <c:axId val="65091840"/>
      </c:barChart>
      <c:catAx>
        <c:axId val="65090304"/>
        <c:scaling>
          <c:orientation val="maxMin"/>
        </c:scaling>
        <c:delete val="1"/>
        <c:axPos val="l"/>
        <c:numFmt formatCode="General" sourceLinked="0"/>
        <c:majorTickMark val="out"/>
        <c:minorTickMark val="none"/>
        <c:tickLblPos val="nextTo"/>
        <c:crossAx val="65091840"/>
        <c:crosses val="autoZero"/>
        <c:auto val="1"/>
        <c:lblAlgn val="ctr"/>
        <c:lblOffset val="100"/>
        <c:noMultiLvlLbl val="0"/>
      </c:catAx>
      <c:valAx>
        <c:axId val="65091840"/>
        <c:scaling>
          <c:orientation val="minMax"/>
          <c:max val="100"/>
          <c:min val="0"/>
        </c:scaling>
        <c:delete val="1"/>
        <c:axPos val="t"/>
        <c:numFmt formatCode="General" sourceLinked="0"/>
        <c:majorTickMark val="out"/>
        <c:minorTickMark val="none"/>
        <c:tickLblPos val="nextTo"/>
        <c:crossAx val="6509030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Netherlands</c:v>
                </c:pt>
              </c:strCache>
            </c:strRef>
          </c:tx>
          <c:spPr>
            <a:solidFill>
              <a:schemeClr val="accent5">
                <a:lumMod val="75000"/>
              </a:schemeClr>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Tabelle1!$B$1:$L$1</c:f>
              <c:strCache>
                <c:ptCount val="11"/>
                <c:pt idx="0">
                  <c:v>I am interested in this field of work</c:v>
                </c:pt>
                <c:pt idx="1">
                  <c:v>High chances of finding a job that is interesting to me</c:v>
                </c:pt>
                <c:pt idx="2">
                  <c:v>High employment chances</c:v>
                </c:pt>
                <c:pt idx="3">
                  <c:v>High chances of finding a job that is well paid</c:v>
                </c:pt>
                <c:pt idx="4">
                  <c:v>Field of education / study is meaningful to society</c:v>
                </c:pt>
                <c:pt idx="5">
                  <c:v>High chances of finding a job that offers me career options</c:v>
                </c:pt>
                <c:pt idx="6">
                  <c:v>High chances of finding a job that offers a good balance between work and private life</c:v>
                </c:pt>
                <c:pt idx="7">
                  <c:v>Field of education / study has a good reputation</c:v>
                </c:pt>
                <c:pt idx="8">
                  <c:v>Degree is required for applying for further field educational degree</c:v>
                </c:pt>
                <c:pt idx="9">
                  <c:v>Choosing education / study was the only possibility to avoid spare time or unemployment</c:v>
                </c:pt>
                <c:pt idx="10">
                  <c:v>Other:</c:v>
                </c:pt>
              </c:strCache>
            </c:strRef>
          </c:cat>
          <c:val>
            <c:numRef>
              <c:f>Tabelle1!$B$2:$L$2</c:f>
              <c:numCache>
                <c:formatCode>0.00</c:formatCode>
                <c:ptCount val="11"/>
                <c:pt idx="0">
                  <c:v>78.53</c:v>
                </c:pt>
                <c:pt idx="1">
                  <c:v>35.58</c:v>
                </c:pt>
                <c:pt idx="2">
                  <c:v>20.100000000000001</c:v>
                </c:pt>
                <c:pt idx="3">
                  <c:v>17.399999999999999</c:v>
                </c:pt>
                <c:pt idx="4">
                  <c:v>18.68</c:v>
                </c:pt>
                <c:pt idx="5">
                  <c:v>17.28</c:v>
                </c:pt>
                <c:pt idx="6">
                  <c:v>9.5</c:v>
                </c:pt>
                <c:pt idx="7">
                  <c:v>5.69</c:v>
                </c:pt>
                <c:pt idx="8">
                  <c:v>6.32</c:v>
                </c:pt>
                <c:pt idx="9">
                  <c:v>2.95</c:v>
                </c:pt>
                <c:pt idx="10">
                  <c:v>1.8</c:v>
                </c:pt>
              </c:numCache>
            </c:numRef>
          </c:val>
        </c:ser>
        <c:dLbls>
          <c:showLegendKey val="0"/>
          <c:showVal val="0"/>
          <c:showCatName val="0"/>
          <c:showSerName val="0"/>
          <c:showPercent val="0"/>
          <c:showBubbleSize val="0"/>
        </c:dLbls>
        <c:gapWidth val="50"/>
        <c:axId val="65559168"/>
        <c:axId val="65569152"/>
      </c:barChart>
      <c:catAx>
        <c:axId val="65559168"/>
        <c:scaling>
          <c:orientation val="maxMin"/>
        </c:scaling>
        <c:delete val="1"/>
        <c:axPos val="l"/>
        <c:numFmt formatCode="General" sourceLinked="0"/>
        <c:majorTickMark val="out"/>
        <c:minorTickMark val="none"/>
        <c:tickLblPos val="nextTo"/>
        <c:crossAx val="65569152"/>
        <c:crosses val="autoZero"/>
        <c:auto val="1"/>
        <c:lblAlgn val="ctr"/>
        <c:lblOffset val="100"/>
        <c:noMultiLvlLbl val="0"/>
      </c:catAx>
      <c:valAx>
        <c:axId val="65569152"/>
        <c:scaling>
          <c:orientation val="minMax"/>
          <c:max val="100"/>
          <c:min val="0"/>
        </c:scaling>
        <c:delete val="1"/>
        <c:axPos val="t"/>
        <c:numFmt formatCode="General" sourceLinked="0"/>
        <c:majorTickMark val="out"/>
        <c:minorTickMark val="none"/>
        <c:tickLblPos val="nextTo"/>
        <c:crossAx val="6555916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Germany</c:v>
                </c:pt>
              </c:strCache>
            </c:strRef>
          </c:tx>
          <c:spPr>
            <a:solidFill>
              <a:schemeClr val="bg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Tabelle1!$B$1:$L$1</c:f>
              <c:strCache>
                <c:ptCount val="11"/>
                <c:pt idx="0">
                  <c:v>I am interested in this field of work</c:v>
                </c:pt>
                <c:pt idx="1">
                  <c:v>High chances of finding a job that is interesting to me</c:v>
                </c:pt>
                <c:pt idx="2">
                  <c:v>High employment chances</c:v>
                </c:pt>
                <c:pt idx="3">
                  <c:v>High chances of finding a job that is well paid</c:v>
                </c:pt>
                <c:pt idx="4">
                  <c:v>Field of education / study is meaningful to society</c:v>
                </c:pt>
                <c:pt idx="5">
                  <c:v>High chances of finding a job that offers me career options</c:v>
                </c:pt>
                <c:pt idx="6">
                  <c:v>High chances of finding a job that offers a good balance between work and private life</c:v>
                </c:pt>
                <c:pt idx="7">
                  <c:v>Field of education / study has a good reputation</c:v>
                </c:pt>
                <c:pt idx="8">
                  <c:v>Degree is required for applying for further field educational degree</c:v>
                </c:pt>
                <c:pt idx="9">
                  <c:v>Choosing education / study was the only possibility to avoid spare time or unemployment</c:v>
                </c:pt>
                <c:pt idx="10">
                  <c:v>Other</c:v>
                </c:pt>
              </c:strCache>
            </c:strRef>
          </c:cat>
          <c:val>
            <c:numRef>
              <c:f>Tabelle1!$B$2:$L$2</c:f>
              <c:numCache>
                <c:formatCode>0.00</c:formatCode>
                <c:ptCount val="11"/>
                <c:pt idx="0">
                  <c:v>71.59</c:v>
                </c:pt>
                <c:pt idx="1">
                  <c:v>29.9</c:v>
                </c:pt>
                <c:pt idx="2">
                  <c:v>22.97</c:v>
                </c:pt>
                <c:pt idx="3">
                  <c:v>27.83</c:v>
                </c:pt>
                <c:pt idx="4">
                  <c:v>15.15</c:v>
                </c:pt>
                <c:pt idx="5">
                  <c:v>14.61</c:v>
                </c:pt>
                <c:pt idx="6">
                  <c:v>10.130000000000001</c:v>
                </c:pt>
                <c:pt idx="7">
                  <c:v>6.05</c:v>
                </c:pt>
                <c:pt idx="8">
                  <c:v>3.03</c:v>
                </c:pt>
                <c:pt idx="9">
                  <c:v>3.14</c:v>
                </c:pt>
                <c:pt idx="10">
                  <c:v>1.47</c:v>
                </c:pt>
              </c:numCache>
            </c:numRef>
          </c:val>
        </c:ser>
        <c:dLbls>
          <c:showLegendKey val="0"/>
          <c:showVal val="0"/>
          <c:showCatName val="0"/>
          <c:showSerName val="0"/>
          <c:showPercent val="0"/>
          <c:showBubbleSize val="0"/>
        </c:dLbls>
        <c:gapWidth val="50"/>
        <c:axId val="65585920"/>
        <c:axId val="65587456"/>
      </c:barChart>
      <c:catAx>
        <c:axId val="65585920"/>
        <c:scaling>
          <c:orientation val="maxMin"/>
        </c:scaling>
        <c:delete val="1"/>
        <c:axPos val="l"/>
        <c:numFmt formatCode="General" sourceLinked="0"/>
        <c:majorTickMark val="out"/>
        <c:minorTickMark val="none"/>
        <c:tickLblPos val="nextTo"/>
        <c:crossAx val="65587456"/>
        <c:crosses val="autoZero"/>
        <c:auto val="1"/>
        <c:lblAlgn val="ctr"/>
        <c:lblOffset val="100"/>
        <c:noMultiLvlLbl val="0"/>
      </c:catAx>
      <c:valAx>
        <c:axId val="65587456"/>
        <c:scaling>
          <c:orientation val="minMax"/>
          <c:max val="100"/>
          <c:min val="0"/>
        </c:scaling>
        <c:delete val="1"/>
        <c:axPos val="t"/>
        <c:numFmt formatCode="General" sourceLinked="0"/>
        <c:majorTickMark val="out"/>
        <c:minorTickMark val="none"/>
        <c:tickLblPos val="nextTo"/>
        <c:crossAx val="6558592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Spain</c:v>
                </c:pt>
              </c:strCache>
            </c:strRef>
          </c:tx>
          <c:spPr>
            <a:solidFill>
              <a:schemeClr val="accent6"/>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Tabelle1!$B$1:$L$1</c:f>
              <c:strCache>
                <c:ptCount val="11"/>
                <c:pt idx="0">
                  <c:v>I am interested in this field of work</c:v>
                </c:pt>
                <c:pt idx="1">
                  <c:v>High chances of finding a job that is interesting to me</c:v>
                </c:pt>
                <c:pt idx="2">
                  <c:v>High employment chances</c:v>
                </c:pt>
                <c:pt idx="3">
                  <c:v>High chances of finding a job that is well paid</c:v>
                </c:pt>
                <c:pt idx="4">
                  <c:v>Field of education / study is meaningful to society</c:v>
                </c:pt>
                <c:pt idx="5">
                  <c:v>High chances of finding a job that offers me career options</c:v>
                </c:pt>
                <c:pt idx="6">
                  <c:v>High chances of finding a job that offers a good balance between work and private life</c:v>
                </c:pt>
                <c:pt idx="7">
                  <c:v>Field of education / study has a good reputation</c:v>
                </c:pt>
                <c:pt idx="8">
                  <c:v>Degree is required for applying for further field educational degree</c:v>
                </c:pt>
                <c:pt idx="9">
                  <c:v>Choosing education / study was the only possibility to avoid spare time or unemployment</c:v>
                </c:pt>
                <c:pt idx="10">
                  <c:v>Other:</c:v>
                </c:pt>
              </c:strCache>
            </c:strRef>
          </c:cat>
          <c:val>
            <c:numRef>
              <c:f>Tabelle1!$B$2:$L$2</c:f>
              <c:numCache>
                <c:formatCode>0.00</c:formatCode>
                <c:ptCount val="11"/>
                <c:pt idx="0">
                  <c:v>74.81</c:v>
                </c:pt>
                <c:pt idx="1">
                  <c:v>25.32</c:v>
                </c:pt>
                <c:pt idx="2">
                  <c:v>24.64</c:v>
                </c:pt>
                <c:pt idx="3">
                  <c:v>13.56</c:v>
                </c:pt>
                <c:pt idx="4">
                  <c:v>11.92</c:v>
                </c:pt>
                <c:pt idx="5">
                  <c:v>10.050000000000001</c:v>
                </c:pt>
                <c:pt idx="6">
                  <c:v>12.24</c:v>
                </c:pt>
                <c:pt idx="7">
                  <c:v>2.82</c:v>
                </c:pt>
                <c:pt idx="8">
                  <c:v>5.13</c:v>
                </c:pt>
                <c:pt idx="9">
                  <c:v>3.11</c:v>
                </c:pt>
                <c:pt idx="10">
                  <c:v>1.47</c:v>
                </c:pt>
              </c:numCache>
            </c:numRef>
          </c:val>
        </c:ser>
        <c:dLbls>
          <c:showLegendKey val="0"/>
          <c:showVal val="0"/>
          <c:showCatName val="0"/>
          <c:showSerName val="0"/>
          <c:showPercent val="0"/>
          <c:showBubbleSize val="0"/>
        </c:dLbls>
        <c:gapWidth val="50"/>
        <c:axId val="65845504"/>
        <c:axId val="65851392"/>
      </c:barChart>
      <c:catAx>
        <c:axId val="65845504"/>
        <c:scaling>
          <c:orientation val="maxMin"/>
        </c:scaling>
        <c:delete val="1"/>
        <c:axPos val="l"/>
        <c:numFmt formatCode="General" sourceLinked="0"/>
        <c:majorTickMark val="out"/>
        <c:minorTickMark val="none"/>
        <c:tickLblPos val="nextTo"/>
        <c:crossAx val="65851392"/>
        <c:crosses val="autoZero"/>
        <c:auto val="1"/>
        <c:lblAlgn val="ctr"/>
        <c:lblOffset val="100"/>
        <c:noMultiLvlLbl val="0"/>
      </c:catAx>
      <c:valAx>
        <c:axId val="65851392"/>
        <c:scaling>
          <c:orientation val="minMax"/>
          <c:max val="100"/>
          <c:min val="0"/>
        </c:scaling>
        <c:delete val="1"/>
        <c:axPos val="t"/>
        <c:numFmt formatCode="General" sourceLinked="0"/>
        <c:majorTickMark val="out"/>
        <c:minorTickMark val="none"/>
        <c:tickLblPos val="nextTo"/>
        <c:crossAx val="6584550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Czech Republic</c:v>
                </c:pt>
              </c:strCache>
            </c:strRef>
          </c:tx>
          <c:spPr>
            <a:solidFill>
              <a:schemeClr val="accent5"/>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Tabelle1!$B$1:$L$1</c:f>
              <c:strCache>
                <c:ptCount val="11"/>
                <c:pt idx="0">
                  <c:v>I am interested in this field of work</c:v>
                </c:pt>
                <c:pt idx="1">
                  <c:v>High chances of finding a job that is interesting to me</c:v>
                </c:pt>
                <c:pt idx="2">
                  <c:v>High employment chances</c:v>
                </c:pt>
                <c:pt idx="3">
                  <c:v>High chances of finding a job that is well paid</c:v>
                </c:pt>
                <c:pt idx="4">
                  <c:v>Field of education / study is meaningful to society</c:v>
                </c:pt>
                <c:pt idx="5">
                  <c:v>High chances of finding a job that offers me career options</c:v>
                </c:pt>
                <c:pt idx="6">
                  <c:v>High chances of finding a job that offers a good balance between work and private life</c:v>
                </c:pt>
                <c:pt idx="7">
                  <c:v>Field of education / study has a good reputation</c:v>
                </c:pt>
                <c:pt idx="8">
                  <c:v>Degree is required for applying for further field educational degree</c:v>
                </c:pt>
                <c:pt idx="9">
                  <c:v>Choosing education / study was the only possibility to avoid spare time or unemployment</c:v>
                </c:pt>
                <c:pt idx="10">
                  <c:v>Other:</c:v>
                </c:pt>
              </c:strCache>
            </c:strRef>
          </c:cat>
          <c:val>
            <c:numRef>
              <c:f>Tabelle1!$B$2:$L$2</c:f>
              <c:numCache>
                <c:formatCode>0.00</c:formatCode>
                <c:ptCount val="11"/>
                <c:pt idx="0">
                  <c:v>65.66</c:v>
                </c:pt>
                <c:pt idx="1">
                  <c:v>29.03</c:v>
                </c:pt>
                <c:pt idx="2">
                  <c:v>25.33</c:v>
                </c:pt>
                <c:pt idx="3">
                  <c:v>26.77</c:v>
                </c:pt>
                <c:pt idx="4">
                  <c:v>16.190000000000001</c:v>
                </c:pt>
                <c:pt idx="5">
                  <c:v>15.04</c:v>
                </c:pt>
                <c:pt idx="6">
                  <c:v>11.95</c:v>
                </c:pt>
                <c:pt idx="7">
                  <c:v>11.23</c:v>
                </c:pt>
                <c:pt idx="8">
                  <c:v>2.87</c:v>
                </c:pt>
                <c:pt idx="9">
                  <c:v>6.86</c:v>
                </c:pt>
                <c:pt idx="10">
                  <c:v>3.46</c:v>
                </c:pt>
              </c:numCache>
            </c:numRef>
          </c:val>
        </c:ser>
        <c:dLbls>
          <c:showLegendKey val="0"/>
          <c:showVal val="0"/>
          <c:showCatName val="0"/>
          <c:showSerName val="0"/>
          <c:showPercent val="0"/>
          <c:showBubbleSize val="0"/>
        </c:dLbls>
        <c:gapWidth val="50"/>
        <c:axId val="65761664"/>
        <c:axId val="65763200"/>
      </c:barChart>
      <c:catAx>
        <c:axId val="65761664"/>
        <c:scaling>
          <c:orientation val="maxMin"/>
        </c:scaling>
        <c:delete val="1"/>
        <c:axPos val="l"/>
        <c:numFmt formatCode="General" sourceLinked="0"/>
        <c:majorTickMark val="out"/>
        <c:minorTickMark val="none"/>
        <c:tickLblPos val="nextTo"/>
        <c:crossAx val="65763200"/>
        <c:crosses val="autoZero"/>
        <c:auto val="1"/>
        <c:lblAlgn val="ctr"/>
        <c:lblOffset val="100"/>
        <c:noMultiLvlLbl val="0"/>
      </c:catAx>
      <c:valAx>
        <c:axId val="65763200"/>
        <c:scaling>
          <c:orientation val="minMax"/>
          <c:max val="100"/>
          <c:min val="0"/>
        </c:scaling>
        <c:delete val="1"/>
        <c:axPos val="t"/>
        <c:numFmt formatCode="General" sourceLinked="0"/>
        <c:majorTickMark val="out"/>
        <c:minorTickMark val="none"/>
        <c:tickLblPos val="nextTo"/>
        <c:crossAx val="6576166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Italy</c:v>
                </c:pt>
              </c:strCache>
            </c:strRef>
          </c:tx>
          <c:spPr>
            <a:solidFill>
              <a:schemeClr val="accent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Tabelle1!$B$1:$L$1</c:f>
              <c:strCache>
                <c:ptCount val="11"/>
                <c:pt idx="0">
                  <c:v>I am interested in this field of work</c:v>
                </c:pt>
                <c:pt idx="1">
                  <c:v>High chances of finding a job that is interesting to me</c:v>
                </c:pt>
                <c:pt idx="2">
                  <c:v>High employment chances</c:v>
                </c:pt>
                <c:pt idx="3">
                  <c:v>High chances of finding a job that is well paid</c:v>
                </c:pt>
                <c:pt idx="4">
                  <c:v>Field of education / study is meaningful to society</c:v>
                </c:pt>
                <c:pt idx="5">
                  <c:v>High chances of finding a job that offers me career options</c:v>
                </c:pt>
                <c:pt idx="6">
                  <c:v>High chances of finding a job that offers a good balance between work and private life</c:v>
                </c:pt>
                <c:pt idx="7">
                  <c:v>Field of education / study has a good reputation</c:v>
                </c:pt>
                <c:pt idx="8">
                  <c:v>Degree is required for applying for further field educational degree</c:v>
                </c:pt>
                <c:pt idx="9">
                  <c:v>Choosing education / study was the only possibility to avoid spare time or unemployment</c:v>
                </c:pt>
                <c:pt idx="10">
                  <c:v>Other</c:v>
                </c:pt>
              </c:strCache>
            </c:strRef>
          </c:cat>
          <c:val>
            <c:numRef>
              <c:f>Tabelle1!$B$2:$L$2</c:f>
              <c:numCache>
                <c:formatCode>0.00</c:formatCode>
                <c:ptCount val="11"/>
                <c:pt idx="0">
                  <c:v>69.150000000000006</c:v>
                </c:pt>
                <c:pt idx="1">
                  <c:v>25.54</c:v>
                </c:pt>
                <c:pt idx="2">
                  <c:v>25.69</c:v>
                </c:pt>
                <c:pt idx="3">
                  <c:v>16.77</c:v>
                </c:pt>
                <c:pt idx="4">
                  <c:v>14.08</c:v>
                </c:pt>
                <c:pt idx="5">
                  <c:v>10.73</c:v>
                </c:pt>
                <c:pt idx="6">
                  <c:v>13.35</c:v>
                </c:pt>
                <c:pt idx="7">
                  <c:v>5.46</c:v>
                </c:pt>
                <c:pt idx="8">
                  <c:v>10.33</c:v>
                </c:pt>
                <c:pt idx="9">
                  <c:v>4.1500000000000004</c:v>
                </c:pt>
                <c:pt idx="10">
                  <c:v>0.88</c:v>
                </c:pt>
              </c:numCache>
            </c:numRef>
          </c:val>
        </c:ser>
        <c:dLbls>
          <c:showLegendKey val="0"/>
          <c:showVal val="0"/>
          <c:showCatName val="0"/>
          <c:showSerName val="0"/>
          <c:showPercent val="0"/>
          <c:showBubbleSize val="0"/>
        </c:dLbls>
        <c:gapWidth val="50"/>
        <c:axId val="65931520"/>
        <c:axId val="65937408"/>
      </c:barChart>
      <c:catAx>
        <c:axId val="65931520"/>
        <c:scaling>
          <c:orientation val="maxMin"/>
        </c:scaling>
        <c:delete val="1"/>
        <c:axPos val="l"/>
        <c:numFmt formatCode="General" sourceLinked="0"/>
        <c:majorTickMark val="out"/>
        <c:minorTickMark val="none"/>
        <c:tickLblPos val="nextTo"/>
        <c:crossAx val="65937408"/>
        <c:crosses val="autoZero"/>
        <c:auto val="1"/>
        <c:lblAlgn val="ctr"/>
        <c:lblOffset val="100"/>
        <c:noMultiLvlLbl val="0"/>
      </c:catAx>
      <c:valAx>
        <c:axId val="65937408"/>
        <c:scaling>
          <c:orientation val="minMax"/>
          <c:max val="100"/>
          <c:min val="0"/>
        </c:scaling>
        <c:delete val="1"/>
        <c:axPos val="t"/>
        <c:numFmt formatCode="General" sourceLinked="0"/>
        <c:majorTickMark val="out"/>
        <c:minorTickMark val="none"/>
        <c:tickLblPos val="nextTo"/>
        <c:crossAx val="6593152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United Kingdom</c:v>
                </c:pt>
              </c:strCache>
            </c:strRef>
          </c:tx>
          <c:spPr>
            <a:solidFill>
              <a:schemeClr val="accent1"/>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Tabelle1!$B$1:$Q$1</c:f>
              <c:strCache>
                <c:ptCount val="16"/>
                <c:pt idx="0">
                  <c:v>Education</c:v>
                </c:pt>
                <c:pt idx="1">
                  <c:v>Arts, humanities, languages</c:v>
                </c:pt>
                <c:pt idx="2">
                  <c:v>Social and behavioral sciences</c:v>
                </c:pt>
                <c:pt idx="3">
                  <c:v>Journalism and information (news)</c:v>
                </c:pt>
                <c:pt idx="4">
                  <c:v>Business, administration and law</c:v>
                </c:pt>
                <c:pt idx="5">
                  <c:v>Natural sciences (biological and related sciences, environment, physical sciences)</c:v>
                </c:pt>
                <c:pt idx="6">
                  <c:v>Mathematics and statistics</c:v>
                </c:pt>
                <c:pt idx="7">
                  <c:v>Information and communication technologies (programming, software development, hardware)</c:v>
                </c:pt>
                <c:pt idx="8">
                  <c:v>Engineering and engineering trades</c:v>
                </c:pt>
                <c:pt idx="9">
                  <c:v>Manufacturing, processing</c:v>
                </c:pt>
                <c:pt idx="10">
                  <c:v>Architecture and construction</c:v>
                </c:pt>
                <c:pt idx="11">
                  <c:v>Agriculture, forestry, fisheries and veterinary</c:v>
                </c:pt>
                <c:pt idx="12">
                  <c:v>Health / medicine and welfare</c:v>
                </c:pt>
                <c:pt idx="13">
                  <c:v>Services (personal services, hygiene and occupational health services, security services and transport services)</c:v>
                </c:pt>
                <c:pt idx="14">
                  <c:v>Other:</c:v>
                </c:pt>
                <c:pt idx="15">
                  <c:v>No answer / don´t know</c:v>
                </c:pt>
              </c:strCache>
            </c:strRef>
          </c:cat>
          <c:val>
            <c:numRef>
              <c:f>Tabelle1!$B$2:$Q$2</c:f>
              <c:numCache>
                <c:formatCode>0.00</c:formatCode>
                <c:ptCount val="16"/>
                <c:pt idx="0">
                  <c:v>10.87</c:v>
                </c:pt>
                <c:pt idx="1">
                  <c:v>8.36</c:v>
                </c:pt>
                <c:pt idx="2">
                  <c:v>2.69</c:v>
                </c:pt>
                <c:pt idx="3">
                  <c:v>3.06</c:v>
                </c:pt>
                <c:pt idx="4">
                  <c:v>21.2</c:v>
                </c:pt>
                <c:pt idx="5">
                  <c:v>2.85</c:v>
                </c:pt>
                <c:pt idx="6">
                  <c:v>2.85</c:v>
                </c:pt>
                <c:pt idx="7">
                  <c:v>8</c:v>
                </c:pt>
                <c:pt idx="8">
                  <c:v>3.39</c:v>
                </c:pt>
                <c:pt idx="9">
                  <c:v>2.4700000000000002</c:v>
                </c:pt>
                <c:pt idx="10">
                  <c:v>1.46</c:v>
                </c:pt>
                <c:pt idx="11">
                  <c:v>1.53</c:v>
                </c:pt>
                <c:pt idx="12">
                  <c:v>8.26</c:v>
                </c:pt>
                <c:pt idx="13">
                  <c:v>8.3699999999999992</c:v>
                </c:pt>
                <c:pt idx="14">
                  <c:v>18.170000000000002</c:v>
                </c:pt>
                <c:pt idx="15">
                  <c:v>8.08</c:v>
                </c:pt>
              </c:numCache>
            </c:numRef>
          </c:val>
        </c:ser>
        <c:dLbls>
          <c:showLegendKey val="0"/>
          <c:showVal val="0"/>
          <c:showCatName val="0"/>
          <c:showSerName val="0"/>
          <c:showPercent val="0"/>
          <c:showBubbleSize val="0"/>
        </c:dLbls>
        <c:gapWidth val="50"/>
        <c:axId val="68101632"/>
        <c:axId val="68103168"/>
      </c:barChart>
      <c:catAx>
        <c:axId val="68101632"/>
        <c:scaling>
          <c:orientation val="maxMin"/>
        </c:scaling>
        <c:delete val="1"/>
        <c:axPos val="l"/>
        <c:numFmt formatCode="General" sourceLinked="0"/>
        <c:majorTickMark val="out"/>
        <c:minorTickMark val="none"/>
        <c:tickLblPos val="nextTo"/>
        <c:crossAx val="68103168"/>
        <c:crosses val="autoZero"/>
        <c:auto val="1"/>
        <c:lblAlgn val="ctr"/>
        <c:lblOffset val="100"/>
        <c:noMultiLvlLbl val="0"/>
      </c:catAx>
      <c:valAx>
        <c:axId val="68103168"/>
        <c:scaling>
          <c:orientation val="minMax"/>
          <c:max val="50"/>
          <c:min val="0"/>
        </c:scaling>
        <c:delete val="1"/>
        <c:axPos val="t"/>
        <c:numFmt formatCode="General" sourceLinked="0"/>
        <c:majorTickMark val="out"/>
        <c:minorTickMark val="none"/>
        <c:tickLblPos val="nextTo"/>
        <c:crossAx val="6810163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Netherlands</c:v>
                </c:pt>
              </c:strCache>
            </c:strRef>
          </c:tx>
          <c:spPr>
            <a:solidFill>
              <a:schemeClr val="accent5">
                <a:lumMod val="75000"/>
              </a:schemeClr>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Tabelle1!$B$1:$Q$1</c:f>
              <c:strCache>
                <c:ptCount val="16"/>
                <c:pt idx="0">
                  <c:v>Education</c:v>
                </c:pt>
                <c:pt idx="1">
                  <c:v>Arts, humanities, languages</c:v>
                </c:pt>
                <c:pt idx="2">
                  <c:v>Social and behavioral sciences</c:v>
                </c:pt>
                <c:pt idx="3">
                  <c:v>Journalism and information (news)</c:v>
                </c:pt>
                <c:pt idx="4">
                  <c:v>Business, administration and law</c:v>
                </c:pt>
                <c:pt idx="5">
                  <c:v>Natural sciences (biological and related sciences, environment, physical sciences)</c:v>
                </c:pt>
                <c:pt idx="6">
                  <c:v>Mathematics and statistics</c:v>
                </c:pt>
                <c:pt idx="7">
                  <c:v>Information and communication technologies (programming, software development, hardware)</c:v>
                </c:pt>
                <c:pt idx="8">
                  <c:v>Engineering and engineering trades</c:v>
                </c:pt>
                <c:pt idx="9">
                  <c:v>Manufacturing, processing</c:v>
                </c:pt>
                <c:pt idx="10">
                  <c:v>Architecture and construction</c:v>
                </c:pt>
                <c:pt idx="11">
                  <c:v>Agriculture, forestry, fisheries and veterinary</c:v>
                </c:pt>
                <c:pt idx="12">
                  <c:v>Health / medicine and welfare</c:v>
                </c:pt>
                <c:pt idx="13">
                  <c:v>Services (personal services, hygiene and occupational health services, security services and transport services)</c:v>
                </c:pt>
                <c:pt idx="14">
                  <c:v>Other:</c:v>
                </c:pt>
                <c:pt idx="15">
                  <c:v>No answer / don´t know</c:v>
                </c:pt>
              </c:strCache>
            </c:strRef>
          </c:cat>
          <c:val>
            <c:numRef>
              <c:f>Tabelle1!$B$2:$Q$2</c:f>
              <c:numCache>
                <c:formatCode>0.00</c:formatCode>
                <c:ptCount val="16"/>
                <c:pt idx="0">
                  <c:v>9.31</c:v>
                </c:pt>
                <c:pt idx="1">
                  <c:v>2.41</c:v>
                </c:pt>
                <c:pt idx="2">
                  <c:v>3.8</c:v>
                </c:pt>
                <c:pt idx="3">
                  <c:v>0.96</c:v>
                </c:pt>
                <c:pt idx="4">
                  <c:v>8.4600000000000009</c:v>
                </c:pt>
                <c:pt idx="5">
                  <c:v>1.4</c:v>
                </c:pt>
                <c:pt idx="6">
                  <c:v>3.73</c:v>
                </c:pt>
                <c:pt idx="7">
                  <c:v>9.5299999999999994</c:v>
                </c:pt>
                <c:pt idx="8">
                  <c:v>5.39</c:v>
                </c:pt>
                <c:pt idx="9">
                  <c:v>6.49</c:v>
                </c:pt>
                <c:pt idx="10">
                  <c:v>1.78</c:v>
                </c:pt>
                <c:pt idx="11">
                  <c:v>1.99</c:v>
                </c:pt>
                <c:pt idx="12">
                  <c:v>17.46</c:v>
                </c:pt>
                <c:pt idx="13">
                  <c:v>10.14</c:v>
                </c:pt>
                <c:pt idx="14">
                  <c:v>19.850000000000001</c:v>
                </c:pt>
                <c:pt idx="15">
                  <c:v>9.11</c:v>
                </c:pt>
              </c:numCache>
            </c:numRef>
          </c:val>
        </c:ser>
        <c:dLbls>
          <c:showLegendKey val="0"/>
          <c:showVal val="0"/>
          <c:showCatName val="0"/>
          <c:showSerName val="0"/>
          <c:showPercent val="0"/>
          <c:showBubbleSize val="0"/>
        </c:dLbls>
        <c:gapWidth val="50"/>
        <c:axId val="68128128"/>
        <c:axId val="68138112"/>
      </c:barChart>
      <c:catAx>
        <c:axId val="68128128"/>
        <c:scaling>
          <c:orientation val="maxMin"/>
        </c:scaling>
        <c:delete val="1"/>
        <c:axPos val="l"/>
        <c:numFmt formatCode="General" sourceLinked="0"/>
        <c:majorTickMark val="out"/>
        <c:minorTickMark val="none"/>
        <c:tickLblPos val="nextTo"/>
        <c:crossAx val="68138112"/>
        <c:crosses val="autoZero"/>
        <c:auto val="1"/>
        <c:lblAlgn val="ctr"/>
        <c:lblOffset val="100"/>
        <c:noMultiLvlLbl val="0"/>
      </c:catAx>
      <c:valAx>
        <c:axId val="68138112"/>
        <c:scaling>
          <c:orientation val="minMax"/>
          <c:max val="50"/>
          <c:min val="0"/>
        </c:scaling>
        <c:delete val="1"/>
        <c:axPos val="t"/>
        <c:numFmt formatCode="General" sourceLinked="0"/>
        <c:majorTickMark val="out"/>
        <c:minorTickMark val="none"/>
        <c:tickLblPos val="nextTo"/>
        <c:crossAx val="6812812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Germany</c:v>
                </c:pt>
              </c:strCache>
            </c:strRef>
          </c:tx>
          <c:spPr>
            <a:solidFill>
              <a:schemeClr val="bg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Tabelle1!$B$1:$Q$1</c:f>
              <c:strCache>
                <c:ptCount val="16"/>
                <c:pt idx="0">
                  <c:v>Education</c:v>
                </c:pt>
                <c:pt idx="1">
                  <c:v>Arts, humanities, languages</c:v>
                </c:pt>
                <c:pt idx="2">
                  <c:v>Social and behavioral sciences</c:v>
                </c:pt>
                <c:pt idx="3">
                  <c:v>Journalism and information </c:v>
                </c:pt>
                <c:pt idx="4">
                  <c:v>Business, administration and law</c:v>
                </c:pt>
                <c:pt idx="5">
                  <c:v>Natural sciences </c:v>
                </c:pt>
                <c:pt idx="6">
                  <c:v>Mathematics and statistics</c:v>
                </c:pt>
                <c:pt idx="7">
                  <c:v>Information and communication technologies </c:v>
                </c:pt>
                <c:pt idx="8">
                  <c:v>Engineering and engineering trades</c:v>
                </c:pt>
                <c:pt idx="9">
                  <c:v>Manufacturing, processing</c:v>
                </c:pt>
                <c:pt idx="10">
                  <c:v>Architecture and construction</c:v>
                </c:pt>
                <c:pt idx="11">
                  <c:v>Agriculture, forestry, fisheries and veterinary</c:v>
                </c:pt>
                <c:pt idx="12">
                  <c:v>Health / medicine and welfare</c:v>
                </c:pt>
                <c:pt idx="13">
                  <c:v>Services </c:v>
                </c:pt>
                <c:pt idx="14">
                  <c:v>Other</c:v>
                </c:pt>
                <c:pt idx="15">
                  <c:v>No answer / don´t know</c:v>
                </c:pt>
              </c:strCache>
            </c:strRef>
          </c:cat>
          <c:val>
            <c:numRef>
              <c:f>Tabelle1!$B$2:$Q$2</c:f>
              <c:numCache>
                <c:formatCode>0.00</c:formatCode>
                <c:ptCount val="16"/>
                <c:pt idx="0">
                  <c:v>6.82</c:v>
                </c:pt>
                <c:pt idx="1">
                  <c:v>3.41</c:v>
                </c:pt>
                <c:pt idx="2">
                  <c:v>8.35</c:v>
                </c:pt>
                <c:pt idx="3">
                  <c:v>2.2799999999999998</c:v>
                </c:pt>
                <c:pt idx="4">
                  <c:v>29.23</c:v>
                </c:pt>
                <c:pt idx="5">
                  <c:v>3.27</c:v>
                </c:pt>
                <c:pt idx="6">
                  <c:v>5.19</c:v>
                </c:pt>
                <c:pt idx="7">
                  <c:v>9.81</c:v>
                </c:pt>
                <c:pt idx="8">
                  <c:v>2.91</c:v>
                </c:pt>
                <c:pt idx="9">
                  <c:v>8.3699999999999992</c:v>
                </c:pt>
                <c:pt idx="10">
                  <c:v>2.5499999999999998</c:v>
                </c:pt>
                <c:pt idx="11">
                  <c:v>1.21</c:v>
                </c:pt>
                <c:pt idx="12">
                  <c:v>10.83</c:v>
                </c:pt>
                <c:pt idx="13">
                  <c:v>10.76</c:v>
                </c:pt>
                <c:pt idx="14">
                  <c:v>10.3</c:v>
                </c:pt>
                <c:pt idx="15">
                  <c:v>7.7</c:v>
                </c:pt>
              </c:numCache>
            </c:numRef>
          </c:val>
        </c:ser>
        <c:dLbls>
          <c:showLegendKey val="0"/>
          <c:showVal val="0"/>
          <c:showCatName val="0"/>
          <c:showSerName val="0"/>
          <c:showPercent val="0"/>
          <c:showBubbleSize val="0"/>
        </c:dLbls>
        <c:gapWidth val="50"/>
        <c:axId val="69477888"/>
        <c:axId val="69479424"/>
      </c:barChart>
      <c:catAx>
        <c:axId val="69477888"/>
        <c:scaling>
          <c:orientation val="maxMin"/>
        </c:scaling>
        <c:delete val="1"/>
        <c:axPos val="l"/>
        <c:numFmt formatCode="General" sourceLinked="0"/>
        <c:majorTickMark val="out"/>
        <c:minorTickMark val="none"/>
        <c:tickLblPos val="nextTo"/>
        <c:crossAx val="69479424"/>
        <c:crosses val="autoZero"/>
        <c:auto val="1"/>
        <c:lblAlgn val="ctr"/>
        <c:lblOffset val="100"/>
        <c:noMultiLvlLbl val="0"/>
      </c:catAx>
      <c:valAx>
        <c:axId val="69479424"/>
        <c:scaling>
          <c:orientation val="minMax"/>
          <c:max val="50"/>
          <c:min val="0"/>
        </c:scaling>
        <c:delete val="1"/>
        <c:axPos val="t"/>
        <c:numFmt formatCode="General" sourceLinked="0"/>
        <c:majorTickMark val="out"/>
        <c:minorTickMark val="none"/>
        <c:tickLblPos val="nextTo"/>
        <c:crossAx val="6947788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Spain</c:v>
                </c:pt>
              </c:strCache>
            </c:strRef>
          </c:tx>
          <c:spPr>
            <a:solidFill>
              <a:schemeClr val="accent6"/>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Tabelle1!$B$1:$Q$1</c:f>
              <c:strCache>
                <c:ptCount val="16"/>
                <c:pt idx="0">
                  <c:v>Education</c:v>
                </c:pt>
                <c:pt idx="1">
                  <c:v>Arts, humanities, languages</c:v>
                </c:pt>
                <c:pt idx="2">
                  <c:v>Social and behavioral sciences</c:v>
                </c:pt>
                <c:pt idx="3">
                  <c:v>Journalism and information (news)</c:v>
                </c:pt>
                <c:pt idx="4">
                  <c:v>Business, administration and law</c:v>
                </c:pt>
                <c:pt idx="5">
                  <c:v>Natural sciences (biological and related sciences, environment, physical sciences)</c:v>
                </c:pt>
                <c:pt idx="6">
                  <c:v>Mathematics and statistics</c:v>
                </c:pt>
                <c:pt idx="7">
                  <c:v>Information and communication technologies (programming, software development, hardware)</c:v>
                </c:pt>
                <c:pt idx="8">
                  <c:v>Engineering and engineering trades</c:v>
                </c:pt>
                <c:pt idx="9">
                  <c:v>Manufacturing, processing</c:v>
                </c:pt>
                <c:pt idx="10">
                  <c:v>Architecture and construction</c:v>
                </c:pt>
                <c:pt idx="11">
                  <c:v>Agriculture, forestry, fisheries and veterinary</c:v>
                </c:pt>
                <c:pt idx="12">
                  <c:v>Health / medicine and welfare</c:v>
                </c:pt>
                <c:pt idx="13">
                  <c:v>Services (personal services, hygiene and occupational health services, security services and transport services)</c:v>
                </c:pt>
                <c:pt idx="14">
                  <c:v>Other:</c:v>
                </c:pt>
                <c:pt idx="15">
                  <c:v>No answer / don´t know</c:v>
                </c:pt>
              </c:strCache>
            </c:strRef>
          </c:cat>
          <c:val>
            <c:numRef>
              <c:f>Tabelle1!$B$2:$Q$2</c:f>
              <c:numCache>
                <c:formatCode>0.00</c:formatCode>
                <c:ptCount val="16"/>
                <c:pt idx="0">
                  <c:v>10.92</c:v>
                </c:pt>
                <c:pt idx="1">
                  <c:v>6.06</c:v>
                </c:pt>
                <c:pt idx="2">
                  <c:v>4.4400000000000004</c:v>
                </c:pt>
                <c:pt idx="3">
                  <c:v>2.33</c:v>
                </c:pt>
                <c:pt idx="4">
                  <c:v>24.71</c:v>
                </c:pt>
                <c:pt idx="5">
                  <c:v>3.53</c:v>
                </c:pt>
                <c:pt idx="6">
                  <c:v>2.15</c:v>
                </c:pt>
                <c:pt idx="7">
                  <c:v>9.51</c:v>
                </c:pt>
                <c:pt idx="8">
                  <c:v>6.07</c:v>
                </c:pt>
                <c:pt idx="9">
                  <c:v>4.05</c:v>
                </c:pt>
                <c:pt idx="10">
                  <c:v>3.89</c:v>
                </c:pt>
                <c:pt idx="11">
                  <c:v>1.49</c:v>
                </c:pt>
                <c:pt idx="12">
                  <c:v>11.44</c:v>
                </c:pt>
                <c:pt idx="13">
                  <c:v>7.99</c:v>
                </c:pt>
                <c:pt idx="14">
                  <c:v>11.04</c:v>
                </c:pt>
                <c:pt idx="15">
                  <c:v>5.1100000000000003</c:v>
                </c:pt>
              </c:numCache>
            </c:numRef>
          </c:val>
        </c:ser>
        <c:dLbls>
          <c:showLegendKey val="0"/>
          <c:showVal val="0"/>
          <c:showCatName val="0"/>
          <c:showSerName val="0"/>
          <c:showPercent val="0"/>
          <c:showBubbleSize val="0"/>
        </c:dLbls>
        <c:gapWidth val="50"/>
        <c:axId val="69355392"/>
        <c:axId val="69356928"/>
      </c:barChart>
      <c:catAx>
        <c:axId val="69355392"/>
        <c:scaling>
          <c:orientation val="maxMin"/>
        </c:scaling>
        <c:delete val="1"/>
        <c:axPos val="l"/>
        <c:numFmt formatCode="General" sourceLinked="0"/>
        <c:majorTickMark val="out"/>
        <c:minorTickMark val="none"/>
        <c:tickLblPos val="nextTo"/>
        <c:crossAx val="69356928"/>
        <c:crosses val="autoZero"/>
        <c:auto val="1"/>
        <c:lblAlgn val="ctr"/>
        <c:lblOffset val="100"/>
        <c:noMultiLvlLbl val="0"/>
      </c:catAx>
      <c:valAx>
        <c:axId val="69356928"/>
        <c:scaling>
          <c:orientation val="minMax"/>
          <c:max val="50"/>
          <c:min val="0"/>
        </c:scaling>
        <c:delete val="1"/>
        <c:axPos val="t"/>
        <c:numFmt formatCode="General" sourceLinked="0"/>
        <c:majorTickMark val="out"/>
        <c:minorTickMark val="none"/>
        <c:tickLblPos val="nextTo"/>
        <c:crossAx val="6935539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Czech Republic</c:v>
                </c:pt>
              </c:strCache>
            </c:strRef>
          </c:tx>
          <c:spPr>
            <a:solidFill>
              <a:schemeClr val="accent5"/>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Tabelle1!$B$1:$Q$1</c:f>
              <c:strCache>
                <c:ptCount val="16"/>
                <c:pt idx="0">
                  <c:v>Education</c:v>
                </c:pt>
                <c:pt idx="1">
                  <c:v>Arts, humanities, languages</c:v>
                </c:pt>
                <c:pt idx="2">
                  <c:v>Social and behavioral sciences</c:v>
                </c:pt>
                <c:pt idx="3">
                  <c:v>Journalism and information (news)</c:v>
                </c:pt>
                <c:pt idx="4">
                  <c:v>Business, administration and law</c:v>
                </c:pt>
                <c:pt idx="5">
                  <c:v>Natural sciences (biological and related sciences, environment, physical sciences)</c:v>
                </c:pt>
                <c:pt idx="6">
                  <c:v>Mathematics and statistics</c:v>
                </c:pt>
                <c:pt idx="7">
                  <c:v>Information and communication technologies (programming, software development, hardware)</c:v>
                </c:pt>
                <c:pt idx="8">
                  <c:v>Engineering and engineering trades</c:v>
                </c:pt>
                <c:pt idx="9">
                  <c:v>Manufacturing, processing</c:v>
                </c:pt>
                <c:pt idx="10">
                  <c:v>Architecture and construction</c:v>
                </c:pt>
                <c:pt idx="11">
                  <c:v>Agriculture, forestry, fisheries and veterinary</c:v>
                </c:pt>
                <c:pt idx="12">
                  <c:v>Health / medicine and welfare</c:v>
                </c:pt>
                <c:pt idx="13">
                  <c:v>Services (personal services, hygiene and occupational health services, security services and transport services)</c:v>
                </c:pt>
                <c:pt idx="14">
                  <c:v>Other:</c:v>
                </c:pt>
                <c:pt idx="15">
                  <c:v>No answer / don´t know</c:v>
                </c:pt>
              </c:strCache>
            </c:strRef>
          </c:cat>
          <c:val>
            <c:numRef>
              <c:f>Tabelle1!$B$2:$Q$2</c:f>
              <c:numCache>
                <c:formatCode>0.00</c:formatCode>
                <c:ptCount val="16"/>
                <c:pt idx="0">
                  <c:v>6.3</c:v>
                </c:pt>
                <c:pt idx="1">
                  <c:v>4.83</c:v>
                </c:pt>
                <c:pt idx="2">
                  <c:v>2.23</c:v>
                </c:pt>
                <c:pt idx="3">
                  <c:v>2.73</c:v>
                </c:pt>
                <c:pt idx="4">
                  <c:v>28.1</c:v>
                </c:pt>
                <c:pt idx="5">
                  <c:v>2.66</c:v>
                </c:pt>
                <c:pt idx="6">
                  <c:v>1.89</c:v>
                </c:pt>
                <c:pt idx="7">
                  <c:v>10.46</c:v>
                </c:pt>
                <c:pt idx="8">
                  <c:v>9.08</c:v>
                </c:pt>
                <c:pt idx="9">
                  <c:v>18.010000000000002</c:v>
                </c:pt>
                <c:pt idx="10">
                  <c:v>4.88</c:v>
                </c:pt>
                <c:pt idx="11">
                  <c:v>2.62</c:v>
                </c:pt>
                <c:pt idx="12">
                  <c:v>5.04</c:v>
                </c:pt>
                <c:pt idx="13">
                  <c:v>8.18</c:v>
                </c:pt>
                <c:pt idx="14">
                  <c:v>7.11</c:v>
                </c:pt>
                <c:pt idx="15">
                  <c:v>2.81</c:v>
                </c:pt>
              </c:numCache>
            </c:numRef>
          </c:val>
        </c:ser>
        <c:dLbls>
          <c:showLegendKey val="0"/>
          <c:showVal val="0"/>
          <c:showCatName val="0"/>
          <c:showSerName val="0"/>
          <c:showPercent val="0"/>
          <c:showBubbleSize val="0"/>
        </c:dLbls>
        <c:gapWidth val="50"/>
        <c:axId val="69394432"/>
        <c:axId val="69395968"/>
      </c:barChart>
      <c:catAx>
        <c:axId val="69394432"/>
        <c:scaling>
          <c:orientation val="maxMin"/>
        </c:scaling>
        <c:delete val="1"/>
        <c:axPos val="l"/>
        <c:numFmt formatCode="General" sourceLinked="0"/>
        <c:majorTickMark val="out"/>
        <c:minorTickMark val="none"/>
        <c:tickLblPos val="nextTo"/>
        <c:crossAx val="69395968"/>
        <c:crosses val="autoZero"/>
        <c:auto val="1"/>
        <c:lblAlgn val="ctr"/>
        <c:lblOffset val="100"/>
        <c:noMultiLvlLbl val="0"/>
      </c:catAx>
      <c:valAx>
        <c:axId val="69395968"/>
        <c:scaling>
          <c:orientation val="minMax"/>
          <c:max val="50"/>
          <c:min val="0"/>
        </c:scaling>
        <c:delete val="1"/>
        <c:axPos val="t"/>
        <c:numFmt formatCode="General" sourceLinked="0"/>
        <c:majorTickMark val="out"/>
        <c:minorTickMark val="none"/>
        <c:tickLblPos val="nextTo"/>
        <c:crossAx val="6939443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Italy</c:v>
                </c:pt>
              </c:strCache>
            </c:strRef>
          </c:tx>
          <c:spPr>
            <a:solidFill>
              <a:schemeClr val="accent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Tabelle1!$B$1:$Q$1</c:f>
              <c:strCache>
                <c:ptCount val="16"/>
                <c:pt idx="0">
                  <c:v>Education</c:v>
                </c:pt>
                <c:pt idx="1">
                  <c:v>Arts, humanities, languages</c:v>
                </c:pt>
                <c:pt idx="2">
                  <c:v>Social and behavioral sciences</c:v>
                </c:pt>
                <c:pt idx="3">
                  <c:v>Journalism and information </c:v>
                </c:pt>
                <c:pt idx="4">
                  <c:v>Business, administration and law</c:v>
                </c:pt>
                <c:pt idx="5">
                  <c:v>Natural sciences </c:v>
                </c:pt>
                <c:pt idx="6">
                  <c:v>Mathematics and statistics</c:v>
                </c:pt>
                <c:pt idx="7">
                  <c:v>Information and communication technologies </c:v>
                </c:pt>
                <c:pt idx="8">
                  <c:v>Engineering and engineering trades</c:v>
                </c:pt>
                <c:pt idx="9">
                  <c:v>Manufacturing, processing</c:v>
                </c:pt>
                <c:pt idx="10">
                  <c:v>Architecture and construction</c:v>
                </c:pt>
                <c:pt idx="11">
                  <c:v>Agriculture, forestry, fisheries and veterinary</c:v>
                </c:pt>
                <c:pt idx="12">
                  <c:v>Health / medicine and welfare</c:v>
                </c:pt>
                <c:pt idx="13">
                  <c:v>Services </c:v>
                </c:pt>
                <c:pt idx="14">
                  <c:v>Other</c:v>
                </c:pt>
                <c:pt idx="15">
                  <c:v>No answer / don´t know</c:v>
                </c:pt>
              </c:strCache>
            </c:strRef>
          </c:cat>
          <c:val>
            <c:numRef>
              <c:f>Tabelle1!$B$2:$Q$2</c:f>
              <c:numCache>
                <c:formatCode>0.00</c:formatCode>
                <c:ptCount val="16"/>
                <c:pt idx="0">
                  <c:v>7.05</c:v>
                </c:pt>
                <c:pt idx="1">
                  <c:v>8.8699999999999992</c:v>
                </c:pt>
                <c:pt idx="2">
                  <c:v>5.05</c:v>
                </c:pt>
                <c:pt idx="3">
                  <c:v>4.34</c:v>
                </c:pt>
                <c:pt idx="4">
                  <c:v>18.39</c:v>
                </c:pt>
                <c:pt idx="5">
                  <c:v>3.36</c:v>
                </c:pt>
                <c:pt idx="6">
                  <c:v>3.47</c:v>
                </c:pt>
                <c:pt idx="7">
                  <c:v>12.26</c:v>
                </c:pt>
                <c:pt idx="8">
                  <c:v>5.33</c:v>
                </c:pt>
                <c:pt idx="9">
                  <c:v>8.85</c:v>
                </c:pt>
                <c:pt idx="10">
                  <c:v>6.05</c:v>
                </c:pt>
                <c:pt idx="11">
                  <c:v>3.21</c:v>
                </c:pt>
                <c:pt idx="12">
                  <c:v>5.33</c:v>
                </c:pt>
                <c:pt idx="13">
                  <c:v>8.5500000000000007</c:v>
                </c:pt>
                <c:pt idx="14">
                  <c:v>15.03</c:v>
                </c:pt>
                <c:pt idx="15">
                  <c:v>9.16</c:v>
                </c:pt>
              </c:numCache>
            </c:numRef>
          </c:val>
        </c:ser>
        <c:dLbls>
          <c:showLegendKey val="0"/>
          <c:showVal val="0"/>
          <c:showCatName val="0"/>
          <c:showSerName val="0"/>
          <c:showPercent val="0"/>
          <c:showBubbleSize val="0"/>
        </c:dLbls>
        <c:gapWidth val="50"/>
        <c:axId val="69322624"/>
        <c:axId val="69324160"/>
      </c:barChart>
      <c:catAx>
        <c:axId val="69322624"/>
        <c:scaling>
          <c:orientation val="maxMin"/>
        </c:scaling>
        <c:delete val="1"/>
        <c:axPos val="l"/>
        <c:numFmt formatCode="General" sourceLinked="0"/>
        <c:majorTickMark val="out"/>
        <c:minorTickMark val="none"/>
        <c:tickLblPos val="nextTo"/>
        <c:crossAx val="69324160"/>
        <c:crosses val="autoZero"/>
        <c:auto val="1"/>
        <c:lblAlgn val="ctr"/>
        <c:lblOffset val="100"/>
        <c:noMultiLvlLbl val="0"/>
      </c:catAx>
      <c:valAx>
        <c:axId val="69324160"/>
        <c:scaling>
          <c:orientation val="minMax"/>
          <c:max val="50"/>
          <c:min val="0"/>
        </c:scaling>
        <c:delete val="1"/>
        <c:axPos val="t"/>
        <c:numFmt formatCode="General" sourceLinked="0"/>
        <c:majorTickMark val="out"/>
        <c:minorTickMark val="none"/>
        <c:tickLblPos val="nextTo"/>
        <c:crossAx val="6932262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United Kingdom</c:v>
                </c:pt>
              </c:strCache>
            </c:strRef>
          </c:tx>
          <c:spPr>
            <a:solidFill>
              <a:schemeClr val="accent1"/>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Tabelle1!$B$1:$P$1</c:f>
              <c:strCache>
                <c:ptCount val="15"/>
                <c:pt idx="0">
                  <c:v>Manufacturing</c:v>
                </c:pt>
                <c:pt idx="1">
                  <c:v>Construction</c:v>
                </c:pt>
                <c:pt idx="2">
                  <c:v>Wholesale and retail trade; repair of motor vehicles and motorcycles</c:v>
                </c:pt>
                <c:pt idx="3">
                  <c:v>Hotels/accomodation, restaurant/food service</c:v>
                </c:pt>
                <c:pt idx="4">
                  <c:v>Information and communication</c:v>
                </c:pt>
                <c:pt idx="5">
                  <c:v>Financial and insurance activities</c:v>
                </c:pt>
                <c:pt idx="6">
                  <c:v>Legal, accounting, management consultancy</c:v>
                </c:pt>
                <c:pt idx="7">
                  <c:v>Other professional, scientific and technical activities</c:v>
                </c:pt>
                <c:pt idx="8">
                  <c:v>Administrative and support service activities</c:v>
                </c:pt>
                <c:pt idx="9">
                  <c:v>Office administration and other business support</c:v>
                </c:pt>
                <c:pt idx="10">
                  <c:v>Education</c:v>
                </c:pt>
                <c:pt idx="11">
                  <c:v>Human health / medical and social work activities</c:v>
                </c:pt>
                <c:pt idx="12">
                  <c:v>Other service activities</c:v>
                </c:pt>
                <c:pt idx="13">
                  <c:v>Other</c:v>
                </c:pt>
                <c:pt idx="14">
                  <c:v>No answer / don´t know</c:v>
                </c:pt>
              </c:strCache>
            </c:strRef>
          </c:cat>
          <c:val>
            <c:numRef>
              <c:f>Tabelle1!$B$2:$P$2</c:f>
              <c:numCache>
                <c:formatCode>0.00</c:formatCode>
                <c:ptCount val="15"/>
                <c:pt idx="0">
                  <c:v>2.98</c:v>
                </c:pt>
                <c:pt idx="1">
                  <c:v>1.47</c:v>
                </c:pt>
                <c:pt idx="2">
                  <c:v>3.95</c:v>
                </c:pt>
                <c:pt idx="3">
                  <c:v>5.43</c:v>
                </c:pt>
                <c:pt idx="4">
                  <c:v>5.0199999999999996</c:v>
                </c:pt>
                <c:pt idx="5">
                  <c:v>7.51</c:v>
                </c:pt>
                <c:pt idx="6">
                  <c:v>3.62</c:v>
                </c:pt>
                <c:pt idx="7">
                  <c:v>3.69</c:v>
                </c:pt>
                <c:pt idx="8">
                  <c:v>5.87</c:v>
                </c:pt>
                <c:pt idx="9">
                  <c:v>4.16</c:v>
                </c:pt>
                <c:pt idx="10">
                  <c:v>9.5</c:v>
                </c:pt>
                <c:pt idx="11">
                  <c:v>7.26</c:v>
                </c:pt>
                <c:pt idx="12">
                  <c:v>2.54</c:v>
                </c:pt>
                <c:pt idx="13">
                  <c:v>15.59</c:v>
                </c:pt>
                <c:pt idx="14">
                  <c:v>3.38</c:v>
                </c:pt>
              </c:numCache>
            </c:numRef>
          </c:val>
        </c:ser>
        <c:dLbls>
          <c:showLegendKey val="0"/>
          <c:showVal val="0"/>
          <c:showCatName val="0"/>
          <c:showSerName val="0"/>
          <c:showPercent val="0"/>
          <c:showBubbleSize val="0"/>
        </c:dLbls>
        <c:gapWidth val="50"/>
        <c:axId val="69687552"/>
        <c:axId val="69697536"/>
      </c:barChart>
      <c:catAx>
        <c:axId val="69687552"/>
        <c:scaling>
          <c:orientation val="maxMin"/>
        </c:scaling>
        <c:delete val="1"/>
        <c:axPos val="l"/>
        <c:numFmt formatCode="General" sourceLinked="0"/>
        <c:majorTickMark val="out"/>
        <c:minorTickMark val="none"/>
        <c:tickLblPos val="nextTo"/>
        <c:crossAx val="69697536"/>
        <c:crosses val="autoZero"/>
        <c:auto val="1"/>
        <c:lblAlgn val="ctr"/>
        <c:lblOffset val="100"/>
        <c:noMultiLvlLbl val="0"/>
      </c:catAx>
      <c:valAx>
        <c:axId val="69697536"/>
        <c:scaling>
          <c:orientation val="minMax"/>
          <c:max val="50"/>
          <c:min val="0"/>
        </c:scaling>
        <c:delete val="1"/>
        <c:axPos val="t"/>
        <c:numFmt formatCode="General" sourceLinked="0"/>
        <c:majorTickMark val="out"/>
        <c:minorTickMark val="none"/>
        <c:tickLblPos val="nextTo"/>
        <c:crossAx val="6968755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Netherlands</c:v>
                </c:pt>
              </c:strCache>
            </c:strRef>
          </c:tx>
          <c:spPr>
            <a:solidFill>
              <a:schemeClr val="accent5">
                <a:lumMod val="75000"/>
              </a:schemeClr>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Tabelle1!$B$1:$P$1</c:f>
              <c:strCache>
                <c:ptCount val="15"/>
                <c:pt idx="0">
                  <c:v>Manufacturing</c:v>
                </c:pt>
                <c:pt idx="1">
                  <c:v>Construction</c:v>
                </c:pt>
                <c:pt idx="2">
                  <c:v>Wholesale and retail trade; repair of motor vehicles and motorcycles</c:v>
                </c:pt>
                <c:pt idx="3">
                  <c:v>Hotels/accomodation, restaurant/food service</c:v>
                </c:pt>
                <c:pt idx="4">
                  <c:v>Information and communication</c:v>
                </c:pt>
                <c:pt idx="5">
                  <c:v>Financial and insurance activities</c:v>
                </c:pt>
                <c:pt idx="6">
                  <c:v>Legal, accounting, management consultancy</c:v>
                </c:pt>
                <c:pt idx="7">
                  <c:v>Other professional, scientific and technical activities</c:v>
                </c:pt>
                <c:pt idx="8">
                  <c:v>Administrative and support service activities</c:v>
                </c:pt>
                <c:pt idx="9">
                  <c:v>Office administration and other business support</c:v>
                </c:pt>
                <c:pt idx="10">
                  <c:v>Education</c:v>
                </c:pt>
                <c:pt idx="11">
                  <c:v>Human health / medical and social work activities</c:v>
                </c:pt>
                <c:pt idx="12">
                  <c:v>Other service activities</c:v>
                </c:pt>
                <c:pt idx="13">
                  <c:v>Other</c:v>
                </c:pt>
                <c:pt idx="14">
                  <c:v>No answer / don´t know</c:v>
                </c:pt>
              </c:strCache>
            </c:strRef>
          </c:cat>
          <c:val>
            <c:numRef>
              <c:f>Tabelle1!$B$2:$P$2</c:f>
              <c:numCache>
                <c:formatCode>0.00</c:formatCode>
                <c:ptCount val="15"/>
                <c:pt idx="0">
                  <c:v>6.8</c:v>
                </c:pt>
                <c:pt idx="1">
                  <c:v>4.8</c:v>
                </c:pt>
                <c:pt idx="2">
                  <c:v>4.3099999999999996</c:v>
                </c:pt>
                <c:pt idx="3">
                  <c:v>6.49</c:v>
                </c:pt>
                <c:pt idx="4">
                  <c:v>4.96</c:v>
                </c:pt>
                <c:pt idx="5">
                  <c:v>4.0999999999999996</c:v>
                </c:pt>
                <c:pt idx="6">
                  <c:v>2.86</c:v>
                </c:pt>
                <c:pt idx="7">
                  <c:v>2.68</c:v>
                </c:pt>
                <c:pt idx="8">
                  <c:v>3.6</c:v>
                </c:pt>
                <c:pt idx="9">
                  <c:v>2.2599999999999998</c:v>
                </c:pt>
                <c:pt idx="10">
                  <c:v>7.1</c:v>
                </c:pt>
                <c:pt idx="11">
                  <c:v>16</c:v>
                </c:pt>
                <c:pt idx="12">
                  <c:v>5.7</c:v>
                </c:pt>
                <c:pt idx="13">
                  <c:v>14.26</c:v>
                </c:pt>
                <c:pt idx="14">
                  <c:v>1.34</c:v>
                </c:pt>
              </c:numCache>
            </c:numRef>
          </c:val>
        </c:ser>
        <c:dLbls>
          <c:showLegendKey val="0"/>
          <c:showVal val="0"/>
          <c:showCatName val="0"/>
          <c:showSerName val="0"/>
          <c:showPercent val="0"/>
          <c:showBubbleSize val="0"/>
        </c:dLbls>
        <c:gapWidth val="50"/>
        <c:axId val="69730688"/>
        <c:axId val="69732224"/>
      </c:barChart>
      <c:catAx>
        <c:axId val="69730688"/>
        <c:scaling>
          <c:orientation val="maxMin"/>
        </c:scaling>
        <c:delete val="1"/>
        <c:axPos val="l"/>
        <c:numFmt formatCode="General" sourceLinked="0"/>
        <c:majorTickMark val="out"/>
        <c:minorTickMark val="none"/>
        <c:tickLblPos val="nextTo"/>
        <c:crossAx val="69732224"/>
        <c:crosses val="autoZero"/>
        <c:auto val="1"/>
        <c:lblAlgn val="ctr"/>
        <c:lblOffset val="100"/>
        <c:noMultiLvlLbl val="0"/>
      </c:catAx>
      <c:valAx>
        <c:axId val="69732224"/>
        <c:scaling>
          <c:orientation val="minMax"/>
          <c:max val="50"/>
          <c:min val="0"/>
        </c:scaling>
        <c:delete val="1"/>
        <c:axPos val="t"/>
        <c:numFmt formatCode="General" sourceLinked="0"/>
        <c:majorTickMark val="out"/>
        <c:minorTickMark val="none"/>
        <c:tickLblPos val="nextTo"/>
        <c:crossAx val="6973068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Germany</c:v>
                </c:pt>
              </c:strCache>
            </c:strRef>
          </c:tx>
          <c:spPr>
            <a:solidFill>
              <a:schemeClr val="bg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Tabelle1!$B$1:$P$1</c:f>
              <c:strCache>
                <c:ptCount val="15"/>
                <c:pt idx="0">
                  <c:v>Manufacturing</c:v>
                </c:pt>
                <c:pt idx="1">
                  <c:v>Construction</c:v>
                </c:pt>
                <c:pt idx="2">
                  <c:v>Wholesale and retail trade; repair of motor vehicles and motorcycles</c:v>
                </c:pt>
                <c:pt idx="3">
                  <c:v>Hotels/accomodation, restaurant/food service</c:v>
                </c:pt>
                <c:pt idx="4">
                  <c:v>Information and communication</c:v>
                </c:pt>
                <c:pt idx="5">
                  <c:v>Financial and insurance activities</c:v>
                </c:pt>
                <c:pt idx="6">
                  <c:v>Legal, accounting, management consultancy</c:v>
                </c:pt>
                <c:pt idx="7">
                  <c:v>Other professional, scientific and technical activities</c:v>
                </c:pt>
                <c:pt idx="8">
                  <c:v>Administrative and support service activities</c:v>
                </c:pt>
                <c:pt idx="9">
                  <c:v>Office administration and other business support</c:v>
                </c:pt>
                <c:pt idx="10">
                  <c:v>Education</c:v>
                </c:pt>
                <c:pt idx="11">
                  <c:v>Human health / medical and social work activities</c:v>
                </c:pt>
                <c:pt idx="12">
                  <c:v>Other service activities</c:v>
                </c:pt>
                <c:pt idx="13">
                  <c:v>Other</c:v>
                </c:pt>
                <c:pt idx="14">
                  <c:v>No answer / don´t know</c:v>
                </c:pt>
              </c:strCache>
            </c:strRef>
          </c:cat>
          <c:val>
            <c:numRef>
              <c:f>Tabelle1!$B$2:$P$2</c:f>
              <c:numCache>
                <c:formatCode>0.00</c:formatCode>
                <c:ptCount val="15"/>
                <c:pt idx="0">
                  <c:v>10.96</c:v>
                </c:pt>
                <c:pt idx="1">
                  <c:v>1.29</c:v>
                </c:pt>
                <c:pt idx="2">
                  <c:v>3.32</c:v>
                </c:pt>
                <c:pt idx="3">
                  <c:v>2.6</c:v>
                </c:pt>
                <c:pt idx="4">
                  <c:v>7.97</c:v>
                </c:pt>
                <c:pt idx="5">
                  <c:v>5.96</c:v>
                </c:pt>
                <c:pt idx="6">
                  <c:v>2.4900000000000002</c:v>
                </c:pt>
                <c:pt idx="7">
                  <c:v>3.56</c:v>
                </c:pt>
                <c:pt idx="8">
                  <c:v>5.27</c:v>
                </c:pt>
                <c:pt idx="9">
                  <c:v>6.84</c:v>
                </c:pt>
                <c:pt idx="10">
                  <c:v>5.15</c:v>
                </c:pt>
                <c:pt idx="11">
                  <c:v>9.18</c:v>
                </c:pt>
                <c:pt idx="12">
                  <c:v>5.87</c:v>
                </c:pt>
                <c:pt idx="13">
                  <c:v>10.06</c:v>
                </c:pt>
                <c:pt idx="14">
                  <c:v>2.0299999999999998</c:v>
                </c:pt>
              </c:numCache>
            </c:numRef>
          </c:val>
        </c:ser>
        <c:dLbls>
          <c:showLegendKey val="0"/>
          <c:showVal val="0"/>
          <c:showCatName val="0"/>
          <c:showSerName val="0"/>
          <c:showPercent val="0"/>
          <c:showBubbleSize val="0"/>
        </c:dLbls>
        <c:gapWidth val="50"/>
        <c:axId val="70650112"/>
        <c:axId val="70660096"/>
      </c:barChart>
      <c:catAx>
        <c:axId val="70650112"/>
        <c:scaling>
          <c:orientation val="maxMin"/>
        </c:scaling>
        <c:delete val="1"/>
        <c:axPos val="l"/>
        <c:numFmt formatCode="General" sourceLinked="0"/>
        <c:majorTickMark val="out"/>
        <c:minorTickMark val="none"/>
        <c:tickLblPos val="nextTo"/>
        <c:crossAx val="70660096"/>
        <c:crosses val="autoZero"/>
        <c:auto val="1"/>
        <c:lblAlgn val="ctr"/>
        <c:lblOffset val="100"/>
        <c:noMultiLvlLbl val="0"/>
      </c:catAx>
      <c:valAx>
        <c:axId val="70660096"/>
        <c:scaling>
          <c:orientation val="minMax"/>
          <c:max val="50"/>
          <c:min val="0"/>
        </c:scaling>
        <c:delete val="1"/>
        <c:axPos val="t"/>
        <c:numFmt formatCode="General" sourceLinked="0"/>
        <c:majorTickMark val="out"/>
        <c:minorTickMark val="none"/>
        <c:tickLblPos val="nextTo"/>
        <c:crossAx val="7065011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Spain</c:v>
                </c:pt>
              </c:strCache>
            </c:strRef>
          </c:tx>
          <c:spPr>
            <a:solidFill>
              <a:schemeClr val="accent6"/>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Tabelle1!$B$1:$P$1</c:f>
              <c:strCache>
                <c:ptCount val="15"/>
                <c:pt idx="0">
                  <c:v>Manufacturing</c:v>
                </c:pt>
                <c:pt idx="1">
                  <c:v>Construction</c:v>
                </c:pt>
                <c:pt idx="2">
                  <c:v>Wholesale and retail trade; repair of motor vehicles and motorcycles</c:v>
                </c:pt>
                <c:pt idx="3">
                  <c:v>Hotels/accomodation, restaurant/food service</c:v>
                </c:pt>
                <c:pt idx="4">
                  <c:v>Information and communication</c:v>
                </c:pt>
                <c:pt idx="5">
                  <c:v>Financial and insurance activities</c:v>
                </c:pt>
                <c:pt idx="6">
                  <c:v>Legal, accounting, management consultancy</c:v>
                </c:pt>
                <c:pt idx="7">
                  <c:v>Other professional, scientific and technical activities</c:v>
                </c:pt>
                <c:pt idx="8">
                  <c:v>Administrative and support service activities</c:v>
                </c:pt>
                <c:pt idx="9">
                  <c:v>Office administration and other business support</c:v>
                </c:pt>
                <c:pt idx="10">
                  <c:v>Education</c:v>
                </c:pt>
                <c:pt idx="11">
                  <c:v>Human health / medical and social work activities</c:v>
                </c:pt>
                <c:pt idx="12">
                  <c:v>Other service activities</c:v>
                </c:pt>
                <c:pt idx="13">
                  <c:v>Other</c:v>
                </c:pt>
                <c:pt idx="14">
                  <c:v>No answer / don´t know</c:v>
                </c:pt>
              </c:strCache>
            </c:strRef>
          </c:cat>
          <c:val>
            <c:numRef>
              <c:f>Tabelle1!$B$2:$P$2</c:f>
              <c:numCache>
                <c:formatCode>0.00</c:formatCode>
                <c:ptCount val="15"/>
                <c:pt idx="0">
                  <c:v>2.4</c:v>
                </c:pt>
                <c:pt idx="1">
                  <c:v>5.51</c:v>
                </c:pt>
                <c:pt idx="2">
                  <c:v>5.89</c:v>
                </c:pt>
                <c:pt idx="3">
                  <c:v>7.94</c:v>
                </c:pt>
                <c:pt idx="4">
                  <c:v>4.63</c:v>
                </c:pt>
                <c:pt idx="5">
                  <c:v>2.29</c:v>
                </c:pt>
                <c:pt idx="6">
                  <c:v>2.77</c:v>
                </c:pt>
                <c:pt idx="7">
                  <c:v>5.54</c:v>
                </c:pt>
                <c:pt idx="8">
                  <c:v>4.21</c:v>
                </c:pt>
                <c:pt idx="9">
                  <c:v>4.38</c:v>
                </c:pt>
                <c:pt idx="10">
                  <c:v>8.2200000000000006</c:v>
                </c:pt>
                <c:pt idx="11">
                  <c:v>9.58</c:v>
                </c:pt>
                <c:pt idx="12">
                  <c:v>4.49</c:v>
                </c:pt>
                <c:pt idx="13">
                  <c:v>12.27</c:v>
                </c:pt>
                <c:pt idx="14">
                  <c:v>1.6</c:v>
                </c:pt>
              </c:numCache>
            </c:numRef>
          </c:val>
        </c:ser>
        <c:dLbls>
          <c:showLegendKey val="0"/>
          <c:showVal val="0"/>
          <c:showCatName val="0"/>
          <c:showSerName val="0"/>
          <c:showPercent val="0"/>
          <c:showBubbleSize val="0"/>
        </c:dLbls>
        <c:gapWidth val="50"/>
        <c:axId val="70432640"/>
        <c:axId val="70434176"/>
      </c:barChart>
      <c:catAx>
        <c:axId val="70432640"/>
        <c:scaling>
          <c:orientation val="maxMin"/>
        </c:scaling>
        <c:delete val="1"/>
        <c:axPos val="l"/>
        <c:numFmt formatCode="General" sourceLinked="0"/>
        <c:majorTickMark val="out"/>
        <c:minorTickMark val="none"/>
        <c:tickLblPos val="nextTo"/>
        <c:crossAx val="70434176"/>
        <c:crosses val="autoZero"/>
        <c:auto val="1"/>
        <c:lblAlgn val="ctr"/>
        <c:lblOffset val="100"/>
        <c:noMultiLvlLbl val="0"/>
      </c:catAx>
      <c:valAx>
        <c:axId val="70434176"/>
        <c:scaling>
          <c:orientation val="minMax"/>
          <c:max val="50"/>
          <c:min val="0"/>
        </c:scaling>
        <c:delete val="1"/>
        <c:axPos val="t"/>
        <c:numFmt formatCode="General" sourceLinked="0"/>
        <c:majorTickMark val="out"/>
        <c:minorTickMark val="none"/>
        <c:tickLblPos val="nextTo"/>
        <c:crossAx val="7043264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Czech Republic</c:v>
                </c:pt>
              </c:strCache>
            </c:strRef>
          </c:tx>
          <c:spPr>
            <a:solidFill>
              <a:schemeClr val="accent5"/>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Tabelle1!$B$1:$P$1</c:f>
              <c:strCache>
                <c:ptCount val="15"/>
                <c:pt idx="0">
                  <c:v>Manufacturing</c:v>
                </c:pt>
                <c:pt idx="1">
                  <c:v>Construction</c:v>
                </c:pt>
                <c:pt idx="2">
                  <c:v>Wholesale and retail trade; repair of motor vehicles and motorcycles</c:v>
                </c:pt>
                <c:pt idx="3">
                  <c:v>Hotels/accomodation, restaurant/food service</c:v>
                </c:pt>
                <c:pt idx="4">
                  <c:v>Information and communication</c:v>
                </c:pt>
                <c:pt idx="5">
                  <c:v>Financial and insurance activities</c:v>
                </c:pt>
                <c:pt idx="6">
                  <c:v>Legal, accounting, management consultancy</c:v>
                </c:pt>
                <c:pt idx="7">
                  <c:v>Other professional, scientific and technical activities</c:v>
                </c:pt>
                <c:pt idx="8">
                  <c:v>Administrative and support service activities</c:v>
                </c:pt>
                <c:pt idx="9">
                  <c:v>Office administration and other business support</c:v>
                </c:pt>
                <c:pt idx="10">
                  <c:v>Education</c:v>
                </c:pt>
                <c:pt idx="11">
                  <c:v>Human health / medical and social work activities</c:v>
                </c:pt>
                <c:pt idx="12">
                  <c:v>Other service activities</c:v>
                </c:pt>
                <c:pt idx="13">
                  <c:v>Other</c:v>
                </c:pt>
                <c:pt idx="14">
                  <c:v>No answer / don´t know</c:v>
                </c:pt>
              </c:strCache>
            </c:strRef>
          </c:cat>
          <c:val>
            <c:numRef>
              <c:f>Tabelle1!$B$2:$P$2</c:f>
              <c:numCache>
                <c:formatCode>0.00</c:formatCode>
                <c:ptCount val="15"/>
                <c:pt idx="0">
                  <c:v>16.850000000000001</c:v>
                </c:pt>
                <c:pt idx="1">
                  <c:v>4.9800000000000004</c:v>
                </c:pt>
                <c:pt idx="2">
                  <c:v>5.19</c:v>
                </c:pt>
                <c:pt idx="3">
                  <c:v>4.54</c:v>
                </c:pt>
                <c:pt idx="4">
                  <c:v>6.68</c:v>
                </c:pt>
                <c:pt idx="5">
                  <c:v>4.71</c:v>
                </c:pt>
                <c:pt idx="6">
                  <c:v>3.13</c:v>
                </c:pt>
                <c:pt idx="7">
                  <c:v>4.01</c:v>
                </c:pt>
                <c:pt idx="8">
                  <c:v>8.2899999999999991</c:v>
                </c:pt>
                <c:pt idx="9">
                  <c:v>0.5</c:v>
                </c:pt>
                <c:pt idx="10">
                  <c:v>2.98</c:v>
                </c:pt>
                <c:pt idx="11">
                  <c:v>5.3</c:v>
                </c:pt>
                <c:pt idx="12">
                  <c:v>4.3099999999999996</c:v>
                </c:pt>
                <c:pt idx="13">
                  <c:v>7.82</c:v>
                </c:pt>
                <c:pt idx="14">
                  <c:v>0.81</c:v>
                </c:pt>
              </c:numCache>
            </c:numRef>
          </c:val>
        </c:ser>
        <c:dLbls>
          <c:showLegendKey val="0"/>
          <c:showVal val="0"/>
          <c:showCatName val="0"/>
          <c:showSerName val="0"/>
          <c:showPercent val="0"/>
          <c:showBubbleSize val="0"/>
        </c:dLbls>
        <c:gapWidth val="50"/>
        <c:axId val="70471680"/>
        <c:axId val="70473216"/>
      </c:barChart>
      <c:catAx>
        <c:axId val="70471680"/>
        <c:scaling>
          <c:orientation val="maxMin"/>
        </c:scaling>
        <c:delete val="1"/>
        <c:axPos val="l"/>
        <c:numFmt formatCode="General" sourceLinked="0"/>
        <c:majorTickMark val="out"/>
        <c:minorTickMark val="none"/>
        <c:tickLblPos val="nextTo"/>
        <c:crossAx val="70473216"/>
        <c:crosses val="autoZero"/>
        <c:auto val="1"/>
        <c:lblAlgn val="ctr"/>
        <c:lblOffset val="100"/>
        <c:noMultiLvlLbl val="0"/>
      </c:catAx>
      <c:valAx>
        <c:axId val="70473216"/>
        <c:scaling>
          <c:orientation val="minMax"/>
          <c:max val="50"/>
          <c:min val="0"/>
        </c:scaling>
        <c:delete val="1"/>
        <c:axPos val="t"/>
        <c:numFmt formatCode="General" sourceLinked="0"/>
        <c:majorTickMark val="out"/>
        <c:minorTickMark val="none"/>
        <c:tickLblPos val="nextTo"/>
        <c:crossAx val="7047168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Italy</c:v>
                </c:pt>
              </c:strCache>
            </c:strRef>
          </c:tx>
          <c:spPr>
            <a:solidFill>
              <a:schemeClr val="accent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Tabelle1!$B$1:$P$1</c:f>
              <c:strCache>
                <c:ptCount val="15"/>
                <c:pt idx="0">
                  <c:v>Manufacturing</c:v>
                </c:pt>
                <c:pt idx="1">
                  <c:v>Construction</c:v>
                </c:pt>
                <c:pt idx="2">
                  <c:v>Wholesale and retail trade; repair of motor vehicles and motorcycles</c:v>
                </c:pt>
                <c:pt idx="3">
                  <c:v>Hotels/accomodation, restaurant/food service</c:v>
                </c:pt>
                <c:pt idx="4">
                  <c:v>Information and communication</c:v>
                </c:pt>
                <c:pt idx="5">
                  <c:v>Financial and insurance activities</c:v>
                </c:pt>
                <c:pt idx="6">
                  <c:v>Legal, accounting, management consultancy</c:v>
                </c:pt>
                <c:pt idx="7">
                  <c:v>Other professional, scientific and technical activities</c:v>
                </c:pt>
                <c:pt idx="8">
                  <c:v>Administrative and support service activities</c:v>
                </c:pt>
                <c:pt idx="9">
                  <c:v>Office administration and other business support</c:v>
                </c:pt>
                <c:pt idx="10">
                  <c:v>Education</c:v>
                </c:pt>
                <c:pt idx="11">
                  <c:v>Human health / medical and social work activities</c:v>
                </c:pt>
                <c:pt idx="12">
                  <c:v>Other service activities</c:v>
                </c:pt>
                <c:pt idx="13">
                  <c:v>Other</c:v>
                </c:pt>
                <c:pt idx="14">
                  <c:v>No answer / don´t know</c:v>
                </c:pt>
              </c:strCache>
            </c:strRef>
          </c:cat>
          <c:val>
            <c:numRef>
              <c:f>Tabelle1!$B$2:$P$2</c:f>
              <c:numCache>
                <c:formatCode>0.00</c:formatCode>
                <c:ptCount val="15"/>
                <c:pt idx="0">
                  <c:v>5.66</c:v>
                </c:pt>
                <c:pt idx="1">
                  <c:v>2.97</c:v>
                </c:pt>
                <c:pt idx="2">
                  <c:v>8.1999999999999993</c:v>
                </c:pt>
                <c:pt idx="3">
                  <c:v>8.7899999999999991</c:v>
                </c:pt>
                <c:pt idx="4">
                  <c:v>7.54</c:v>
                </c:pt>
                <c:pt idx="5">
                  <c:v>3.52</c:v>
                </c:pt>
                <c:pt idx="6">
                  <c:v>3.49</c:v>
                </c:pt>
                <c:pt idx="7">
                  <c:v>1.71</c:v>
                </c:pt>
                <c:pt idx="8">
                  <c:v>2.0699999999999998</c:v>
                </c:pt>
                <c:pt idx="9">
                  <c:v>3.75</c:v>
                </c:pt>
                <c:pt idx="10">
                  <c:v>2.93</c:v>
                </c:pt>
                <c:pt idx="11">
                  <c:v>4.96</c:v>
                </c:pt>
                <c:pt idx="12">
                  <c:v>7.74</c:v>
                </c:pt>
                <c:pt idx="13">
                  <c:v>13.14</c:v>
                </c:pt>
                <c:pt idx="14">
                  <c:v>2.71</c:v>
                </c:pt>
              </c:numCache>
            </c:numRef>
          </c:val>
        </c:ser>
        <c:dLbls>
          <c:showLegendKey val="0"/>
          <c:showVal val="0"/>
          <c:showCatName val="0"/>
          <c:showSerName val="0"/>
          <c:showPercent val="0"/>
          <c:showBubbleSize val="0"/>
        </c:dLbls>
        <c:gapWidth val="50"/>
        <c:axId val="70539136"/>
        <c:axId val="70540672"/>
      </c:barChart>
      <c:catAx>
        <c:axId val="70539136"/>
        <c:scaling>
          <c:orientation val="maxMin"/>
        </c:scaling>
        <c:delete val="1"/>
        <c:axPos val="l"/>
        <c:numFmt formatCode="General" sourceLinked="0"/>
        <c:majorTickMark val="out"/>
        <c:minorTickMark val="none"/>
        <c:tickLblPos val="nextTo"/>
        <c:crossAx val="70540672"/>
        <c:crosses val="autoZero"/>
        <c:auto val="1"/>
        <c:lblAlgn val="ctr"/>
        <c:lblOffset val="100"/>
        <c:noMultiLvlLbl val="0"/>
      </c:catAx>
      <c:valAx>
        <c:axId val="70540672"/>
        <c:scaling>
          <c:orientation val="minMax"/>
          <c:max val="50"/>
          <c:min val="0"/>
        </c:scaling>
        <c:delete val="1"/>
        <c:axPos val="t"/>
        <c:numFmt formatCode="General" sourceLinked="0"/>
        <c:majorTickMark val="out"/>
        <c:minorTickMark val="none"/>
        <c:tickLblPos val="nextTo"/>
        <c:crossAx val="70539136"/>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United Kingdom</c:v>
                </c:pt>
              </c:strCache>
            </c:strRef>
          </c:tx>
          <c:spPr>
            <a:solidFill>
              <a:schemeClr val="accent1"/>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I am interested in this field of work</c:v>
                </c:pt>
                <c:pt idx="1">
                  <c:v>Good payment</c:v>
                </c:pt>
                <c:pt idx="2">
                  <c:v>Opportunity to aquire initial job experience</c:v>
                </c:pt>
                <c:pt idx="3">
                  <c:v>Good career options</c:v>
                </c:pt>
                <c:pt idx="4">
                  <c:v>Good balance between work and private life</c:v>
                </c:pt>
                <c:pt idx="5">
                  <c:v>Job is meaningful / important for society</c:v>
                </c:pt>
                <c:pt idx="6">
                  <c:v>As an interim solution to avoid unemployment</c:v>
                </c:pt>
                <c:pt idx="7">
                  <c:v>Opportunity to aquire specific expertise</c:v>
                </c:pt>
                <c:pt idx="8">
                  <c:v>Job has a good reputation</c:v>
                </c:pt>
                <c:pt idx="9">
                  <c:v>Colleagues are congenial</c:v>
                </c:pt>
                <c:pt idx="10">
                  <c:v>Other</c:v>
                </c:pt>
                <c:pt idx="11">
                  <c:v>No answer / don´t know</c:v>
                </c:pt>
              </c:strCache>
            </c:strRef>
          </c:cat>
          <c:val>
            <c:numRef>
              <c:f>Tabelle1!$B$2:$M$2</c:f>
              <c:numCache>
                <c:formatCode>0.00</c:formatCode>
                <c:ptCount val="12"/>
                <c:pt idx="0">
                  <c:v>49.25</c:v>
                </c:pt>
                <c:pt idx="1">
                  <c:v>26.06</c:v>
                </c:pt>
                <c:pt idx="2">
                  <c:v>14.91</c:v>
                </c:pt>
                <c:pt idx="3">
                  <c:v>26.46</c:v>
                </c:pt>
                <c:pt idx="4">
                  <c:v>21.56</c:v>
                </c:pt>
                <c:pt idx="5">
                  <c:v>19.73</c:v>
                </c:pt>
                <c:pt idx="6">
                  <c:v>17.36</c:v>
                </c:pt>
                <c:pt idx="7">
                  <c:v>6.97</c:v>
                </c:pt>
                <c:pt idx="8">
                  <c:v>9.59</c:v>
                </c:pt>
                <c:pt idx="9">
                  <c:v>3.12</c:v>
                </c:pt>
                <c:pt idx="10">
                  <c:v>8.94</c:v>
                </c:pt>
                <c:pt idx="11">
                  <c:v>3.86</c:v>
                </c:pt>
              </c:numCache>
            </c:numRef>
          </c:val>
        </c:ser>
        <c:dLbls>
          <c:showLegendKey val="0"/>
          <c:showVal val="0"/>
          <c:showCatName val="0"/>
          <c:showSerName val="0"/>
          <c:showPercent val="0"/>
          <c:showBubbleSize val="0"/>
        </c:dLbls>
        <c:gapWidth val="50"/>
        <c:axId val="70748032"/>
        <c:axId val="70749568"/>
      </c:barChart>
      <c:catAx>
        <c:axId val="70748032"/>
        <c:scaling>
          <c:orientation val="maxMin"/>
        </c:scaling>
        <c:delete val="1"/>
        <c:axPos val="l"/>
        <c:numFmt formatCode="General" sourceLinked="0"/>
        <c:majorTickMark val="out"/>
        <c:minorTickMark val="none"/>
        <c:tickLblPos val="nextTo"/>
        <c:crossAx val="70749568"/>
        <c:crosses val="autoZero"/>
        <c:auto val="1"/>
        <c:lblAlgn val="ctr"/>
        <c:lblOffset val="100"/>
        <c:noMultiLvlLbl val="0"/>
      </c:catAx>
      <c:valAx>
        <c:axId val="70749568"/>
        <c:scaling>
          <c:orientation val="minMax"/>
          <c:max val="100"/>
          <c:min val="0"/>
        </c:scaling>
        <c:delete val="1"/>
        <c:axPos val="t"/>
        <c:numFmt formatCode="General" sourceLinked="0"/>
        <c:majorTickMark val="out"/>
        <c:minorTickMark val="none"/>
        <c:tickLblPos val="nextTo"/>
        <c:crossAx val="7074803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Netherlands</c:v>
                </c:pt>
              </c:strCache>
            </c:strRef>
          </c:tx>
          <c:spPr>
            <a:solidFill>
              <a:schemeClr val="accent5">
                <a:lumMod val="75000"/>
              </a:schemeClr>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I am interested in this field of work</c:v>
                </c:pt>
                <c:pt idx="1">
                  <c:v>Good payment</c:v>
                </c:pt>
                <c:pt idx="2">
                  <c:v>Opportunity to aquire initial job experience</c:v>
                </c:pt>
                <c:pt idx="3">
                  <c:v>Good career options</c:v>
                </c:pt>
                <c:pt idx="4">
                  <c:v>Good balance between work and private life</c:v>
                </c:pt>
                <c:pt idx="5">
                  <c:v>Job is meaningful / important for society</c:v>
                </c:pt>
                <c:pt idx="6">
                  <c:v>As an interim solution to avoid unemployment</c:v>
                </c:pt>
                <c:pt idx="7">
                  <c:v>Opportunity to aquire specific expertise</c:v>
                </c:pt>
                <c:pt idx="8">
                  <c:v>Job has a good reputation</c:v>
                </c:pt>
                <c:pt idx="9">
                  <c:v>Colleagues are congenial</c:v>
                </c:pt>
                <c:pt idx="10">
                  <c:v>Other</c:v>
                </c:pt>
                <c:pt idx="11">
                  <c:v>No answer / don´t know</c:v>
                </c:pt>
              </c:strCache>
            </c:strRef>
          </c:cat>
          <c:val>
            <c:numRef>
              <c:f>Tabelle1!$B$2:$M$2</c:f>
              <c:numCache>
                <c:formatCode>0.00</c:formatCode>
                <c:ptCount val="12"/>
                <c:pt idx="0">
                  <c:v>50.74</c:v>
                </c:pt>
                <c:pt idx="1">
                  <c:v>23.56</c:v>
                </c:pt>
                <c:pt idx="2">
                  <c:v>26.22</c:v>
                </c:pt>
                <c:pt idx="3">
                  <c:v>20.12</c:v>
                </c:pt>
                <c:pt idx="4">
                  <c:v>18.5</c:v>
                </c:pt>
                <c:pt idx="5">
                  <c:v>20.86</c:v>
                </c:pt>
                <c:pt idx="6">
                  <c:v>14.2</c:v>
                </c:pt>
                <c:pt idx="7">
                  <c:v>7.82</c:v>
                </c:pt>
                <c:pt idx="8">
                  <c:v>7.65</c:v>
                </c:pt>
                <c:pt idx="9">
                  <c:v>10.85</c:v>
                </c:pt>
                <c:pt idx="10">
                  <c:v>7.83</c:v>
                </c:pt>
                <c:pt idx="11">
                  <c:v>2.66</c:v>
                </c:pt>
              </c:numCache>
            </c:numRef>
          </c:val>
        </c:ser>
        <c:dLbls>
          <c:showLegendKey val="0"/>
          <c:showVal val="0"/>
          <c:showCatName val="0"/>
          <c:showSerName val="0"/>
          <c:showPercent val="0"/>
          <c:showBubbleSize val="0"/>
        </c:dLbls>
        <c:gapWidth val="50"/>
        <c:axId val="70639616"/>
        <c:axId val="70641152"/>
      </c:barChart>
      <c:catAx>
        <c:axId val="70639616"/>
        <c:scaling>
          <c:orientation val="maxMin"/>
        </c:scaling>
        <c:delete val="1"/>
        <c:axPos val="l"/>
        <c:numFmt formatCode="General" sourceLinked="0"/>
        <c:majorTickMark val="out"/>
        <c:minorTickMark val="none"/>
        <c:tickLblPos val="nextTo"/>
        <c:crossAx val="70641152"/>
        <c:crosses val="autoZero"/>
        <c:auto val="1"/>
        <c:lblAlgn val="ctr"/>
        <c:lblOffset val="100"/>
        <c:noMultiLvlLbl val="0"/>
      </c:catAx>
      <c:valAx>
        <c:axId val="70641152"/>
        <c:scaling>
          <c:orientation val="minMax"/>
          <c:max val="100"/>
          <c:min val="0"/>
        </c:scaling>
        <c:delete val="1"/>
        <c:axPos val="t"/>
        <c:numFmt formatCode="General" sourceLinked="0"/>
        <c:majorTickMark val="out"/>
        <c:minorTickMark val="none"/>
        <c:tickLblPos val="nextTo"/>
        <c:crossAx val="70639616"/>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Germany</c:v>
                </c:pt>
              </c:strCache>
            </c:strRef>
          </c:tx>
          <c:spPr>
            <a:solidFill>
              <a:schemeClr val="bg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I am interested in this field of work</c:v>
                </c:pt>
                <c:pt idx="1">
                  <c:v>Good payment</c:v>
                </c:pt>
                <c:pt idx="2">
                  <c:v>Opportunity to aquire initial job experience</c:v>
                </c:pt>
                <c:pt idx="3">
                  <c:v>Good career options</c:v>
                </c:pt>
                <c:pt idx="4">
                  <c:v>Good balance between work and private life</c:v>
                </c:pt>
                <c:pt idx="5">
                  <c:v>Job is meaningful / important for society</c:v>
                </c:pt>
                <c:pt idx="6">
                  <c:v>As an interim solution to avoid unemployment</c:v>
                </c:pt>
                <c:pt idx="7">
                  <c:v>Opportunity to aquire specific expertise</c:v>
                </c:pt>
                <c:pt idx="8">
                  <c:v>Job has a good reputation</c:v>
                </c:pt>
                <c:pt idx="9">
                  <c:v>Colleagues are congenial</c:v>
                </c:pt>
                <c:pt idx="10">
                  <c:v>Other</c:v>
                </c:pt>
                <c:pt idx="11">
                  <c:v>No answer / don´t know</c:v>
                </c:pt>
              </c:strCache>
            </c:strRef>
          </c:cat>
          <c:val>
            <c:numRef>
              <c:f>Tabelle1!$B$2:$M$2</c:f>
              <c:numCache>
                <c:formatCode>0.00</c:formatCode>
                <c:ptCount val="12"/>
                <c:pt idx="0">
                  <c:v>55.83</c:v>
                </c:pt>
                <c:pt idx="1">
                  <c:v>32.93</c:v>
                </c:pt>
                <c:pt idx="2">
                  <c:v>20.7</c:v>
                </c:pt>
                <c:pt idx="3">
                  <c:v>18.93</c:v>
                </c:pt>
                <c:pt idx="4">
                  <c:v>21.22</c:v>
                </c:pt>
                <c:pt idx="5">
                  <c:v>21.01</c:v>
                </c:pt>
                <c:pt idx="6">
                  <c:v>10.87</c:v>
                </c:pt>
                <c:pt idx="7">
                  <c:v>14.35</c:v>
                </c:pt>
                <c:pt idx="8">
                  <c:v>7.45</c:v>
                </c:pt>
                <c:pt idx="9">
                  <c:v>13.25</c:v>
                </c:pt>
                <c:pt idx="10">
                  <c:v>3.91</c:v>
                </c:pt>
                <c:pt idx="11">
                  <c:v>1.54</c:v>
                </c:pt>
              </c:numCache>
            </c:numRef>
          </c:val>
        </c:ser>
        <c:dLbls>
          <c:showLegendKey val="0"/>
          <c:showVal val="0"/>
          <c:showCatName val="0"/>
          <c:showSerName val="0"/>
          <c:showPercent val="0"/>
          <c:showBubbleSize val="0"/>
        </c:dLbls>
        <c:gapWidth val="50"/>
        <c:axId val="70870912"/>
        <c:axId val="70872448"/>
      </c:barChart>
      <c:catAx>
        <c:axId val="70870912"/>
        <c:scaling>
          <c:orientation val="maxMin"/>
        </c:scaling>
        <c:delete val="1"/>
        <c:axPos val="l"/>
        <c:numFmt formatCode="General" sourceLinked="0"/>
        <c:majorTickMark val="out"/>
        <c:minorTickMark val="none"/>
        <c:tickLblPos val="nextTo"/>
        <c:crossAx val="70872448"/>
        <c:crosses val="autoZero"/>
        <c:auto val="1"/>
        <c:lblAlgn val="ctr"/>
        <c:lblOffset val="100"/>
        <c:noMultiLvlLbl val="0"/>
      </c:catAx>
      <c:valAx>
        <c:axId val="70872448"/>
        <c:scaling>
          <c:orientation val="minMax"/>
          <c:max val="100"/>
          <c:min val="0"/>
        </c:scaling>
        <c:delete val="1"/>
        <c:axPos val="t"/>
        <c:numFmt formatCode="General" sourceLinked="0"/>
        <c:majorTickMark val="out"/>
        <c:minorTickMark val="none"/>
        <c:tickLblPos val="nextTo"/>
        <c:crossAx val="7087091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Spain</c:v>
                </c:pt>
              </c:strCache>
            </c:strRef>
          </c:tx>
          <c:spPr>
            <a:solidFill>
              <a:schemeClr val="accent6"/>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I am interested in this field of work</c:v>
                </c:pt>
                <c:pt idx="1">
                  <c:v>Good payment</c:v>
                </c:pt>
                <c:pt idx="2">
                  <c:v>Opportunity to aquire initial job experience</c:v>
                </c:pt>
                <c:pt idx="3">
                  <c:v>Good career options</c:v>
                </c:pt>
                <c:pt idx="4">
                  <c:v>Good balance between work and private life</c:v>
                </c:pt>
                <c:pt idx="5">
                  <c:v>Job is meaningful / important for society</c:v>
                </c:pt>
                <c:pt idx="6">
                  <c:v>As an interim solution to avoid unemployment</c:v>
                </c:pt>
                <c:pt idx="7">
                  <c:v>Opportunity to aquire specific expertise</c:v>
                </c:pt>
                <c:pt idx="8">
                  <c:v>Job has a good reputation</c:v>
                </c:pt>
                <c:pt idx="9">
                  <c:v>Colleagues are congenial</c:v>
                </c:pt>
                <c:pt idx="10">
                  <c:v>Other</c:v>
                </c:pt>
                <c:pt idx="11">
                  <c:v>No answer / don´t know</c:v>
                </c:pt>
              </c:strCache>
            </c:strRef>
          </c:cat>
          <c:val>
            <c:numRef>
              <c:f>Tabelle1!$B$2:$M$2</c:f>
              <c:numCache>
                <c:formatCode>0.00</c:formatCode>
                <c:ptCount val="12"/>
                <c:pt idx="0">
                  <c:v>48.39</c:v>
                </c:pt>
                <c:pt idx="1">
                  <c:v>17.57</c:v>
                </c:pt>
                <c:pt idx="2">
                  <c:v>18.43</c:v>
                </c:pt>
                <c:pt idx="3">
                  <c:v>14.9</c:v>
                </c:pt>
                <c:pt idx="4">
                  <c:v>24.56</c:v>
                </c:pt>
                <c:pt idx="5">
                  <c:v>10.98</c:v>
                </c:pt>
                <c:pt idx="6">
                  <c:v>19.13</c:v>
                </c:pt>
                <c:pt idx="7">
                  <c:v>13.62</c:v>
                </c:pt>
                <c:pt idx="8">
                  <c:v>8.51</c:v>
                </c:pt>
                <c:pt idx="9">
                  <c:v>5.21</c:v>
                </c:pt>
                <c:pt idx="10">
                  <c:v>4.6399999999999997</c:v>
                </c:pt>
                <c:pt idx="11">
                  <c:v>0.79</c:v>
                </c:pt>
              </c:numCache>
            </c:numRef>
          </c:val>
        </c:ser>
        <c:dLbls>
          <c:showLegendKey val="0"/>
          <c:showVal val="0"/>
          <c:showCatName val="0"/>
          <c:showSerName val="0"/>
          <c:showPercent val="0"/>
          <c:showBubbleSize val="0"/>
        </c:dLbls>
        <c:gapWidth val="50"/>
        <c:axId val="72352512"/>
        <c:axId val="72354048"/>
      </c:barChart>
      <c:catAx>
        <c:axId val="72352512"/>
        <c:scaling>
          <c:orientation val="maxMin"/>
        </c:scaling>
        <c:delete val="1"/>
        <c:axPos val="l"/>
        <c:numFmt formatCode="General" sourceLinked="0"/>
        <c:majorTickMark val="out"/>
        <c:minorTickMark val="none"/>
        <c:tickLblPos val="nextTo"/>
        <c:crossAx val="72354048"/>
        <c:crosses val="autoZero"/>
        <c:auto val="1"/>
        <c:lblAlgn val="ctr"/>
        <c:lblOffset val="100"/>
        <c:noMultiLvlLbl val="0"/>
      </c:catAx>
      <c:valAx>
        <c:axId val="72354048"/>
        <c:scaling>
          <c:orientation val="minMax"/>
          <c:max val="100"/>
          <c:min val="0"/>
        </c:scaling>
        <c:delete val="1"/>
        <c:axPos val="t"/>
        <c:numFmt formatCode="General" sourceLinked="0"/>
        <c:majorTickMark val="out"/>
        <c:minorTickMark val="none"/>
        <c:tickLblPos val="nextTo"/>
        <c:crossAx val="7235251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Czech Republic</c:v>
                </c:pt>
              </c:strCache>
            </c:strRef>
          </c:tx>
          <c:spPr>
            <a:solidFill>
              <a:schemeClr val="accent5"/>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I am interested in this field of work</c:v>
                </c:pt>
                <c:pt idx="1">
                  <c:v>Good payment</c:v>
                </c:pt>
                <c:pt idx="2">
                  <c:v>Opportunity to aquire initial job experience</c:v>
                </c:pt>
                <c:pt idx="3">
                  <c:v>Good career options</c:v>
                </c:pt>
                <c:pt idx="4">
                  <c:v>Good balance between work and private life</c:v>
                </c:pt>
                <c:pt idx="5">
                  <c:v>Job is meaningful / important for society</c:v>
                </c:pt>
                <c:pt idx="6">
                  <c:v>As an interim solution to avoid unemployment</c:v>
                </c:pt>
                <c:pt idx="7">
                  <c:v>Opportunity to aquire specific expertise</c:v>
                </c:pt>
                <c:pt idx="8">
                  <c:v>Job has a good reputation</c:v>
                </c:pt>
                <c:pt idx="9">
                  <c:v>Colleagues are congenial</c:v>
                </c:pt>
                <c:pt idx="10">
                  <c:v>Other</c:v>
                </c:pt>
                <c:pt idx="11">
                  <c:v>No answer / don´t know</c:v>
                </c:pt>
              </c:strCache>
            </c:strRef>
          </c:cat>
          <c:val>
            <c:numRef>
              <c:f>Tabelle1!$B$2:$M$2</c:f>
              <c:numCache>
                <c:formatCode>0.00</c:formatCode>
                <c:ptCount val="12"/>
                <c:pt idx="0">
                  <c:v>45.72</c:v>
                </c:pt>
                <c:pt idx="1">
                  <c:v>33.61</c:v>
                </c:pt>
                <c:pt idx="2">
                  <c:v>35.479999999999997</c:v>
                </c:pt>
                <c:pt idx="3">
                  <c:v>21.93</c:v>
                </c:pt>
                <c:pt idx="4">
                  <c:v>17.22</c:v>
                </c:pt>
                <c:pt idx="5">
                  <c:v>17.93</c:v>
                </c:pt>
                <c:pt idx="6">
                  <c:v>15.61</c:v>
                </c:pt>
                <c:pt idx="7">
                  <c:v>17.87</c:v>
                </c:pt>
                <c:pt idx="8">
                  <c:v>8.18</c:v>
                </c:pt>
                <c:pt idx="9">
                  <c:v>12.08</c:v>
                </c:pt>
                <c:pt idx="10">
                  <c:v>3.93</c:v>
                </c:pt>
                <c:pt idx="11">
                  <c:v>1.89</c:v>
                </c:pt>
              </c:numCache>
            </c:numRef>
          </c:val>
        </c:ser>
        <c:dLbls>
          <c:showLegendKey val="0"/>
          <c:showVal val="0"/>
          <c:showCatName val="0"/>
          <c:showSerName val="0"/>
          <c:showPercent val="0"/>
          <c:showBubbleSize val="0"/>
        </c:dLbls>
        <c:gapWidth val="50"/>
        <c:axId val="72415872"/>
        <c:axId val="72683904"/>
      </c:barChart>
      <c:catAx>
        <c:axId val="72415872"/>
        <c:scaling>
          <c:orientation val="maxMin"/>
        </c:scaling>
        <c:delete val="1"/>
        <c:axPos val="l"/>
        <c:numFmt formatCode="General" sourceLinked="0"/>
        <c:majorTickMark val="out"/>
        <c:minorTickMark val="none"/>
        <c:tickLblPos val="nextTo"/>
        <c:crossAx val="72683904"/>
        <c:crosses val="autoZero"/>
        <c:auto val="1"/>
        <c:lblAlgn val="ctr"/>
        <c:lblOffset val="100"/>
        <c:noMultiLvlLbl val="0"/>
      </c:catAx>
      <c:valAx>
        <c:axId val="72683904"/>
        <c:scaling>
          <c:orientation val="minMax"/>
          <c:max val="100"/>
          <c:min val="0"/>
        </c:scaling>
        <c:delete val="1"/>
        <c:axPos val="t"/>
        <c:numFmt formatCode="General" sourceLinked="0"/>
        <c:majorTickMark val="out"/>
        <c:minorTickMark val="none"/>
        <c:tickLblPos val="nextTo"/>
        <c:crossAx val="7241587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Italy</c:v>
                </c:pt>
              </c:strCache>
            </c:strRef>
          </c:tx>
          <c:spPr>
            <a:solidFill>
              <a:schemeClr val="accent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I am interested in this field of work</c:v>
                </c:pt>
                <c:pt idx="1">
                  <c:v>Good payment</c:v>
                </c:pt>
                <c:pt idx="2">
                  <c:v>Opportunity to aquire initial job experience</c:v>
                </c:pt>
                <c:pt idx="3">
                  <c:v>Good career options</c:v>
                </c:pt>
                <c:pt idx="4">
                  <c:v>Good balance between work and private life</c:v>
                </c:pt>
                <c:pt idx="5">
                  <c:v>Job is meaningful / important for society</c:v>
                </c:pt>
                <c:pt idx="6">
                  <c:v>As an interim solution to avoid unemployment</c:v>
                </c:pt>
                <c:pt idx="7">
                  <c:v>Opportunity to aquire specific expertise</c:v>
                </c:pt>
                <c:pt idx="8">
                  <c:v>Job has a good reputation</c:v>
                </c:pt>
                <c:pt idx="9">
                  <c:v>Colleagues are congenial</c:v>
                </c:pt>
                <c:pt idx="10">
                  <c:v>Other</c:v>
                </c:pt>
                <c:pt idx="11">
                  <c:v>No answer / don´t know</c:v>
                </c:pt>
              </c:strCache>
            </c:strRef>
          </c:cat>
          <c:val>
            <c:numRef>
              <c:f>Tabelle1!$B$2:$M$2</c:f>
              <c:numCache>
                <c:formatCode>0.00</c:formatCode>
                <c:ptCount val="12"/>
                <c:pt idx="0">
                  <c:v>43.84</c:v>
                </c:pt>
                <c:pt idx="1">
                  <c:v>27.4</c:v>
                </c:pt>
                <c:pt idx="2">
                  <c:v>12.31</c:v>
                </c:pt>
                <c:pt idx="3">
                  <c:v>18.5</c:v>
                </c:pt>
                <c:pt idx="4">
                  <c:v>18.07</c:v>
                </c:pt>
                <c:pt idx="5">
                  <c:v>11.38</c:v>
                </c:pt>
                <c:pt idx="6">
                  <c:v>20.75</c:v>
                </c:pt>
                <c:pt idx="7">
                  <c:v>12.12</c:v>
                </c:pt>
                <c:pt idx="8">
                  <c:v>7.14</c:v>
                </c:pt>
                <c:pt idx="9">
                  <c:v>3.65</c:v>
                </c:pt>
                <c:pt idx="10">
                  <c:v>5.23</c:v>
                </c:pt>
                <c:pt idx="11">
                  <c:v>1.37</c:v>
                </c:pt>
              </c:numCache>
            </c:numRef>
          </c:val>
        </c:ser>
        <c:dLbls>
          <c:showLegendKey val="0"/>
          <c:showVal val="0"/>
          <c:showCatName val="0"/>
          <c:showSerName val="0"/>
          <c:showPercent val="0"/>
          <c:showBubbleSize val="0"/>
        </c:dLbls>
        <c:gapWidth val="50"/>
        <c:axId val="72717056"/>
        <c:axId val="72718592"/>
      </c:barChart>
      <c:catAx>
        <c:axId val="72717056"/>
        <c:scaling>
          <c:orientation val="maxMin"/>
        </c:scaling>
        <c:delete val="1"/>
        <c:axPos val="l"/>
        <c:numFmt formatCode="General" sourceLinked="0"/>
        <c:majorTickMark val="out"/>
        <c:minorTickMark val="none"/>
        <c:tickLblPos val="nextTo"/>
        <c:crossAx val="72718592"/>
        <c:crosses val="autoZero"/>
        <c:auto val="1"/>
        <c:lblAlgn val="ctr"/>
        <c:lblOffset val="100"/>
        <c:noMultiLvlLbl val="0"/>
      </c:catAx>
      <c:valAx>
        <c:axId val="72718592"/>
        <c:scaling>
          <c:orientation val="minMax"/>
          <c:max val="100"/>
          <c:min val="0"/>
        </c:scaling>
        <c:delete val="1"/>
        <c:axPos val="t"/>
        <c:numFmt formatCode="General" sourceLinked="0"/>
        <c:majorTickMark val="out"/>
        <c:minorTickMark val="none"/>
        <c:tickLblPos val="nextTo"/>
        <c:crossAx val="72717056"/>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2132120326109448"/>
          <c:y val="0.14952751229730488"/>
          <c:w val="0.6740635571254997"/>
          <c:h val="0.67767197523706213"/>
        </c:manualLayout>
      </c:layout>
      <c:barChart>
        <c:barDir val="col"/>
        <c:grouping val="percentStacked"/>
        <c:varyColors val="0"/>
        <c:ser>
          <c:idx val="0"/>
          <c:order val="0"/>
          <c:tx>
            <c:strRef>
              <c:f>Sheet1!$A$2</c:f>
              <c:strCache>
                <c:ptCount val="1"/>
                <c:pt idx="0">
                  <c:v>Up to 2 years</c:v>
                </c:pt>
              </c:strCache>
            </c:strRef>
          </c:tx>
          <c:spPr>
            <a:solidFill>
              <a:schemeClr val="accent1"/>
            </a:solidFill>
          </c:spPr>
          <c:invertIfNegative val="0"/>
          <c:dLbls>
            <c:dLbl>
              <c:idx val="0"/>
              <c:layout/>
              <c:numFmt formatCode="0" sourceLinked="0"/>
              <c:spPr>
                <a:noFill/>
                <a:ln>
                  <a:noFill/>
                </a:ln>
                <a:effectLst/>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layout/>
              <c:numFmt formatCode="0" sourceLinked="0"/>
              <c:spPr>
                <a:noFill/>
                <a:ln>
                  <a:noFill/>
                </a:ln>
                <a:effectLst/>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lt;3]&quot;&quot;;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Sheet1!$B$2:$I$2</c:f>
              <c:numCache>
                <c:formatCode>0.00</c:formatCode>
                <c:ptCount val="8"/>
                <c:pt idx="0">
                  <c:v>35.24</c:v>
                </c:pt>
                <c:pt idx="1">
                  <c:v>40.54</c:v>
                </c:pt>
                <c:pt idx="2">
                  <c:v>32.57</c:v>
                </c:pt>
                <c:pt idx="3">
                  <c:v>43.47</c:v>
                </c:pt>
                <c:pt idx="4">
                  <c:v>41.63</c:v>
                </c:pt>
                <c:pt idx="5">
                  <c:v>43.22</c:v>
                </c:pt>
                <c:pt idx="6">
                  <c:v>0</c:v>
                </c:pt>
                <c:pt idx="7">
                  <c:v>0</c:v>
                </c:pt>
              </c:numCache>
            </c:numRef>
          </c:val>
        </c:ser>
        <c:ser>
          <c:idx val="1"/>
          <c:order val="1"/>
          <c:tx>
            <c:strRef>
              <c:f>Sheet1!$A$3</c:f>
              <c:strCache>
                <c:ptCount val="1"/>
                <c:pt idx="0">
                  <c:v>Up to 4 years</c:v>
                </c:pt>
              </c:strCache>
            </c:strRef>
          </c:tx>
          <c:spPr>
            <a:solidFill>
              <a:srgbClr val="A8B400"/>
            </a:solidFill>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lt;3]&quot;&quot;;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Sheet1!$B$3:$I$3</c:f>
              <c:numCache>
                <c:formatCode>0.00</c:formatCode>
                <c:ptCount val="8"/>
                <c:pt idx="0">
                  <c:v>22.77</c:v>
                </c:pt>
                <c:pt idx="1">
                  <c:v>20.399999999999999</c:v>
                </c:pt>
                <c:pt idx="2">
                  <c:v>19.21</c:v>
                </c:pt>
                <c:pt idx="3">
                  <c:v>20.03</c:v>
                </c:pt>
                <c:pt idx="4">
                  <c:v>19.34</c:v>
                </c:pt>
                <c:pt idx="5">
                  <c:v>19.809999999999999</c:v>
                </c:pt>
                <c:pt idx="6">
                  <c:v>0</c:v>
                </c:pt>
                <c:pt idx="7">
                  <c:v>0</c:v>
                </c:pt>
              </c:numCache>
            </c:numRef>
          </c:val>
        </c:ser>
        <c:ser>
          <c:idx val="2"/>
          <c:order val="2"/>
          <c:tx>
            <c:strRef>
              <c:f>Sheet1!$A$4</c:f>
              <c:strCache>
                <c:ptCount val="1"/>
                <c:pt idx="0">
                  <c:v>Up to 6 years</c:v>
                </c:pt>
              </c:strCache>
            </c:strRef>
          </c:tx>
          <c:spPr>
            <a:solidFill>
              <a:srgbClr val="9C2AA0"/>
            </a:solidFill>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lt;2]&quot;&quot;;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Sheet1!$B$4:$I$4</c:f>
              <c:numCache>
                <c:formatCode>0.00</c:formatCode>
                <c:ptCount val="8"/>
                <c:pt idx="0">
                  <c:v>15.7</c:v>
                </c:pt>
                <c:pt idx="1">
                  <c:v>15</c:v>
                </c:pt>
                <c:pt idx="2">
                  <c:v>14.92</c:v>
                </c:pt>
                <c:pt idx="3">
                  <c:v>12.71</c:v>
                </c:pt>
                <c:pt idx="4">
                  <c:v>14.8</c:v>
                </c:pt>
                <c:pt idx="5">
                  <c:v>11.19</c:v>
                </c:pt>
                <c:pt idx="6">
                  <c:v>0</c:v>
                </c:pt>
                <c:pt idx="7">
                  <c:v>0</c:v>
                </c:pt>
              </c:numCache>
            </c:numRef>
          </c:val>
        </c:ser>
        <c:ser>
          <c:idx val="3"/>
          <c:order val="3"/>
          <c:tx>
            <c:strRef>
              <c:f>Sheet1!$A$5</c:f>
              <c:strCache>
                <c:ptCount val="1"/>
                <c:pt idx="0">
                  <c:v>Up to 8 years</c:v>
                </c:pt>
              </c:strCache>
            </c:strRef>
          </c:tx>
          <c:spPr>
            <a:solidFill>
              <a:srgbClr val="EB9700"/>
            </a:solidFill>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lt;3]&quot;&quot;;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Sheet1!$B$5:$I$5</c:f>
              <c:numCache>
                <c:formatCode>0.00</c:formatCode>
                <c:ptCount val="8"/>
                <c:pt idx="0">
                  <c:v>6.04</c:v>
                </c:pt>
                <c:pt idx="1">
                  <c:v>7.39</c:v>
                </c:pt>
                <c:pt idx="2">
                  <c:v>11.26</c:v>
                </c:pt>
                <c:pt idx="3">
                  <c:v>6.96</c:v>
                </c:pt>
                <c:pt idx="4">
                  <c:v>8.7200000000000006</c:v>
                </c:pt>
                <c:pt idx="5">
                  <c:v>7.73</c:v>
                </c:pt>
                <c:pt idx="6">
                  <c:v>0</c:v>
                </c:pt>
                <c:pt idx="7">
                  <c:v>0</c:v>
                </c:pt>
              </c:numCache>
            </c:numRef>
          </c:val>
        </c:ser>
        <c:ser>
          <c:idx val="4"/>
          <c:order val="4"/>
          <c:tx>
            <c:strRef>
              <c:f>Sheet1!$A$6</c:f>
              <c:strCache>
                <c:ptCount val="1"/>
                <c:pt idx="0">
                  <c:v>More than 8 years</c:v>
                </c:pt>
              </c:strCache>
            </c:strRef>
          </c:tx>
          <c:spPr>
            <a:solidFill>
              <a:srgbClr val="00B0CA"/>
            </a:solidFill>
          </c:spPr>
          <c:invertIfNegative val="0"/>
          <c:dLbls>
            <c:dLbl>
              <c:idx val="0"/>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Sheet1!$B$6:$I$6</c:f>
              <c:numCache>
                <c:formatCode>0.00</c:formatCode>
                <c:ptCount val="8"/>
                <c:pt idx="0">
                  <c:v>8.5500000000000007</c:v>
                </c:pt>
                <c:pt idx="1">
                  <c:v>5.28</c:v>
                </c:pt>
                <c:pt idx="2">
                  <c:v>11.41</c:v>
                </c:pt>
                <c:pt idx="3">
                  <c:v>6.17</c:v>
                </c:pt>
                <c:pt idx="4">
                  <c:v>5.35</c:v>
                </c:pt>
                <c:pt idx="5">
                  <c:v>5.05</c:v>
                </c:pt>
                <c:pt idx="6">
                  <c:v>0</c:v>
                </c:pt>
                <c:pt idx="7">
                  <c:v>0</c:v>
                </c:pt>
              </c:numCache>
            </c:numRef>
          </c:val>
        </c:ser>
        <c:ser>
          <c:idx val="5"/>
          <c:order val="5"/>
          <c:tx>
            <c:strRef>
              <c:f>Sheet1!$A$7</c:f>
              <c:strCache>
                <c:ptCount val="1"/>
                <c:pt idx="0">
                  <c:v>Don´t know / no answer</c:v>
                </c:pt>
              </c:strCache>
            </c:strRef>
          </c:tx>
          <c:spPr>
            <a:solidFill>
              <a:srgbClr val="FECB00"/>
            </a:solidFill>
          </c:spPr>
          <c:invertIfNegative val="0"/>
          <c:dPt>
            <c:idx val="0"/>
            <c:invertIfNegative val="0"/>
            <c:bubble3D val="0"/>
          </c:dPt>
          <c:dLbls>
            <c:dLbl>
              <c:idx val="0"/>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Sheet1!$B$7:$I$7</c:f>
              <c:numCache>
                <c:formatCode>0.00</c:formatCode>
                <c:ptCount val="8"/>
                <c:pt idx="0">
                  <c:v>11.68</c:v>
                </c:pt>
                <c:pt idx="1">
                  <c:v>11.38</c:v>
                </c:pt>
                <c:pt idx="2">
                  <c:v>10.63</c:v>
                </c:pt>
                <c:pt idx="3">
                  <c:v>10.65</c:v>
                </c:pt>
                <c:pt idx="4">
                  <c:v>10.17</c:v>
                </c:pt>
                <c:pt idx="5">
                  <c:v>13</c:v>
                </c:pt>
                <c:pt idx="6">
                  <c:v>0</c:v>
                </c:pt>
                <c:pt idx="7">
                  <c:v>0</c:v>
                </c:pt>
              </c:numCache>
            </c:numRef>
          </c:val>
        </c:ser>
        <c:dLbls>
          <c:dLblPos val="ctr"/>
          <c:showLegendKey val="0"/>
          <c:showVal val="1"/>
          <c:showCatName val="0"/>
          <c:showSerName val="0"/>
          <c:showPercent val="0"/>
          <c:showBubbleSize val="0"/>
        </c:dLbls>
        <c:gapWidth val="80"/>
        <c:overlap val="100"/>
        <c:axId val="72851456"/>
        <c:axId val="72852992"/>
      </c:barChart>
      <c:catAx>
        <c:axId val="72851456"/>
        <c:scaling>
          <c:orientation val="minMax"/>
        </c:scaling>
        <c:delete val="1"/>
        <c:axPos val="b"/>
        <c:numFmt formatCode="General" sourceLinked="0"/>
        <c:majorTickMark val="out"/>
        <c:minorTickMark val="none"/>
        <c:tickLblPos val="nextTo"/>
        <c:crossAx val="72852992"/>
        <c:crosses val="autoZero"/>
        <c:auto val="1"/>
        <c:lblAlgn val="ctr"/>
        <c:lblOffset val="100"/>
        <c:noMultiLvlLbl val="0"/>
      </c:catAx>
      <c:valAx>
        <c:axId val="72852992"/>
        <c:scaling>
          <c:orientation val="minMax"/>
        </c:scaling>
        <c:delete val="1"/>
        <c:axPos val="l"/>
        <c:numFmt formatCode="0%" sourceLinked="1"/>
        <c:majorTickMark val="out"/>
        <c:minorTickMark val="none"/>
        <c:tickLblPos val="nextTo"/>
        <c:crossAx val="72851456"/>
        <c:crosses val="autoZero"/>
        <c:crossBetween val="between"/>
      </c:valAx>
      <c:spPr>
        <a:noFill/>
        <a:ln w="25400">
          <a:noFill/>
        </a:ln>
      </c:spPr>
    </c:plotArea>
    <c:legend>
      <c:legendPos val="l"/>
      <c:layout>
        <c:manualLayout>
          <c:xMode val="edge"/>
          <c:yMode val="edge"/>
          <c:x val="0"/>
          <c:y val="0.13806870501569166"/>
          <c:w val="0.29594865456288916"/>
          <c:h val="0.74474540995621374"/>
        </c:manualLayout>
      </c:layout>
      <c:overlay val="0"/>
    </c:legend>
    <c:plotVisOnly val="1"/>
    <c:dispBlanksAs val="gap"/>
    <c:showDLblsOverMax val="0"/>
  </c:chart>
  <c:txPr>
    <a:bodyPr/>
    <a:lstStyle/>
    <a:p>
      <a:pPr>
        <a:defRPr sz="1000">
          <a:latin typeface="Vodafone Rg" pitchFamily="34" charset="0"/>
          <a:cs typeface="Arial" pitchFamily="34" charset="0"/>
        </a:defRPr>
      </a:pPr>
      <a:endParaRPr lang="es-ES"/>
    </a:p>
  </c:txPr>
  <c:externalData r:id="rId2">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0191440466940572"/>
          <c:y val="1.8191358024691354E-2"/>
          <c:w val="0.51413052163637707"/>
          <c:h val="0.92673955365622041"/>
        </c:manualLayout>
      </c:layout>
      <c:barChart>
        <c:barDir val="bar"/>
        <c:grouping val="percentStacked"/>
        <c:varyColors val="0"/>
        <c:ser>
          <c:idx val="0"/>
          <c:order val="0"/>
          <c:tx>
            <c:strRef>
              <c:f>Tabelle1!$A$2</c:f>
              <c:strCache>
                <c:ptCount val="1"/>
                <c:pt idx="0">
                  <c:v>Very optimistic - 10</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Netherlands</c:v>
                </c:pt>
                <c:pt idx="1">
                  <c:v>Germany</c:v>
                </c:pt>
                <c:pt idx="2">
                  <c:v>Czech Republic</c:v>
                </c:pt>
                <c:pt idx="3">
                  <c:v>United Kingdom</c:v>
                </c:pt>
                <c:pt idx="4">
                  <c:v>Spain</c:v>
                </c:pt>
                <c:pt idx="5">
                  <c:v>Italy</c:v>
                </c:pt>
                <c:pt idx="6">
                  <c:v>Portugal</c:v>
                </c:pt>
                <c:pt idx="7">
                  <c:v>Ireland</c:v>
                </c:pt>
              </c:strCache>
            </c:strRef>
          </c:cat>
          <c:val>
            <c:numRef>
              <c:f>Tabelle1!$B$2:$I$2</c:f>
              <c:numCache>
                <c:formatCode>0.00</c:formatCode>
                <c:ptCount val="8"/>
                <c:pt idx="0">
                  <c:v>4.67</c:v>
                </c:pt>
                <c:pt idx="1">
                  <c:v>9.17</c:v>
                </c:pt>
                <c:pt idx="2">
                  <c:v>8.48</c:v>
                </c:pt>
                <c:pt idx="3">
                  <c:v>6.89</c:v>
                </c:pt>
                <c:pt idx="4">
                  <c:v>6.76</c:v>
                </c:pt>
                <c:pt idx="5">
                  <c:v>5.83</c:v>
                </c:pt>
                <c:pt idx="6">
                  <c:v>0</c:v>
                </c:pt>
                <c:pt idx="7">
                  <c:v>0</c:v>
                </c:pt>
              </c:numCache>
            </c:numRef>
          </c:val>
        </c:ser>
        <c:ser>
          <c:idx val="1"/>
          <c:order val="1"/>
          <c:tx>
            <c:strRef>
              <c:f>Tabelle1!$A$3</c:f>
              <c:strCache>
                <c:ptCount val="1"/>
                <c:pt idx="0">
                  <c:v>9</c:v>
                </c:pt>
              </c:strCache>
            </c:strRef>
          </c:tx>
          <c:spPr>
            <a:solidFill>
              <a:srgbClr val="0D0D0D">
                <a:alpha val="10196"/>
              </a:srgbClr>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5"/>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9"/>
              <c:numFmt formatCode="[&lt;2]&quot;&quot;;0" sourceLinked="0"/>
              <c:spPr/>
              <c:txPr>
                <a:bodyPr/>
                <a:lstStyle/>
                <a:p>
                  <a:pPr>
                    <a:defRPr sz="1300" b="1" i="0" baseline="0">
                      <a:solidFill>
                        <a:schemeClr val="bg2"/>
                      </a:solidFill>
                    </a:defRPr>
                  </a:pPr>
                  <a:endParaRPr lang="es-ES"/>
                </a:p>
              </c:txPr>
              <c:showLegendKey val="0"/>
              <c:showVal val="1"/>
              <c:showCatName val="0"/>
              <c:showSerName val="0"/>
              <c:showPercent val="0"/>
              <c:showBubbleSize val="0"/>
            </c:dLbl>
            <c:numFmt formatCode="[&lt;2]&quot;&quot;;0" sourceLinked="0"/>
            <c:spPr>
              <a:noFill/>
              <a:ln>
                <a:noFill/>
              </a:ln>
              <a:effectLst/>
            </c:spPr>
            <c:txPr>
              <a:bodyPr/>
              <a:lstStyle/>
              <a:p>
                <a:pPr>
                  <a:defRPr sz="13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Netherlands</c:v>
                </c:pt>
                <c:pt idx="1">
                  <c:v>Germany</c:v>
                </c:pt>
                <c:pt idx="2">
                  <c:v>Czech Republic</c:v>
                </c:pt>
                <c:pt idx="3">
                  <c:v>United Kingdom</c:v>
                </c:pt>
                <c:pt idx="4">
                  <c:v>Spain</c:v>
                </c:pt>
                <c:pt idx="5">
                  <c:v>Italy</c:v>
                </c:pt>
                <c:pt idx="6">
                  <c:v>Portugal</c:v>
                </c:pt>
                <c:pt idx="7">
                  <c:v>Ireland</c:v>
                </c:pt>
              </c:strCache>
            </c:strRef>
          </c:cat>
          <c:val>
            <c:numRef>
              <c:f>Tabelle1!$B$3:$I$3</c:f>
              <c:numCache>
                <c:formatCode>0.00</c:formatCode>
                <c:ptCount val="8"/>
                <c:pt idx="0">
                  <c:v>9.25</c:v>
                </c:pt>
                <c:pt idx="1">
                  <c:v>11.02</c:v>
                </c:pt>
                <c:pt idx="2">
                  <c:v>10.050000000000001</c:v>
                </c:pt>
                <c:pt idx="3">
                  <c:v>8.76</c:v>
                </c:pt>
                <c:pt idx="4">
                  <c:v>4.76</c:v>
                </c:pt>
                <c:pt idx="5">
                  <c:v>4.2</c:v>
                </c:pt>
                <c:pt idx="6">
                  <c:v>0</c:v>
                </c:pt>
                <c:pt idx="7">
                  <c:v>0</c:v>
                </c:pt>
              </c:numCache>
            </c:numRef>
          </c:val>
        </c:ser>
        <c:ser>
          <c:idx val="2"/>
          <c:order val="2"/>
          <c:tx>
            <c:strRef>
              <c:f>Tabelle1!$A$4</c:f>
              <c:strCache>
                <c:ptCount val="1"/>
                <c:pt idx="0">
                  <c:v>8</c:v>
                </c:pt>
              </c:strCache>
            </c:strRef>
          </c:tx>
          <c:spPr>
            <a:solidFill>
              <a:srgbClr val="0D0D0D">
                <a:alpha val="20000"/>
              </a:srgbClr>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Netherlands</c:v>
                </c:pt>
                <c:pt idx="1">
                  <c:v>Germany</c:v>
                </c:pt>
                <c:pt idx="2">
                  <c:v>Czech Republic</c:v>
                </c:pt>
                <c:pt idx="3">
                  <c:v>United Kingdom</c:v>
                </c:pt>
                <c:pt idx="4">
                  <c:v>Spain</c:v>
                </c:pt>
                <c:pt idx="5">
                  <c:v>Italy</c:v>
                </c:pt>
                <c:pt idx="6">
                  <c:v>Portugal</c:v>
                </c:pt>
                <c:pt idx="7">
                  <c:v>Ireland</c:v>
                </c:pt>
              </c:strCache>
            </c:strRef>
          </c:cat>
          <c:val>
            <c:numRef>
              <c:f>Tabelle1!$B$4:$I$4</c:f>
              <c:numCache>
                <c:formatCode>0.00</c:formatCode>
                <c:ptCount val="8"/>
                <c:pt idx="0">
                  <c:v>29.42</c:v>
                </c:pt>
                <c:pt idx="1">
                  <c:v>25.84</c:v>
                </c:pt>
                <c:pt idx="2">
                  <c:v>22.73</c:v>
                </c:pt>
                <c:pt idx="3">
                  <c:v>21.08</c:v>
                </c:pt>
                <c:pt idx="4">
                  <c:v>16.54</c:v>
                </c:pt>
                <c:pt idx="5">
                  <c:v>12.79</c:v>
                </c:pt>
                <c:pt idx="6">
                  <c:v>0</c:v>
                </c:pt>
                <c:pt idx="7">
                  <c:v>0</c:v>
                </c:pt>
              </c:numCache>
            </c:numRef>
          </c:val>
        </c:ser>
        <c:ser>
          <c:idx val="3"/>
          <c:order val="3"/>
          <c:tx>
            <c:strRef>
              <c:f>Tabelle1!$A$5</c:f>
              <c:strCache>
                <c:ptCount val="1"/>
                <c:pt idx="0">
                  <c:v>7</c:v>
                </c:pt>
              </c:strCache>
            </c:strRef>
          </c:tx>
          <c:spPr>
            <a:solidFill>
              <a:srgbClr val="0D0D0D">
                <a:alpha val="30196"/>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Netherlands</c:v>
                </c:pt>
                <c:pt idx="1">
                  <c:v>Germany</c:v>
                </c:pt>
                <c:pt idx="2">
                  <c:v>Czech Republic</c:v>
                </c:pt>
                <c:pt idx="3">
                  <c:v>United Kingdom</c:v>
                </c:pt>
                <c:pt idx="4">
                  <c:v>Spain</c:v>
                </c:pt>
                <c:pt idx="5">
                  <c:v>Italy</c:v>
                </c:pt>
                <c:pt idx="6">
                  <c:v>Portugal</c:v>
                </c:pt>
                <c:pt idx="7">
                  <c:v>Ireland</c:v>
                </c:pt>
              </c:strCache>
            </c:strRef>
          </c:cat>
          <c:val>
            <c:numRef>
              <c:f>Tabelle1!$B$5:$I$5</c:f>
              <c:numCache>
                <c:formatCode>0.00</c:formatCode>
                <c:ptCount val="8"/>
                <c:pt idx="0">
                  <c:v>28.06</c:v>
                </c:pt>
                <c:pt idx="1">
                  <c:v>19.940000000000001</c:v>
                </c:pt>
                <c:pt idx="2">
                  <c:v>19.13</c:v>
                </c:pt>
                <c:pt idx="3">
                  <c:v>21.47</c:v>
                </c:pt>
                <c:pt idx="4">
                  <c:v>20.22</c:v>
                </c:pt>
                <c:pt idx="5">
                  <c:v>17.55</c:v>
                </c:pt>
                <c:pt idx="6">
                  <c:v>0</c:v>
                </c:pt>
                <c:pt idx="7">
                  <c:v>0</c:v>
                </c:pt>
              </c:numCache>
            </c:numRef>
          </c:val>
        </c:ser>
        <c:ser>
          <c:idx val="4"/>
          <c:order val="4"/>
          <c:tx>
            <c:strRef>
              <c:f>Tabelle1!$A$6</c:f>
              <c:strCache>
                <c:ptCount val="1"/>
                <c:pt idx="0">
                  <c:v>6</c:v>
                </c:pt>
              </c:strCache>
            </c:strRef>
          </c:tx>
          <c:spPr>
            <a:solidFill>
              <a:srgbClr val="0D0D0D">
                <a:alpha val="40000"/>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Netherlands</c:v>
                </c:pt>
                <c:pt idx="1">
                  <c:v>Germany</c:v>
                </c:pt>
                <c:pt idx="2">
                  <c:v>Czech Republic</c:v>
                </c:pt>
                <c:pt idx="3">
                  <c:v>United Kingdom</c:v>
                </c:pt>
                <c:pt idx="4">
                  <c:v>Spain</c:v>
                </c:pt>
                <c:pt idx="5">
                  <c:v>Italy</c:v>
                </c:pt>
                <c:pt idx="6">
                  <c:v>Portugal</c:v>
                </c:pt>
                <c:pt idx="7">
                  <c:v>Ireland</c:v>
                </c:pt>
              </c:strCache>
            </c:strRef>
          </c:cat>
          <c:val>
            <c:numRef>
              <c:f>Tabelle1!$B$6:$I$6</c:f>
              <c:numCache>
                <c:formatCode>0.00</c:formatCode>
                <c:ptCount val="8"/>
                <c:pt idx="0">
                  <c:v>11.58</c:v>
                </c:pt>
                <c:pt idx="1">
                  <c:v>9.6999999999999993</c:v>
                </c:pt>
                <c:pt idx="2">
                  <c:v>13.66</c:v>
                </c:pt>
                <c:pt idx="3">
                  <c:v>12.33</c:v>
                </c:pt>
                <c:pt idx="4">
                  <c:v>15.17</c:v>
                </c:pt>
                <c:pt idx="5">
                  <c:v>15.64</c:v>
                </c:pt>
                <c:pt idx="6">
                  <c:v>0</c:v>
                </c:pt>
                <c:pt idx="7">
                  <c:v>0</c:v>
                </c:pt>
              </c:numCache>
            </c:numRef>
          </c:val>
        </c:ser>
        <c:ser>
          <c:idx val="5"/>
          <c:order val="5"/>
          <c:tx>
            <c:strRef>
              <c:f>Tabelle1!$A$7</c:f>
              <c:strCache>
                <c:ptCount val="1"/>
                <c:pt idx="0">
                  <c:v>5</c:v>
                </c:pt>
              </c:strCache>
            </c:strRef>
          </c:tx>
          <c:spPr>
            <a:solidFill>
              <a:srgbClr val="0D0D0D">
                <a:alpha val="50196"/>
              </a:srgbClr>
            </a:solidFill>
            <a:ln>
              <a:solidFill>
                <a:schemeClr val="bg1"/>
              </a:solidFill>
            </a:ln>
          </c:spPr>
          <c:invertIfNegative val="0"/>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showLegendKey val="0"/>
              <c:showVal val="1"/>
              <c:showCatName val="0"/>
              <c:showSerName val="0"/>
              <c:showPercent val="0"/>
              <c:showBubbleSize val="0"/>
              <c:extLst>
                <c:ext xmlns:c15="http://schemas.microsoft.com/office/drawing/2012/chart" uri="{CE6537A1-D6FC-4f65-9D91-7224C49458BB}"/>
              </c:extLst>
            </c:dLbl>
            <c:dLbl>
              <c:idx val="12"/>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Netherlands</c:v>
                </c:pt>
                <c:pt idx="1">
                  <c:v>Germany</c:v>
                </c:pt>
                <c:pt idx="2">
                  <c:v>Czech Republic</c:v>
                </c:pt>
                <c:pt idx="3">
                  <c:v>United Kingdom</c:v>
                </c:pt>
                <c:pt idx="4">
                  <c:v>Spain</c:v>
                </c:pt>
                <c:pt idx="5">
                  <c:v>Italy</c:v>
                </c:pt>
                <c:pt idx="6">
                  <c:v>Portugal</c:v>
                </c:pt>
                <c:pt idx="7">
                  <c:v>Ireland</c:v>
                </c:pt>
              </c:strCache>
            </c:strRef>
          </c:cat>
          <c:val>
            <c:numRef>
              <c:f>Tabelle1!$B$7:$I$7</c:f>
              <c:numCache>
                <c:formatCode>0.00</c:formatCode>
                <c:ptCount val="8"/>
                <c:pt idx="0">
                  <c:v>9.34</c:v>
                </c:pt>
                <c:pt idx="1">
                  <c:v>11.4</c:v>
                </c:pt>
                <c:pt idx="2">
                  <c:v>14.44</c:v>
                </c:pt>
                <c:pt idx="3">
                  <c:v>11.92</c:v>
                </c:pt>
                <c:pt idx="4">
                  <c:v>15.6</c:v>
                </c:pt>
                <c:pt idx="5">
                  <c:v>13.19</c:v>
                </c:pt>
                <c:pt idx="6">
                  <c:v>0</c:v>
                </c:pt>
                <c:pt idx="7">
                  <c:v>0</c:v>
                </c:pt>
              </c:numCache>
            </c:numRef>
          </c:val>
        </c:ser>
        <c:ser>
          <c:idx val="6"/>
          <c:order val="6"/>
          <c:tx>
            <c:strRef>
              <c:f>Tabelle1!$A$8</c:f>
              <c:strCache>
                <c:ptCount val="1"/>
                <c:pt idx="0">
                  <c:v>4</c:v>
                </c:pt>
              </c:strCache>
            </c:strRef>
          </c:tx>
          <c:spPr>
            <a:solidFill>
              <a:srgbClr val="0D0D0D">
                <a:alpha val="60000"/>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Netherlands</c:v>
                </c:pt>
                <c:pt idx="1">
                  <c:v>Germany</c:v>
                </c:pt>
                <c:pt idx="2">
                  <c:v>Czech Republic</c:v>
                </c:pt>
                <c:pt idx="3">
                  <c:v>United Kingdom</c:v>
                </c:pt>
                <c:pt idx="4">
                  <c:v>Spain</c:v>
                </c:pt>
                <c:pt idx="5">
                  <c:v>Italy</c:v>
                </c:pt>
                <c:pt idx="6">
                  <c:v>Portugal</c:v>
                </c:pt>
                <c:pt idx="7">
                  <c:v>Ireland</c:v>
                </c:pt>
              </c:strCache>
            </c:strRef>
          </c:cat>
          <c:val>
            <c:numRef>
              <c:f>Tabelle1!$B$8:$I$8</c:f>
              <c:numCache>
                <c:formatCode>0.00</c:formatCode>
                <c:ptCount val="8"/>
                <c:pt idx="0">
                  <c:v>3.76</c:v>
                </c:pt>
                <c:pt idx="1">
                  <c:v>4.3</c:v>
                </c:pt>
                <c:pt idx="2">
                  <c:v>4.91</c:v>
                </c:pt>
                <c:pt idx="3">
                  <c:v>4.58</c:v>
                </c:pt>
                <c:pt idx="4">
                  <c:v>7.19</c:v>
                </c:pt>
                <c:pt idx="5">
                  <c:v>9.9700000000000006</c:v>
                </c:pt>
                <c:pt idx="6">
                  <c:v>0</c:v>
                </c:pt>
                <c:pt idx="7">
                  <c:v>0</c:v>
                </c:pt>
              </c:numCache>
            </c:numRef>
          </c:val>
        </c:ser>
        <c:ser>
          <c:idx val="7"/>
          <c:order val="7"/>
          <c:tx>
            <c:strRef>
              <c:f>Tabelle1!$A$9</c:f>
              <c:strCache>
                <c:ptCount val="1"/>
                <c:pt idx="0">
                  <c:v>3</c:v>
                </c:pt>
              </c:strCache>
            </c:strRef>
          </c:tx>
          <c:spPr>
            <a:solidFill>
              <a:srgbClr val="0D0D0D">
                <a:alpha val="69804"/>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Netherlands</c:v>
                </c:pt>
                <c:pt idx="1">
                  <c:v>Germany</c:v>
                </c:pt>
                <c:pt idx="2">
                  <c:v>Czech Republic</c:v>
                </c:pt>
                <c:pt idx="3">
                  <c:v>United Kingdom</c:v>
                </c:pt>
                <c:pt idx="4">
                  <c:v>Spain</c:v>
                </c:pt>
                <c:pt idx="5">
                  <c:v>Italy</c:v>
                </c:pt>
                <c:pt idx="6">
                  <c:v>Portugal</c:v>
                </c:pt>
                <c:pt idx="7">
                  <c:v>Ireland</c:v>
                </c:pt>
              </c:strCache>
            </c:strRef>
          </c:cat>
          <c:val>
            <c:numRef>
              <c:f>Tabelle1!$B$9:$I$9</c:f>
              <c:numCache>
                <c:formatCode>0.00</c:formatCode>
                <c:ptCount val="8"/>
                <c:pt idx="0">
                  <c:v>1.95</c:v>
                </c:pt>
                <c:pt idx="1">
                  <c:v>3.35</c:v>
                </c:pt>
                <c:pt idx="2">
                  <c:v>3.71</c:v>
                </c:pt>
                <c:pt idx="3">
                  <c:v>4.57</c:v>
                </c:pt>
                <c:pt idx="4">
                  <c:v>5.52</c:v>
                </c:pt>
                <c:pt idx="5">
                  <c:v>7.94</c:v>
                </c:pt>
                <c:pt idx="6">
                  <c:v>0</c:v>
                </c:pt>
                <c:pt idx="7">
                  <c:v>0</c:v>
                </c:pt>
              </c:numCache>
            </c:numRef>
          </c:val>
        </c:ser>
        <c:ser>
          <c:idx val="8"/>
          <c:order val="8"/>
          <c:tx>
            <c:strRef>
              <c:f>Tabelle1!$A$10</c:f>
              <c:strCache>
                <c:ptCount val="1"/>
                <c:pt idx="0">
                  <c:v>2</c:v>
                </c:pt>
              </c:strCache>
            </c:strRef>
          </c:tx>
          <c:spPr>
            <a:solidFill>
              <a:srgbClr val="0D0D0D">
                <a:alpha val="80000"/>
              </a:srgbClr>
            </a:solidFill>
            <a:ln>
              <a:solidFill>
                <a:schemeClr val="bg1"/>
              </a:solidFill>
            </a:ln>
          </c:spPr>
          <c:invertIfNegative val="0"/>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showLegendKey val="0"/>
              <c:showVal val="1"/>
              <c:showCatName val="0"/>
              <c:showSerName val="0"/>
              <c:showPercent val="0"/>
              <c:showBubbleSize val="0"/>
              <c:extLst>
                <c:ext xmlns:c15="http://schemas.microsoft.com/office/drawing/2012/chart" uri="{CE6537A1-D6FC-4f65-9D91-7224C49458BB}"/>
              </c:extLst>
            </c:dLbl>
            <c:dLbl>
              <c:idx val="12"/>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Netherlands</c:v>
                </c:pt>
                <c:pt idx="1">
                  <c:v>Germany</c:v>
                </c:pt>
                <c:pt idx="2">
                  <c:v>Czech Republic</c:v>
                </c:pt>
                <c:pt idx="3">
                  <c:v>United Kingdom</c:v>
                </c:pt>
                <c:pt idx="4">
                  <c:v>Spain</c:v>
                </c:pt>
                <c:pt idx="5">
                  <c:v>Italy</c:v>
                </c:pt>
                <c:pt idx="6">
                  <c:v>Portugal</c:v>
                </c:pt>
                <c:pt idx="7">
                  <c:v>Ireland</c:v>
                </c:pt>
              </c:strCache>
            </c:strRef>
          </c:cat>
          <c:val>
            <c:numRef>
              <c:f>Tabelle1!$B$10:$I$10</c:f>
              <c:numCache>
                <c:formatCode>0.00</c:formatCode>
                <c:ptCount val="8"/>
                <c:pt idx="0">
                  <c:v>1.19</c:v>
                </c:pt>
                <c:pt idx="1">
                  <c:v>3.12</c:v>
                </c:pt>
                <c:pt idx="2">
                  <c:v>1.38</c:v>
                </c:pt>
                <c:pt idx="3">
                  <c:v>3.84</c:v>
                </c:pt>
                <c:pt idx="4">
                  <c:v>4.42</c:v>
                </c:pt>
                <c:pt idx="5">
                  <c:v>5.05</c:v>
                </c:pt>
                <c:pt idx="6">
                  <c:v>0</c:v>
                </c:pt>
                <c:pt idx="7">
                  <c:v>0</c:v>
                </c:pt>
              </c:numCache>
            </c:numRef>
          </c:val>
        </c:ser>
        <c:ser>
          <c:idx val="9"/>
          <c:order val="9"/>
          <c:tx>
            <c:strRef>
              <c:f>Tabelle1!$A$11</c:f>
              <c:strCache>
                <c:ptCount val="1"/>
                <c:pt idx="0">
                  <c:v>1</c:v>
                </c:pt>
              </c:strCache>
            </c:strRef>
          </c:tx>
          <c:spPr>
            <a:solidFill>
              <a:srgbClr val="0D0D0D">
                <a:alpha val="89804"/>
              </a:srgbClr>
            </a:solidFill>
            <a:ln>
              <a:solidFill>
                <a:schemeClr val="bg1"/>
              </a:solidFill>
            </a:ln>
          </c:spPr>
          <c:invertIfNegative val="0"/>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Netherlands</c:v>
                </c:pt>
                <c:pt idx="1">
                  <c:v>Germany</c:v>
                </c:pt>
                <c:pt idx="2">
                  <c:v>Czech Republic</c:v>
                </c:pt>
                <c:pt idx="3">
                  <c:v>United Kingdom</c:v>
                </c:pt>
                <c:pt idx="4">
                  <c:v>Spain</c:v>
                </c:pt>
                <c:pt idx="5">
                  <c:v>Italy</c:v>
                </c:pt>
                <c:pt idx="6">
                  <c:v>Portugal</c:v>
                </c:pt>
                <c:pt idx="7">
                  <c:v>Ireland</c:v>
                </c:pt>
              </c:strCache>
            </c:strRef>
          </c:cat>
          <c:val>
            <c:numRef>
              <c:f>Tabelle1!$B$11:$I$11</c:f>
              <c:numCache>
                <c:formatCode>0.00</c:formatCode>
                <c:ptCount val="8"/>
                <c:pt idx="0">
                  <c:v>0.42</c:v>
                </c:pt>
                <c:pt idx="1">
                  <c:v>0.91</c:v>
                </c:pt>
                <c:pt idx="2">
                  <c:v>0.7</c:v>
                </c:pt>
                <c:pt idx="3">
                  <c:v>1.32</c:v>
                </c:pt>
                <c:pt idx="4">
                  <c:v>1.82</c:v>
                </c:pt>
                <c:pt idx="5">
                  <c:v>2.93</c:v>
                </c:pt>
                <c:pt idx="6">
                  <c:v>0</c:v>
                </c:pt>
                <c:pt idx="7">
                  <c:v>0</c:v>
                </c:pt>
              </c:numCache>
            </c:numRef>
          </c:val>
        </c:ser>
        <c:ser>
          <c:idx val="10"/>
          <c:order val="10"/>
          <c:tx>
            <c:strRef>
              <c:f>Tabelle1!$A$12</c:f>
              <c:strCache>
                <c:ptCount val="1"/>
                <c:pt idx="0">
                  <c:v>Very pessimistic - 0</c:v>
                </c:pt>
              </c:strCache>
            </c:strRef>
          </c:tx>
          <c:spPr>
            <a:solidFill>
              <a:schemeClr val="bg2">
                <a:lumMod val="50000"/>
              </a:schemeClr>
            </a:solidFill>
            <a:ln>
              <a:solidFill>
                <a:schemeClr val="bg1"/>
              </a:solidFill>
            </a:ln>
          </c:spPr>
          <c:invertIfNegative val="0"/>
          <c:dLbls>
            <c:dLbl>
              <c:idx val="0"/>
              <c:delete val="1"/>
              <c:extLst>
                <c:ext xmlns:c15="http://schemas.microsoft.com/office/drawing/2012/chart" uri="{CE6537A1-D6FC-4f65-9D91-7224C49458BB}"/>
              </c:extLst>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delete val="1"/>
              <c:extLst>
                <c:ext xmlns:c15="http://schemas.microsoft.com/office/drawing/2012/chart" uri="{CE6537A1-D6FC-4f65-9D91-7224C49458BB}"/>
              </c:extLst>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Netherlands</c:v>
                </c:pt>
                <c:pt idx="1">
                  <c:v>Germany</c:v>
                </c:pt>
                <c:pt idx="2">
                  <c:v>Czech Republic</c:v>
                </c:pt>
                <c:pt idx="3">
                  <c:v>United Kingdom</c:v>
                </c:pt>
                <c:pt idx="4">
                  <c:v>Spain</c:v>
                </c:pt>
                <c:pt idx="5">
                  <c:v>Italy</c:v>
                </c:pt>
                <c:pt idx="6">
                  <c:v>Portugal</c:v>
                </c:pt>
                <c:pt idx="7">
                  <c:v>Ireland</c:v>
                </c:pt>
              </c:strCache>
            </c:strRef>
          </c:cat>
          <c:val>
            <c:numRef>
              <c:f>Tabelle1!$B$12:$I$12</c:f>
              <c:numCache>
                <c:formatCode>0.00</c:formatCode>
                <c:ptCount val="8"/>
                <c:pt idx="0">
                  <c:v>0.36</c:v>
                </c:pt>
                <c:pt idx="1">
                  <c:v>1.26</c:v>
                </c:pt>
                <c:pt idx="2">
                  <c:v>0.81</c:v>
                </c:pt>
                <c:pt idx="3">
                  <c:v>3.26</c:v>
                </c:pt>
                <c:pt idx="4">
                  <c:v>2</c:v>
                </c:pt>
                <c:pt idx="5">
                  <c:v>4.92</c:v>
                </c:pt>
                <c:pt idx="6">
                  <c:v>0</c:v>
                </c:pt>
                <c:pt idx="7">
                  <c:v>0</c:v>
                </c:pt>
              </c:numCache>
            </c:numRef>
          </c:val>
        </c:ser>
        <c:dLbls>
          <c:showLegendKey val="0"/>
          <c:showVal val="0"/>
          <c:showCatName val="0"/>
          <c:showSerName val="0"/>
          <c:showPercent val="0"/>
          <c:showBubbleSize val="0"/>
        </c:dLbls>
        <c:gapWidth val="50"/>
        <c:overlap val="100"/>
        <c:axId val="73283072"/>
        <c:axId val="73284608"/>
      </c:barChart>
      <c:catAx>
        <c:axId val="73283072"/>
        <c:scaling>
          <c:orientation val="maxMin"/>
        </c:scaling>
        <c:delete val="1"/>
        <c:axPos val="l"/>
        <c:numFmt formatCode="General" sourceLinked="0"/>
        <c:majorTickMark val="out"/>
        <c:minorTickMark val="none"/>
        <c:tickLblPos val="nextTo"/>
        <c:crossAx val="73284608"/>
        <c:crosses val="autoZero"/>
        <c:auto val="1"/>
        <c:lblAlgn val="ctr"/>
        <c:lblOffset val="100"/>
        <c:noMultiLvlLbl val="0"/>
      </c:catAx>
      <c:valAx>
        <c:axId val="73284608"/>
        <c:scaling>
          <c:orientation val="minMax"/>
          <c:max val="1"/>
          <c:min val="0"/>
        </c:scaling>
        <c:delete val="1"/>
        <c:axPos val="t"/>
        <c:numFmt formatCode="0%" sourceLinked="0"/>
        <c:majorTickMark val="out"/>
        <c:minorTickMark val="none"/>
        <c:tickLblPos val="nextTo"/>
        <c:crossAx val="73283072"/>
        <c:crosses val="autoZero"/>
        <c:crossBetween val="between"/>
        <c:majorUnit val="0.2"/>
      </c:valAx>
    </c:plotArea>
    <c:legend>
      <c:legendPos val="b"/>
      <c:layout>
        <c:manualLayout>
          <c:xMode val="edge"/>
          <c:yMode val="edge"/>
          <c:x val="0"/>
          <c:y val="0.93514648622981955"/>
          <c:w val="0.95499458894810219"/>
          <c:h val="6.4853513770180435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0191440466940572"/>
          <c:y val="1.8191358024691354E-2"/>
          <c:w val="0.51413052163637707"/>
          <c:h val="0.92673955365622041"/>
        </c:manualLayout>
      </c:layout>
      <c:barChart>
        <c:barDir val="bar"/>
        <c:grouping val="percentStacked"/>
        <c:varyColors val="0"/>
        <c:ser>
          <c:idx val="0"/>
          <c:order val="0"/>
          <c:tx>
            <c:strRef>
              <c:f>Tabelle1!$A$2</c:f>
              <c:strCache>
                <c:ptCount val="1"/>
                <c:pt idx="0">
                  <c:v>Definitely a better life - 10</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Tabelle1!$B$2:$I$2</c:f>
              <c:numCache>
                <c:formatCode>0.00</c:formatCode>
                <c:ptCount val="8"/>
                <c:pt idx="0">
                  <c:v>7.06</c:v>
                </c:pt>
                <c:pt idx="1">
                  <c:v>2.75</c:v>
                </c:pt>
                <c:pt idx="2">
                  <c:v>5.2</c:v>
                </c:pt>
                <c:pt idx="3">
                  <c:v>4.1500000000000004</c:v>
                </c:pt>
                <c:pt idx="4">
                  <c:v>4.0599999999999996</c:v>
                </c:pt>
                <c:pt idx="5">
                  <c:v>3.1</c:v>
                </c:pt>
                <c:pt idx="6">
                  <c:v>0</c:v>
                </c:pt>
                <c:pt idx="7">
                  <c:v>0</c:v>
                </c:pt>
              </c:numCache>
            </c:numRef>
          </c:val>
        </c:ser>
        <c:ser>
          <c:idx val="1"/>
          <c:order val="1"/>
          <c:tx>
            <c:strRef>
              <c:f>Tabelle1!$A$3</c:f>
              <c:strCache>
                <c:ptCount val="1"/>
                <c:pt idx="0">
                  <c:v>9</c:v>
                </c:pt>
              </c:strCache>
            </c:strRef>
          </c:tx>
          <c:spPr>
            <a:solidFill>
              <a:srgbClr val="0D0D0D">
                <a:alpha val="10196"/>
              </a:srgbClr>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5"/>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9"/>
              <c:numFmt formatCode="[&lt;2]&quot;&quot;;0" sourceLinked="0"/>
              <c:spPr/>
              <c:txPr>
                <a:bodyPr/>
                <a:lstStyle/>
                <a:p>
                  <a:pPr>
                    <a:defRPr sz="1300" b="1" i="0" baseline="0">
                      <a:solidFill>
                        <a:schemeClr val="bg2"/>
                      </a:solidFill>
                    </a:defRPr>
                  </a:pPr>
                  <a:endParaRPr lang="es-ES"/>
                </a:p>
              </c:txPr>
              <c:showLegendKey val="0"/>
              <c:showVal val="1"/>
              <c:showCatName val="0"/>
              <c:showSerName val="0"/>
              <c:showPercent val="0"/>
              <c:showBubbleSize val="0"/>
            </c:dLbl>
            <c:numFmt formatCode="[&lt;2]&quot;&quot;;0" sourceLinked="0"/>
            <c:spPr>
              <a:noFill/>
              <a:ln>
                <a:noFill/>
              </a:ln>
              <a:effectLst/>
            </c:spPr>
            <c:txPr>
              <a:bodyPr/>
              <a:lstStyle/>
              <a:p>
                <a:pPr>
                  <a:defRPr sz="13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Tabelle1!$B$3:$I$3</c:f>
              <c:numCache>
                <c:formatCode>0.00</c:formatCode>
                <c:ptCount val="8"/>
                <c:pt idx="0">
                  <c:v>6.11</c:v>
                </c:pt>
                <c:pt idx="1">
                  <c:v>4.95</c:v>
                </c:pt>
                <c:pt idx="2">
                  <c:v>5.7</c:v>
                </c:pt>
                <c:pt idx="3">
                  <c:v>3.62</c:v>
                </c:pt>
                <c:pt idx="4">
                  <c:v>4.29</c:v>
                </c:pt>
                <c:pt idx="5">
                  <c:v>2.5</c:v>
                </c:pt>
                <c:pt idx="6">
                  <c:v>0</c:v>
                </c:pt>
                <c:pt idx="7">
                  <c:v>0</c:v>
                </c:pt>
              </c:numCache>
            </c:numRef>
          </c:val>
        </c:ser>
        <c:ser>
          <c:idx val="2"/>
          <c:order val="2"/>
          <c:tx>
            <c:strRef>
              <c:f>Tabelle1!$A$4</c:f>
              <c:strCache>
                <c:ptCount val="1"/>
                <c:pt idx="0">
                  <c:v>8</c:v>
                </c:pt>
              </c:strCache>
            </c:strRef>
          </c:tx>
          <c:spPr>
            <a:solidFill>
              <a:srgbClr val="0D0D0D">
                <a:alpha val="20000"/>
              </a:srgbClr>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Tabelle1!$B$4:$I$4</c:f>
              <c:numCache>
                <c:formatCode>0.00</c:formatCode>
                <c:ptCount val="8"/>
                <c:pt idx="0">
                  <c:v>14.34</c:v>
                </c:pt>
                <c:pt idx="1">
                  <c:v>12.95</c:v>
                </c:pt>
                <c:pt idx="2">
                  <c:v>12.32</c:v>
                </c:pt>
                <c:pt idx="3">
                  <c:v>11.52</c:v>
                </c:pt>
                <c:pt idx="4">
                  <c:v>8.82</c:v>
                </c:pt>
                <c:pt idx="5">
                  <c:v>7.02</c:v>
                </c:pt>
                <c:pt idx="6">
                  <c:v>0</c:v>
                </c:pt>
                <c:pt idx="7">
                  <c:v>0</c:v>
                </c:pt>
              </c:numCache>
            </c:numRef>
          </c:val>
        </c:ser>
        <c:ser>
          <c:idx val="3"/>
          <c:order val="3"/>
          <c:tx>
            <c:strRef>
              <c:f>Tabelle1!$A$5</c:f>
              <c:strCache>
                <c:ptCount val="1"/>
                <c:pt idx="0">
                  <c:v>7</c:v>
                </c:pt>
              </c:strCache>
            </c:strRef>
          </c:tx>
          <c:spPr>
            <a:solidFill>
              <a:srgbClr val="0D0D0D">
                <a:alpha val="30196"/>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Tabelle1!$B$5:$I$5</c:f>
              <c:numCache>
                <c:formatCode>0.00</c:formatCode>
                <c:ptCount val="8"/>
                <c:pt idx="0">
                  <c:v>15.67</c:v>
                </c:pt>
                <c:pt idx="1">
                  <c:v>20.7</c:v>
                </c:pt>
                <c:pt idx="2">
                  <c:v>15.93</c:v>
                </c:pt>
                <c:pt idx="3">
                  <c:v>13.4</c:v>
                </c:pt>
                <c:pt idx="4">
                  <c:v>11.87</c:v>
                </c:pt>
                <c:pt idx="5">
                  <c:v>9.61</c:v>
                </c:pt>
                <c:pt idx="6">
                  <c:v>0</c:v>
                </c:pt>
                <c:pt idx="7">
                  <c:v>0</c:v>
                </c:pt>
              </c:numCache>
            </c:numRef>
          </c:val>
        </c:ser>
        <c:ser>
          <c:idx val="4"/>
          <c:order val="4"/>
          <c:tx>
            <c:strRef>
              <c:f>Tabelle1!$A$6</c:f>
              <c:strCache>
                <c:ptCount val="1"/>
                <c:pt idx="0">
                  <c:v>6</c:v>
                </c:pt>
              </c:strCache>
            </c:strRef>
          </c:tx>
          <c:spPr>
            <a:solidFill>
              <a:srgbClr val="0D0D0D">
                <a:alpha val="40000"/>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Tabelle1!$B$6:$I$6</c:f>
              <c:numCache>
                <c:formatCode>0.00</c:formatCode>
                <c:ptCount val="8"/>
                <c:pt idx="0">
                  <c:v>11.59</c:v>
                </c:pt>
                <c:pt idx="1">
                  <c:v>18.95</c:v>
                </c:pt>
                <c:pt idx="2">
                  <c:v>12.78</c:v>
                </c:pt>
                <c:pt idx="3">
                  <c:v>12.2</c:v>
                </c:pt>
                <c:pt idx="4">
                  <c:v>12.56</c:v>
                </c:pt>
                <c:pt idx="5">
                  <c:v>10.15</c:v>
                </c:pt>
                <c:pt idx="6">
                  <c:v>0</c:v>
                </c:pt>
                <c:pt idx="7">
                  <c:v>0</c:v>
                </c:pt>
              </c:numCache>
            </c:numRef>
          </c:val>
        </c:ser>
        <c:ser>
          <c:idx val="5"/>
          <c:order val="5"/>
          <c:tx>
            <c:strRef>
              <c:f>Tabelle1!$A$7</c:f>
              <c:strCache>
                <c:ptCount val="1"/>
                <c:pt idx="0">
                  <c:v>5</c:v>
                </c:pt>
              </c:strCache>
            </c:strRef>
          </c:tx>
          <c:spPr>
            <a:solidFill>
              <a:srgbClr val="0D0D0D">
                <a:alpha val="50196"/>
              </a:srgbClr>
            </a:solidFill>
            <a:ln>
              <a:solidFill>
                <a:schemeClr val="bg1"/>
              </a:solidFill>
            </a:ln>
          </c:spPr>
          <c:invertIfNegative val="0"/>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showLegendKey val="0"/>
              <c:showVal val="1"/>
              <c:showCatName val="0"/>
              <c:showSerName val="0"/>
              <c:showPercent val="0"/>
              <c:showBubbleSize val="0"/>
              <c:extLst>
                <c:ext xmlns:c15="http://schemas.microsoft.com/office/drawing/2012/chart" uri="{CE6537A1-D6FC-4f65-9D91-7224C49458BB}"/>
              </c:extLst>
            </c:dLbl>
            <c:dLbl>
              <c:idx val="12"/>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Tabelle1!$B$7:$I$7</c:f>
              <c:numCache>
                <c:formatCode>0.00</c:formatCode>
                <c:ptCount val="8"/>
                <c:pt idx="0">
                  <c:v>18.850000000000001</c:v>
                </c:pt>
                <c:pt idx="1">
                  <c:v>19.02</c:v>
                </c:pt>
                <c:pt idx="2">
                  <c:v>16.64</c:v>
                </c:pt>
                <c:pt idx="3">
                  <c:v>14.8</c:v>
                </c:pt>
                <c:pt idx="4">
                  <c:v>15.23</c:v>
                </c:pt>
                <c:pt idx="5">
                  <c:v>13.48</c:v>
                </c:pt>
                <c:pt idx="6">
                  <c:v>0</c:v>
                </c:pt>
                <c:pt idx="7">
                  <c:v>0</c:v>
                </c:pt>
              </c:numCache>
            </c:numRef>
          </c:val>
        </c:ser>
        <c:ser>
          <c:idx val="6"/>
          <c:order val="6"/>
          <c:tx>
            <c:strRef>
              <c:f>Tabelle1!$A$8</c:f>
              <c:strCache>
                <c:ptCount val="1"/>
                <c:pt idx="0">
                  <c:v>4</c:v>
                </c:pt>
              </c:strCache>
            </c:strRef>
          </c:tx>
          <c:spPr>
            <a:solidFill>
              <a:srgbClr val="0D0D0D">
                <a:alpha val="60000"/>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Tabelle1!$B$8:$I$8</c:f>
              <c:numCache>
                <c:formatCode>0.00</c:formatCode>
                <c:ptCount val="8"/>
                <c:pt idx="0">
                  <c:v>10.44</c:v>
                </c:pt>
                <c:pt idx="1">
                  <c:v>9.5500000000000007</c:v>
                </c:pt>
                <c:pt idx="2">
                  <c:v>9.44</c:v>
                </c:pt>
                <c:pt idx="3">
                  <c:v>12.97</c:v>
                </c:pt>
                <c:pt idx="4">
                  <c:v>11.05</c:v>
                </c:pt>
                <c:pt idx="5">
                  <c:v>11.34</c:v>
                </c:pt>
                <c:pt idx="6">
                  <c:v>0</c:v>
                </c:pt>
                <c:pt idx="7">
                  <c:v>0</c:v>
                </c:pt>
              </c:numCache>
            </c:numRef>
          </c:val>
        </c:ser>
        <c:ser>
          <c:idx val="7"/>
          <c:order val="7"/>
          <c:tx>
            <c:strRef>
              <c:f>Tabelle1!$A$9</c:f>
              <c:strCache>
                <c:ptCount val="1"/>
                <c:pt idx="0">
                  <c:v>3</c:v>
                </c:pt>
              </c:strCache>
            </c:strRef>
          </c:tx>
          <c:spPr>
            <a:solidFill>
              <a:srgbClr val="0D0D0D">
                <a:alpha val="69804"/>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Tabelle1!$B$9:$I$9</c:f>
              <c:numCache>
                <c:formatCode>0.00</c:formatCode>
                <c:ptCount val="8"/>
                <c:pt idx="0">
                  <c:v>7.62</c:v>
                </c:pt>
                <c:pt idx="1">
                  <c:v>6.07</c:v>
                </c:pt>
                <c:pt idx="2">
                  <c:v>10.85</c:v>
                </c:pt>
                <c:pt idx="3">
                  <c:v>11.49</c:v>
                </c:pt>
                <c:pt idx="4">
                  <c:v>11.37</c:v>
                </c:pt>
                <c:pt idx="5">
                  <c:v>13.31</c:v>
                </c:pt>
                <c:pt idx="6">
                  <c:v>0</c:v>
                </c:pt>
                <c:pt idx="7">
                  <c:v>0</c:v>
                </c:pt>
              </c:numCache>
            </c:numRef>
          </c:val>
        </c:ser>
        <c:ser>
          <c:idx val="8"/>
          <c:order val="8"/>
          <c:tx>
            <c:strRef>
              <c:f>Tabelle1!$A$10</c:f>
              <c:strCache>
                <c:ptCount val="1"/>
                <c:pt idx="0">
                  <c:v>2</c:v>
                </c:pt>
              </c:strCache>
            </c:strRef>
          </c:tx>
          <c:spPr>
            <a:solidFill>
              <a:srgbClr val="0D0D0D">
                <a:alpha val="80000"/>
              </a:srgbClr>
            </a:solidFill>
            <a:ln>
              <a:solidFill>
                <a:schemeClr val="bg1"/>
              </a:solidFill>
            </a:ln>
          </c:spPr>
          <c:invertIfNegative val="0"/>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showLegendKey val="0"/>
              <c:showVal val="1"/>
              <c:showCatName val="0"/>
              <c:showSerName val="0"/>
              <c:showPercent val="0"/>
              <c:showBubbleSize val="0"/>
              <c:extLst>
                <c:ext xmlns:c15="http://schemas.microsoft.com/office/drawing/2012/chart" uri="{CE6537A1-D6FC-4f65-9D91-7224C49458BB}"/>
              </c:extLst>
            </c:dLbl>
            <c:dLbl>
              <c:idx val="12"/>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Tabelle1!$B$10:$I$10</c:f>
              <c:numCache>
                <c:formatCode>0.00</c:formatCode>
                <c:ptCount val="8"/>
                <c:pt idx="0">
                  <c:v>4.63</c:v>
                </c:pt>
                <c:pt idx="1">
                  <c:v>2.65</c:v>
                </c:pt>
                <c:pt idx="2">
                  <c:v>5.07</c:v>
                </c:pt>
                <c:pt idx="3">
                  <c:v>7.4</c:v>
                </c:pt>
                <c:pt idx="4">
                  <c:v>8.8000000000000007</c:v>
                </c:pt>
                <c:pt idx="5">
                  <c:v>12.05</c:v>
                </c:pt>
                <c:pt idx="6">
                  <c:v>0</c:v>
                </c:pt>
                <c:pt idx="7">
                  <c:v>0</c:v>
                </c:pt>
              </c:numCache>
            </c:numRef>
          </c:val>
        </c:ser>
        <c:ser>
          <c:idx val="9"/>
          <c:order val="9"/>
          <c:tx>
            <c:strRef>
              <c:f>Tabelle1!$A$11</c:f>
              <c:strCache>
                <c:ptCount val="1"/>
                <c:pt idx="0">
                  <c:v>1</c:v>
                </c:pt>
              </c:strCache>
            </c:strRef>
          </c:tx>
          <c:spPr>
            <a:solidFill>
              <a:srgbClr val="0D0D0D">
                <a:alpha val="89804"/>
              </a:srgbClr>
            </a:solidFill>
            <a:ln>
              <a:solidFill>
                <a:schemeClr val="bg1"/>
              </a:solidFill>
            </a:ln>
          </c:spPr>
          <c:invertIfNegative val="0"/>
          <c:dLbls>
            <c:dLbl>
              <c:idx val="0"/>
              <c:delete val="1"/>
              <c:extLst>
                <c:ext xmlns:c15="http://schemas.microsoft.com/office/drawing/2012/chart" uri="{CE6537A1-D6FC-4f65-9D91-7224C49458BB}"/>
              </c:extLst>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delete val="1"/>
              <c:extLst>
                <c:ext xmlns:c15="http://schemas.microsoft.com/office/drawing/2012/chart" uri="{CE6537A1-D6FC-4f65-9D91-7224C49458BB}"/>
              </c:extLst>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Tabelle1!$B$11:$I$11</c:f>
              <c:numCache>
                <c:formatCode>0.00</c:formatCode>
                <c:ptCount val="8"/>
                <c:pt idx="0">
                  <c:v>1.08</c:v>
                </c:pt>
                <c:pt idx="1">
                  <c:v>1.07</c:v>
                </c:pt>
                <c:pt idx="2">
                  <c:v>1.82</c:v>
                </c:pt>
                <c:pt idx="3">
                  <c:v>2.2599999999999998</c:v>
                </c:pt>
                <c:pt idx="4">
                  <c:v>4.58</c:v>
                </c:pt>
                <c:pt idx="5">
                  <c:v>6.15</c:v>
                </c:pt>
                <c:pt idx="6">
                  <c:v>0</c:v>
                </c:pt>
                <c:pt idx="7">
                  <c:v>0</c:v>
                </c:pt>
              </c:numCache>
            </c:numRef>
          </c:val>
        </c:ser>
        <c:ser>
          <c:idx val="10"/>
          <c:order val="10"/>
          <c:tx>
            <c:strRef>
              <c:f>Tabelle1!$A$12</c:f>
              <c:strCache>
                <c:ptCount val="1"/>
                <c:pt idx="0">
                  <c:v>Definitely a worse life - 0</c:v>
                </c:pt>
              </c:strCache>
            </c:strRef>
          </c:tx>
          <c:spPr>
            <a:solidFill>
              <a:schemeClr val="bg2">
                <a:lumMod val="50000"/>
              </a:scheme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delete val="1"/>
              <c:extLst>
                <c:ext xmlns:c15="http://schemas.microsoft.com/office/drawing/2012/chart" uri="{CE6537A1-D6FC-4f65-9D91-7224C49458BB}"/>
              </c:extLst>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Tabelle1!$B$12:$I$12</c:f>
              <c:numCache>
                <c:formatCode>0.00</c:formatCode>
                <c:ptCount val="8"/>
                <c:pt idx="0">
                  <c:v>2.6</c:v>
                </c:pt>
                <c:pt idx="1">
                  <c:v>1.33</c:v>
                </c:pt>
                <c:pt idx="2">
                  <c:v>4.25</c:v>
                </c:pt>
                <c:pt idx="3">
                  <c:v>6.19</c:v>
                </c:pt>
                <c:pt idx="4">
                  <c:v>7.37</c:v>
                </c:pt>
                <c:pt idx="5">
                  <c:v>11.3</c:v>
                </c:pt>
                <c:pt idx="6">
                  <c:v>0</c:v>
                </c:pt>
                <c:pt idx="7">
                  <c:v>0</c:v>
                </c:pt>
              </c:numCache>
            </c:numRef>
          </c:val>
        </c:ser>
        <c:dLbls>
          <c:showLegendKey val="0"/>
          <c:showVal val="0"/>
          <c:showCatName val="0"/>
          <c:showSerName val="0"/>
          <c:showPercent val="0"/>
          <c:showBubbleSize val="0"/>
        </c:dLbls>
        <c:gapWidth val="50"/>
        <c:overlap val="100"/>
        <c:axId val="73612672"/>
        <c:axId val="73626752"/>
      </c:barChart>
      <c:catAx>
        <c:axId val="73612672"/>
        <c:scaling>
          <c:orientation val="maxMin"/>
        </c:scaling>
        <c:delete val="1"/>
        <c:axPos val="l"/>
        <c:numFmt formatCode="General" sourceLinked="0"/>
        <c:majorTickMark val="out"/>
        <c:minorTickMark val="none"/>
        <c:tickLblPos val="nextTo"/>
        <c:crossAx val="73626752"/>
        <c:crosses val="autoZero"/>
        <c:auto val="1"/>
        <c:lblAlgn val="ctr"/>
        <c:lblOffset val="100"/>
        <c:noMultiLvlLbl val="0"/>
      </c:catAx>
      <c:valAx>
        <c:axId val="73626752"/>
        <c:scaling>
          <c:orientation val="minMax"/>
          <c:max val="1"/>
          <c:min val="0"/>
        </c:scaling>
        <c:delete val="1"/>
        <c:axPos val="t"/>
        <c:numFmt formatCode="0%" sourceLinked="0"/>
        <c:majorTickMark val="out"/>
        <c:minorTickMark val="none"/>
        <c:tickLblPos val="nextTo"/>
        <c:crossAx val="73612672"/>
        <c:crosses val="autoZero"/>
        <c:crossBetween val="between"/>
        <c:majorUnit val="0.2"/>
      </c:valAx>
    </c:plotArea>
    <c:legend>
      <c:legendPos val="b"/>
      <c:layout>
        <c:manualLayout>
          <c:xMode val="edge"/>
          <c:yMode val="edge"/>
          <c:x val="0"/>
          <c:y val="0.93514648622981955"/>
          <c:w val="0.95499458894810219"/>
          <c:h val="6.4853513770180435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0191440466940572"/>
          <c:y val="1.8191358024691354E-2"/>
          <c:w val="0.51413052163637707"/>
          <c:h val="0.92673955365622041"/>
        </c:manualLayout>
      </c:layout>
      <c:barChart>
        <c:barDir val="bar"/>
        <c:grouping val="percentStacked"/>
        <c:varyColors val="0"/>
        <c:ser>
          <c:idx val="0"/>
          <c:order val="0"/>
          <c:tx>
            <c:strRef>
              <c:f>Tabelle1!$A$2</c:f>
              <c:strCache>
                <c:ptCount val="1"/>
                <c:pt idx="0">
                  <c:v>Very confident - 10</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Tabelle1!$B$2:$I$2</c:f>
              <c:numCache>
                <c:formatCode>0.00</c:formatCode>
                <c:ptCount val="8"/>
                <c:pt idx="0">
                  <c:v>18.57</c:v>
                </c:pt>
                <c:pt idx="1">
                  <c:v>5.98</c:v>
                </c:pt>
                <c:pt idx="2">
                  <c:v>11.37</c:v>
                </c:pt>
                <c:pt idx="3">
                  <c:v>11.68</c:v>
                </c:pt>
                <c:pt idx="4">
                  <c:v>5.0999999999999996</c:v>
                </c:pt>
                <c:pt idx="5">
                  <c:v>5.45</c:v>
                </c:pt>
                <c:pt idx="6">
                  <c:v>0</c:v>
                </c:pt>
                <c:pt idx="7">
                  <c:v>0</c:v>
                </c:pt>
              </c:numCache>
            </c:numRef>
          </c:val>
        </c:ser>
        <c:ser>
          <c:idx val="1"/>
          <c:order val="1"/>
          <c:tx>
            <c:strRef>
              <c:f>Tabelle1!$A$3</c:f>
              <c:strCache>
                <c:ptCount val="1"/>
                <c:pt idx="0">
                  <c:v>9</c:v>
                </c:pt>
              </c:strCache>
            </c:strRef>
          </c:tx>
          <c:spPr>
            <a:solidFill>
              <a:srgbClr val="0D0D0D">
                <a:alpha val="10196"/>
              </a:srgbClr>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5"/>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9"/>
              <c:numFmt formatCode="[&lt;2]&quot;&quot;;0" sourceLinked="0"/>
              <c:spPr/>
              <c:txPr>
                <a:bodyPr/>
                <a:lstStyle/>
                <a:p>
                  <a:pPr>
                    <a:defRPr sz="1300" b="1" i="0" baseline="0">
                      <a:solidFill>
                        <a:schemeClr val="bg2"/>
                      </a:solidFill>
                    </a:defRPr>
                  </a:pPr>
                  <a:endParaRPr lang="es-ES"/>
                </a:p>
              </c:txPr>
              <c:showLegendKey val="0"/>
              <c:showVal val="1"/>
              <c:showCatName val="0"/>
              <c:showSerName val="0"/>
              <c:showPercent val="0"/>
              <c:showBubbleSize val="0"/>
            </c:dLbl>
            <c:numFmt formatCode="[&lt;2]&quot;&quot;;0" sourceLinked="0"/>
            <c:spPr>
              <a:noFill/>
              <a:ln>
                <a:noFill/>
              </a:ln>
              <a:effectLst/>
            </c:spPr>
            <c:txPr>
              <a:bodyPr/>
              <a:lstStyle/>
              <a:p>
                <a:pPr>
                  <a:defRPr sz="13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Tabelle1!$B$3:$I$3</c:f>
              <c:numCache>
                <c:formatCode>0.00</c:formatCode>
                <c:ptCount val="8"/>
                <c:pt idx="0">
                  <c:v>15.97</c:v>
                </c:pt>
                <c:pt idx="1">
                  <c:v>12.84</c:v>
                </c:pt>
                <c:pt idx="2">
                  <c:v>16.3</c:v>
                </c:pt>
                <c:pt idx="3">
                  <c:v>11.51</c:v>
                </c:pt>
                <c:pt idx="4">
                  <c:v>6.07</c:v>
                </c:pt>
                <c:pt idx="5">
                  <c:v>5.57</c:v>
                </c:pt>
                <c:pt idx="6">
                  <c:v>0</c:v>
                </c:pt>
                <c:pt idx="7">
                  <c:v>0</c:v>
                </c:pt>
              </c:numCache>
            </c:numRef>
          </c:val>
        </c:ser>
        <c:ser>
          <c:idx val="2"/>
          <c:order val="2"/>
          <c:tx>
            <c:strRef>
              <c:f>Tabelle1!$A$4</c:f>
              <c:strCache>
                <c:ptCount val="1"/>
                <c:pt idx="0">
                  <c:v>8</c:v>
                </c:pt>
              </c:strCache>
            </c:strRef>
          </c:tx>
          <c:spPr>
            <a:solidFill>
              <a:srgbClr val="0D0D0D">
                <a:alpha val="20000"/>
              </a:srgbClr>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Tabelle1!$B$4:$I$4</c:f>
              <c:numCache>
                <c:formatCode>0.00</c:formatCode>
                <c:ptCount val="8"/>
                <c:pt idx="0">
                  <c:v>19.57</c:v>
                </c:pt>
                <c:pt idx="1">
                  <c:v>22.59</c:v>
                </c:pt>
                <c:pt idx="2">
                  <c:v>13.06</c:v>
                </c:pt>
                <c:pt idx="3">
                  <c:v>16.559999999999999</c:v>
                </c:pt>
                <c:pt idx="4">
                  <c:v>13.25</c:v>
                </c:pt>
                <c:pt idx="5">
                  <c:v>12.88</c:v>
                </c:pt>
                <c:pt idx="6">
                  <c:v>0</c:v>
                </c:pt>
                <c:pt idx="7">
                  <c:v>0</c:v>
                </c:pt>
              </c:numCache>
            </c:numRef>
          </c:val>
        </c:ser>
        <c:ser>
          <c:idx val="3"/>
          <c:order val="3"/>
          <c:tx>
            <c:strRef>
              <c:f>Tabelle1!$A$5</c:f>
              <c:strCache>
                <c:ptCount val="1"/>
                <c:pt idx="0">
                  <c:v>7</c:v>
                </c:pt>
              </c:strCache>
            </c:strRef>
          </c:tx>
          <c:spPr>
            <a:solidFill>
              <a:srgbClr val="0D0D0D">
                <a:alpha val="30196"/>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Tabelle1!$B$5:$I$5</c:f>
              <c:numCache>
                <c:formatCode>0.00</c:formatCode>
                <c:ptCount val="8"/>
                <c:pt idx="0">
                  <c:v>18.329999999999998</c:v>
                </c:pt>
                <c:pt idx="1">
                  <c:v>21.32</c:v>
                </c:pt>
                <c:pt idx="2">
                  <c:v>16.75</c:v>
                </c:pt>
                <c:pt idx="3">
                  <c:v>16.53</c:v>
                </c:pt>
                <c:pt idx="4">
                  <c:v>17.89</c:v>
                </c:pt>
                <c:pt idx="5">
                  <c:v>17.61</c:v>
                </c:pt>
                <c:pt idx="6">
                  <c:v>0</c:v>
                </c:pt>
                <c:pt idx="7">
                  <c:v>0</c:v>
                </c:pt>
              </c:numCache>
            </c:numRef>
          </c:val>
        </c:ser>
        <c:ser>
          <c:idx val="4"/>
          <c:order val="4"/>
          <c:tx>
            <c:strRef>
              <c:f>Tabelle1!$A$6</c:f>
              <c:strCache>
                <c:ptCount val="1"/>
                <c:pt idx="0">
                  <c:v>6</c:v>
                </c:pt>
              </c:strCache>
            </c:strRef>
          </c:tx>
          <c:spPr>
            <a:solidFill>
              <a:srgbClr val="0D0D0D">
                <a:alpha val="40000"/>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Tabelle1!$B$6:$I$6</c:f>
              <c:numCache>
                <c:formatCode>0.00</c:formatCode>
                <c:ptCount val="8"/>
                <c:pt idx="0">
                  <c:v>8.51</c:v>
                </c:pt>
                <c:pt idx="1">
                  <c:v>16.97</c:v>
                </c:pt>
                <c:pt idx="2">
                  <c:v>9.74</c:v>
                </c:pt>
                <c:pt idx="3">
                  <c:v>12.88</c:v>
                </c:pt>
                <c:pt idx="4">
                  <c:v>16.809999999999999</c:v>
                </c:pt>
                <c:pt idx="5">
                  <c:v>17.12</c:v>
                </c:pt>
                <c:pt idx="6">
                  <c:v>0</c:v>
                </c:pt>
                <c:pt idx="7">
                  <c:v>0</c:v>
                </c:pt>
              </c:numCache>
            </c:numRef>
          </c:val>
        </c:ser>
        <c:ser>
          <c:idx val="5"/>
          <c:order val="5"/>
          <c:tx>
            <c:strRef>
              <c:f>Tabelle1!$A$7</c:f>
              <c:strCache>
                <c:ptCount val="1"/>
                <c:pt idx="0">
                  <c:v>5</c:v>
                </c:pt>
              </c:strCache>
            </c:strRef>
          </c:tx>
          <c:spPr>
            <a:solidFill>
              <a:srgbClr val="0D0D0D">
                <a:alpha val="50196"/>
              </a:srgbClr>
            </a:solidFill>
            <a:ln>
              <a:solidFill>
                <a:schemeClr val="bg1"/>
              </a:solidFill>
            </a:ln>
          </c:spPr>
          <c:invertIfNegative val="0"/>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showLegendKey val="0"/>
              <c:showVal val="1"/>
              <c:showCatName val="0"/>
              <c:showSerName val="0"/>
              <c:showPercent val="0"/>
              <c:showBubbleSize val="0"/>
              <c:extLst>
                <c:ext xmlns:c15="http://schemas.microsoft.com/office/drawing/2012/chart" uri="{CE6537A1-D6FC-4f65-9D91-7224C49458BB}"/>
              </c:extLst>
            </c:dLbl>
            <c:dLbl>
              <c:idx val="12"/>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Tabelle1!$B$7:$I$7</c:f>
              <c:numCache>
                <c:formatCode>0.00</c:formatCode>
                <c:ptCount val="8"/>
                <c:pt idx="0">
                  <c:v>8.1</c:v>
                </c:pt>
                <c:pt idx="1">
                  <c:v>7.73</c:v>
                </c:pt>
                <c:pt idx="2">
                  <c:v>10.61</c:v>
                </c:pt>
                <c:pt idx="3">
                  <c:v>10.69</c:v>
                </c:pt>
                <c:pt idx="4">
                  <c:v>11.3</c:v>
                </c:pt>
                <c:pt idx="5">
                  <c:v>13.39</c:v>
                </c:pt>
                <c:pt idx="6">
                  <c:v>0</c:v>
                </c:pt>
                <c:pt idx="7">
                  <c:v>0</c:v>
                </c:pt>
              </c:numCache>
            </c:numRef>
          </c:val>
        </c:ser>
        <c:ser>
          <c:idx val="6"/>
          <c:order val="6"/>
          <c:tx>
            <c:strRef>
              <c:f>Tabelle1!$A$8</c:f>
              <c:strCache>
                <c:ptCount val="1"/>
                <c:pt idx="0">
                  <c:v>4</c:v>
                </c:pt>
              </c:strCache>
            </c:strRef>
          </c:tx>
          <c:spPr>
            <a:solidFill>
              <a:srgbClr val="0D0D0D">
                <a:alpha val="60000"/>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Tabelle1!$B$8:$I$8</c:f>
              <c:numCache>
                <c:formatCode>0.00</c:formatCode>
                <c:ptCount val="8"/>
                <c:pt idx="0">
                  <c:v>3.47</c:v>
                </c:pt>
                <c:pt idx="1">
                  <c:v>5.41</c:v>
                </c:pt>
                <c:pt idx="2">
                  <c:v>7.92</c:v>
                </c:pt>
                <c:pt idx="3">
                  <c:v>7.39</c:v>
                </c:pt>
                <c:pt idx="4">
                  <c:v>10.49</c:v>
                </c:pt>
                <c:pt idx="5">
                  <c:v>8.1</c:v>
                </c:pt>
                <c:pt idx="6">
                  <c:v>0</c:v>
                </c:pt>
                <c:pt idx="7">
                  <c:v>0</c:v>
                </c:pt>
              </c:numCache>
            </c:numRef>
          </c:val>
        </c:ser>
        <c:ser>
          <c:idx val="7"/>
          <c:order val="7"/>
          <c:tx>
            <c:strRef>
              <c:f>Tabelle1!$A$9</c:f>
              <c:strCache>
                <c:ptCount val="1"/>
                <c:pt idx="0">
                  <c:v>3</c:v>
                </c:pt>
              </c:strCache>
            </c:strRef>
          </c:tx>
          <c:spPr>
            <a:solidFill>
              <a:srgbClr val="0D0D0D">
                <a:alpha val="69804"/>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Tabelle1!$B$9:$I$9</c:f>
              <c:numCache>
                <c:formatCode>0.00</c:formatCode>
                <c:ptCount val="8"/>
                <c:pt idx="0">
                  <c:v>2.67</c:v>
                </c:pt>
                <c:pt idx="1">
                  <c:v>4.66</c:v>
                </c:pt>
                <c:pt idx="2">
                  <c:v>6.54</c:v>
                </c:pt>
                <c:pt idx="3">
                  <c:v>5.54</c:v>
                </c:pt>
                <c:pt idx="4">
                  <c:v>6.61</c:v>
                </c:pt>
                <c:pt idx="5">
                  <c:v>5.96</c:v>
                </c:pt>
                <c:pt idx="6">
                  <c:v>0</c:v>
                </c:pt>
                <c:pt idx="7">
                  <c:v>0</c:v>
                </c:pt>
              </c:numCache>
            </c:numRef>
          </c:val>
        </c:ser>
        <c:ser>
          <c:idx val="8"/>
          <c:order val="8"/>
          <c:tx>
            <c:strRef>
              <c:f>Tabelle1!$A$10</c:f>
              <c:strCache>
                <c:ptCount val="1"/>
                <c:pt idx="0">
                  <c:v>2</c:v>
                </c:pt>
              </c:strCache>
            </c:strRef>
          </c:tx>
          <c:spPr>
            <a:solidFill>
              <a:srgbClr val="0D0D0D">
                <a:alpha val="80000"/>
              </a:srgbClr>
            </a:solidFill>
            <a:ln>
              <a:solidFill>
                <a:schemeClr val="bg1"/>
              </a:solidFill>
            </a:ln>
          </c:spPr>
          <c:invertIfNegative val="0"/>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0"/>
              <c:showCatName val="0"/>
              <c:showSerName val="0"/>
              <c:showPercent val="0"/>
              <c:showBubbleSize val="0"/>
            </c:dLbl>
            <c:dLbl>
              <c:idx val="3"/>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showLegendKey val="0"/>
              <c:showVal val="1"/>
              <c:showCatName val="0"/>
              <c:showSerName val="0"/>
              <c:showPercent val="0"/>
              <c:showBubbleSize val="0"/>
              <c:extLst>
                <c:ext xmlns:c15="http://schemas.microsoft.com/office/drawing/2012/chart" uri="{CE6537A1-D6FC-4f65-9D91-7224C49458BB}"/>
              </c:extLst>
            </c:dLbl>
            <c:dLbl>
              <c:idx val="12"/>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Tabelle1!$B$10:$I$10</c:f>
              <c:numCache>
                <c:formatCode>0.00</c:formatCode>
                <c:ptCount val="8"/>
                <c:pt idx="0">
                  <c:v>3.1</c:v>
                </c:pt>
                <c:pt idx="1">
                  <c:v>1.39</c:v>
                </c:pt>
                <c:pt idx="2">
                  <c:v>3.59</c:v>
                </c:pt>
                <c:pt idx="3">
                  <c:v>4.46</c:v>
                </c:pt>
                <c:pt idx="4">
                  <c:v>5.49</c:v>
                </c:pt>
                <c:pt idx="5">
                  <c:v>4.59</c:v>
                </c:pt>
                <c:pt idx="6">
                  <c:v>0</c:v>
                </c:pt>
                <c:pt idx="7">
                  <c:v>0</c:v>
                </c:pt>
              </c:numCache>
            </c:numRef>
          </c:val>
        </c:ser>
        <c:ser>
          <c:idx val="9"/>
          <c:order val="9"/>
          <c:tx>
            <c:strRef>
              <c:f>Tabelle1!$A$11</c:f>
              <c:strCache>
                <c:ptCount val="1"/>
                <c:pt idx="0">
                  <c:v>1</c:v>
                </c:pt>
              </c:strCache>
            </c:strRef>
          </c:tx>
          <c:spPr>
            <a:solidFill>
              <a:srgbClr val="0D0D0D">
                <a:alpha val="89804"/>
              </a:srgbClr>
            </a:solidFill>
            <a:ln>
              <a:solidFill>
                <a:schemeClr val="bg1"/>
              </a:solidFill>
            </a:ln>
          </c:spPr>
          <c:invertIfNegative val="0"/>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Tabelle1!$B$11:$I$11</c:f>
              <c:numCache>
                <c:formatCode>0.00</c:formatCode>
                <c:ptCount val="8"/>
                <c:pt idx="0">
                  <c:v>0.38</c:v>
                </c:pt>
                <c:pt idx="1">
                  <c:v>0.78</c:v>
                </c:pt>
                <c:pt idx="2">
                  <c:v>2.09</c:v>
                </c:pt>
                <c:pt idx="3">
                  <c:v>0.25</c:v>
                </c:pt>
                <c:pt idx="4">
                  <c:v>3.25</c:v>
                </c:pt>
                <c:pt idx="5">
                  <c:v>3.88</c:v>
                </c:pt>
                <c:pt idx="6">
                  <c:v>0</c:v>
                </c:pt>
                <c:pt idx="7">
                  <c:v>0</c:v>
                </c:pt>
              </c:numCache>
            </c:numRef>
          </c:val>
        </c:ser>
        <c:ser>
          <c:idx val="10"/>
          <c:order val="10"/>
          <c:tx>
            <c:strRef>
              <c:f>Tabelle1!$A$12</c:f>
              <c:strCache>
                <c:ptCount val="1"/>
                <c:pt idx="0">
                  <c:v>Not confident at all - 0</c:v>
                </c:pt>
              </c:strCache>
            </c:strRef>
          </c:tx>
          <c:spPr>
            <a:solidFill>
              <a:schemeClr val="bg2">
                <a:lumMod val="50000"/>
              </a:schemeClr>
            </a:solidFill>
            <a:ln>
              <a:solidFill>
                <a:schemeClr val="bg1"/>
              </a:solidFill>
            </a:ln>
          </c:spPr>
          <c:invertIfNegative val="0"/>
          <c:dLbls>
            <c:dLbl>
              <c:idx val="0"/>
              <c:delete val="1"/>
              <c:extLst>
                <c:ext xmlns:c15="http://schemas.microsoft.com/office/drawing/2012/chart" uri="{CE6537A1-D6FC-4f65-9D91-7224C49458BB}"/>
              </c:extLst>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delete val="1"/>
              <c:extLst>
                <c:ext xmlns:c15="http://schemas.microsoft.com/office/drawing/2012/chart" uri="{CE6537A1-D6FC-4f65-9D91-7224C49458BB}"/>
              </c:extLst>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Netherlands</c:v>
                </c:pt>
                <c:pt idx="2">
                  <c:v>Czech Republic</c:v>
                </c:pt>
                <c:pt idx="3">
                  <c:v>United Kingdom</c:v>
                </c:pt>
                <c:pt idx="4">
                  <c:v>Spain</c:v>
                </c:pt>
                <c:pt idx="5">
                  <c:v>Italy</c:v>
                </c:pt>
                <c:pt idx="6">
                  <c:v>Portugal</c:v>
                </c:pt>
                <c:pt idx="7">
                  <c:v>Ireland</c:v>
                </c:pt>
              </c:strCache>
            </c:strRef>
          </c:cat>
          <c:val>
            <c:numRef>
              <c:f>Tabelle1!$B$12:$I$12</c:f>
              <c:numCache>
                <c:formatCode>0.00</c:formatCode>
                <c:ptCount val="8"/>
                <c:pt idx="0">
                  <c:v>1.34</c:v>
                </c:pt>
                <c:pt idx="1">
                  <c:v>0.33</c:v>
                </c:pt>
                <c:pt idx="2">
                  <c:v>2.0299999999999998</c:v>
                </c:pt>
                <c:pt idx="3">
                  <c:v>2.5099999999999998</c:v>
                </c:pt>
                <c:pt idx="4">
                  <c:v>3.74</c:v>
                </c:pt>
                <c:pt idx="5">
                  <c:v>5.45</c:v>
                </c:pt>
                <c:pt idx="6">
                  <c:v>0</c:v>
                </c:pt>
                <c:pt idx="7">
                  <c:v>0</c:v>
                </c:pt>
              </c:numCache>
            </c:numRef>
          </c:val>
        </c:ser>
        <c:dLbls>
          <c:showLegendKey val="0"/>
          <c:showVal val="0"/>
          <c:showCatName val="0"/>
          <c:showSerName val="0"/>
          <c:showPercent val="0"/>
          <c:showBubbleSize val="0"/>
        </c:dLbls>
        <c:gapWidth val="50"/>
        <c:overlap val="100"/>
        <c:axId val="74076928"/>
        <c:axId val="74078464"/>
      </c:barChart>
      <c:catAx>
        <c:axId val="74076928"/>
        <c:scaling>
          <c:orientation val="maxMin"/>
        </c:scaling>
        <c:delete val="1"/>
        <c:axPos val="l"/>
        <c:numFmt formatCode="General" sourceLinked="0"/>
        <c:majorTickMark val="out"/>
        <c:minorTickMark val="none"/>
        <c:tickLblPos val="nextTo"/>
        <c:crossAx val="74078464"/>
        <c:crosses val="autoZero"/>
        <c:auto val="1"/>
        <c:lblAlgn val="ctr"/>
        <c:lblOffset val="100"/>
        <c:noMultiLvlLbl val="0"/>
      </c:catAx>
      <c:valAx>
        <c:axId val="74078464"/>
        <c:scaling>
          <c:orientation val="minMax"/>
          <c:max val="1"/>
          <c:min val="0"/>
        </c:scaling>
        <c:delete val="1"/>
        <c:axPos val="t"/>
        <c:numFmt formatCode="0%" sourceLinked="0"/>
        <c:majorTickMark val="out"/>
        <c:minorTickMark val="none"/>
        <c:tickLblPos val="nextTo"/>
        <c:crossAx val="74076928"/>
        <c:crosses val="autoZero"/>
        <c:crossBetween val="between"/>
        <c:majorUnit val="0.2"/>
      </c:valAx>
    </c:plotArea>
    <c:legend>
      <c:legendPos val="b"/>
      <c:layout>
        <c:manualLayout>
          <c:xMode val="edge"/>
          <c:yMode val="edge"/>
          <c:x val="0"/>
          <c:y val="0.93514648622981955"/>
          <c:w val="0.95499458894810219"/>
          <c:h val="6.4853513770180435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0191440466940572"/>
          <c:y val="1.8191358024691354E-2"/>
          <c:w val="0.51413052163637707"/>
          <c:h val="0.92673955365622041"/>
        </c:manualLayout>
      </c:layout>
      <c:barChart>
        <c:barDir val="bar"/>
        <c:grouping val="percentStacked"/>
        <c:varyColors val="0"/>
        <c:ser>
          <c:idx val="0"/>
          <c:order val="0"/>
          <c:tx>
            <c:strRef>
              <c:f>Tabelle1!$A$2</c:f>
              <c:strCache>
                <c:ptCount val="1"/>
                <c:pt idx="0">
                  <c:v>Very confident - 10</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United Kingdom</c:v>
                </c:pt>
                <c:pt idx="2">
                  <c:v>Czech Republic</c:v>
                </c:pt>
                <c:pt idx="3">
                  <c:v>Netherlands</c:v>
                </c:pt>
                <c:pt idx="4">
                  <c:v>Spain</c:v>
                </c:pt>
                <c:pt idx="5">
                  <c:v>Italy</c:v>
                </c:pt>
                <c:pt idx="6">
                  <c:v>Portugal</c:v>
                </c:pt>
                <c:pt idx="7">
                  <c:v>Ireland</c:v>
                </c:pt>
              </c:strCache>
            </c:strRef>
          </c:cat>
          <c:val>
            <c:numRef>
              <c:f>Tabelle1!$B$2:$I$2</c:f>
              <c:numCache>
                <c:formatCode>0.00</c:formatCode>
                <c:ptCount val="8"/>
                <c:pt idx="0">
                  <c:v>17.97</c:v>
                </c:pt>
                <c:pt idx="1">
                  <c:v>13.51</c:v>
                </c:pt>
                <c:pt idx="2">
                  <c:v>13.4</c:v>
                </c:pt>
                <c:pt idx="3">
                  <c:v>6.87</c:v>
                </c:pt>
                <c:pt idx="4">
                  <c:v>5.35</c:v>
                </c:pt>
                <c:pt idx="5">
                  <c:v>6.15</c:v>
                </c:pt>
                <c:pt idx="6">
                  <c:v>0</c:v>
                </c:pt>
                <c:pt idx="7">
                  <c:v>0</c:v>
                </c:pt>
              </c:numCache>
            </c:numRef>
          </c:val>
        </c:ser>
        <c:ser>
          <c:idx val="1"/>
          <c:order val="1"/>
          <c:tx>
            <c:strRef>
              <c:f>Tabelle1!$A$3</c:f>
              <c:strCache>
                <c:ptCount val="1"/>
                <c:pt idx="0">
                  <c:v>9</c:v>
                </c:pt>
              </c:strCache>
            </c:strRef>
          </c:tx>
          <c:spPr>
            <a:solidFill>
              <a:srgbClr val="0D0D0D">
                <a:alpha val="10196"/>
              </a:srgbClr>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5"/>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9"/>
              <c:numFmt formatCode="[&lt;2]&quot;&quot;;0" sourceLinked="0"/>
              <c:spPr/>
              <c:txPr>
                <a:bodyPr/>
                <a:lstStyle/>
                <a:p>
                  <a:pPr>
                    <a:defRPr sz="1300" b="1" i="0" baseline="0">
                      <a:solidFill>
                        <a:schemeClr val="bg2"/>
                      </a:solidFill>
                    </a:defRPr>
                  </a:pPr>
                  <a:endParaRPr lang="es-ES"/>
                </a:p>
              </c:txPr>
              <c:showLegendKey val="0"/>
              <c:showVal val="1"/>
              <c:showCatName val="0"/>
              <c:showSerName val="0"/>
              <c:showPercent val="0"/>
              <c:showBubbleSize val="0"/>
            </c:dLbl>
            <c:numFmt formatCode="[&lt;2]&quot;&quot;;0" sourceLinked="0"/>
            <c:spPr>
              <a:noFill/>
              <a:ln>
                <a:noFill/>
              </a:ln>
              <a:effectLst/>
            </c:spPr>
            <c:txPr>
              <a:bodyPr/>
              <a:lstStyle/>
              <a:p>
                <a:pPr>
                  <a:defRPr sz="13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United Kingdom</c:v>
                </c:pt>
                <c:pt idx="2">
                  <c:v>Czech Republic</c:v>
                </c:pt>
                <c:pt idx="3">
                  <c:v>Netherlands</c:v>
                </c:pt>
                <c:pt idx="4">
                  <c:v>Spain</c:v>
                </c:pt>
                <c:pt idx="5">
                  <c:v>Italy</c:v>
                </c:pt>
                <c:pt idx="6">
                  <c:v>Portugal</c:v>
                </c:pt>
                <c:pt idx="7">
                  <c:v>Ireland</c:v>
                </c:pt>
              </c:strCache>
            </c:strRef>
          </c:cat>
          <c:val>
            <c:numRef>
              <c:f>Tabelle1!$B$3:$I$3</c:f>
              <c:numCache>
                <c:formatCode>0.00</c:formatCode>
                <c:ptCount val="8"/>
                <c:pt idx="0">
                  <c:v>12.81</c:v>
                </c:pt>
                <c:pt idx="1">
                  <c:v>8.2899999999999991</c:v>
                </c:pt>
                <c:pt idx="2">
                  <c:v>9.24</c:v>
                </c:pt>
                <c:pt idx="3">
                  <c:v>7.59</c:v>
                </c:pt>
                <c:pt idx="4">
                  <c:v>3.93</c:v>
                </c:pt>
                <c:pt idx="5">
                  <c:v>4.46</c:v>
                </c:pt>
                <c:pt idx="6">
                  <c:v>0</c:v>
                </c:pt>
                <c:pt idx="7">
                  <c:v>0</c:v>
                </c:pt>
              </c:numCache>
            </c:numRef>
          </c:val>
        </c:ser>
        <c:ser>
          <c:idx val="2"/>
          <c:order val="2"/>
          <c:tx>
            <c:strRef>
              <c:f>Tabelle1!$A$4</c:f>
              <c:strCache>
                <c:ptCount val="1"/>
                <c:pt idx="0">
                  <c:v>8</c:v>
                </c:pt>
              </c:strCache>
            </c:strRef>
          </c:tx>
          <c:spPr>
            <a:solidFill>
              <a:srgbClr val="0D0D0D">
                <a:alpha val="20000"/>
              </a:srgbClr>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United Kingdom</c:v>
                </c:pt>
                <c:pt idx="2">
                  <c:v>Czech Republic</c:v>
                </c:pt>
                <c:pt idx="3">
                  <c:v>Netherlands</c:v>
                </c:pt>
                <c:pt idx="4">
                  <c:v>Spain</c:v>
                </c:pt>
                <c:pt idx="5">
                  <c:v>Italy</c:v>
                </c:pt>
                <c:pt idx="6">
                  <c:v>Portugal</c:v>
                </c:pt>
                <c:pt idx="7">
                  <c:v>Ireland</c:v>
                </c:pt>
              </c:strCache>
            </c:strRef>
          </c:cat>
          <c:val>
            <c:numRef>
              <c:f>Tabelle1!$B$4:$I$4</c:f>
              <c:numCache>
                <c:formatCode>0.00</c:formatCode>
                <c:ptCount val="8"/>
                <c:pt idx="0">
                  <c:v>17.97</c:v>
                </c:pt>
                <c:pt idx="1">
                  <c:v>17.48</c:v>
                </c:pt>
                <c:pt idx="2">
                  <c:v>20.149999999999999</c:v>
                </c:pt>
                <c:pt idx="3">
                  <c:v>21.18</c:v>
                </c:pt>
                <c:pt idx="4">
                  <c:v>13.96</c:v>
                </c:pt>
                <c:pt idx="5">
                  <c:v>9.85</c:v>
                </c:pt>
                <c:pt idx="6">
                  <c:v>0</c:v>
                </c:pt>
                <c:pt idx="7">
                  <c:v>0</c:v>
                </c:pt>
              </c:numCache>
            </c:numRef>
          </c:val>
        </c:ser>
        <c:ser>
          <c:idx val="3"/>
          <c:order val="3"/>
          <c:tx>
            <c:strRef>
              <c:f>Tabelle1!$A$5</c:f>
              <c:strCache>
                <c:ptCount val="1"/>
                <c:pt idx="0">
                  <c:v>7</c:v>
                </c:pt>
              </c:strCache>
            </c:strRef>
          </c:tx>
          <c:spPr>
            <a:solidFill>
              <a:srgbClr val="0D0D0D">
                <a:alpha val="30196"/>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United Kingdom</c:v>
                </c:pt>
                <c:pt idx="2">
                  <c:v>Czech Republic</c:v>
                </c:pt>
                <c:pt idx="3">
                  <c:v>Netherlands</c:v>
                </c:pt>
                <c:pt idx="4">
                  <c:v>Spain</c:v>
                </c:pt>
                <c:pt idx="5">
                  <c:v>Italy</c:v>
                </c:pt>
                <c:pt idx="6">
                  <c:v>Portugal</c:v>
                </c:pt>
                <c:pt idx="7">
                  <c:v>Ireland</c:v>
                </c:pt>
              </c:strCache>
            </c:strRef>
          </c:cat>
          <c:val>
            <c:numRef>
              <c:f>Tabelle1!$B$5:$I$5</c:f>
              <c:numCache>
                <c:formatCode>0.00</c:formatCode>
                <c:ptCount val="8"/>
                <c:pt idx="0">
                  <c:v>16.850000000000001</c:v>
                </c:pt>
                <c:pt idx="1">
                  <c:v>20.190000000000001</c:v>
                </c:pt>
                <c:pt idx="2">
                  <c:v>15.47</c:v>
                </c:pt>
                <c:pt idx="3">
                  <c:v>21.37</c:v>
                </c:pt>
                <c:pt idx="4">
                  <c:v>16.649999999999999</c:v>
                </c:pt>
                <c:pt idx="5">
                  <c:v>15.98</c:v>
                </c:pt>
                <c:pt idx="6">
                  <c:v>0</c:v>
                </c:pt>
                <c:pt idx="7">
                  <c:v>0</c:v>
                </c:pt>
              </c:numCache>
            </c:numRef>
          </c:val>
        </c:ser>
        <c:ser>
          <c:idx val="4"/>
          <c:order val="4"/>
          <c:tx>
            <c:strRef>
              <c:f>Tabelle1!$A$6</c:f>
              <c:strCache>
                <c:ptCount val="1"/>
                <c:pt idx="0">
                  <c:v>6</c:v>
                </c:pt>
              </c:strCache>
            </c:strRef>
          </c:tx>
          <c:spPr>
            <a:solidFill>
              <a:srgbClr val="0D0D0D">
                <a:alpha val="40000"/>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United Kingdom</c:v>
                </c:pt>
                <c:pt idx="2">
                  <c:v>Czech Republic</c:v>
                </c:pt>
                <c:pt idx="3">
                  <c:v>Netherlands</c:v>
                </c:pt>
                <c:pt idx="4">
                  <c:v>Spain</c:v>
                </c:pt>
                <c:pt idx="5">
                  <c:v>Italy</c:v>
                </c:pt>
                <c:pt idx="6">
                  <c:v>Portugal</c:v>
                </c:pt>
                <c:pt idx="7">
                  <c:v>Ireland</c:v>
                </c:pt>
              </c:strCache>
            </c:strRef>
          </c:cat>
          <c:val>
            <c:numRef>
              <c:f>Tabelle1!$B$6:$I$6</c:f>
              <c:numCache>
                <c:formatCode>0.00</c:formatCode>
                <c:ptCount val="8"/>
                <c:pt idx="0">
                  <c:v>8.7200000000000006</c:v>
                </c:pt>
                <c:pt idx="1">
                  <c:v>11.03</c:v>
                </c:pt>
                <c:pt idx="2">
                  <c:v>9.26</c:v>
                </c:pt>
                <c:pt idx="3">
                  <c:v>13.92</c:v>
                </c:pt>
                <c:pt idx="4">
                  <c:v>18.87</c:v>
                </c:pt>
                <c:pt idx="5">
                  <c:v>15.31</c:v>
                </c:pt>
                <c:pt idx="6">
                  <c:v>0</c:v>
                </c:pt>
                <c:pt idx="7">
                  <c:v>0</c:v>
                </c:pt>
              </c:numCache>
            </c:numRef>
          </c:val>
        </c:ser>
        <c:ser>
          <c:idx val="5"/>
          <c:order val="5"/>
          <c:tx>
            <c:strRef>
              <c:f>Tabelle1!$A$7</c:f>
              <c:strCache>
                <c:ptCount val="1"/>
                <c:pt idx="0">
                  <c:v>5</c:v>
                </c:pt>
              </c:strCache>
            </c:strRef>
          </c:tx>
          <c:spPr>
            <a:solidFill>
              <a:srgbClr val="0D0D0D">
                <a:alpha val="50196"/>
              </a:srgbClr>
            </a:solidFill>
            <a:ln>
              <a:solidFill>
                <a:schemeClr val="bg1"/>
              </a:solidFill>
            </a:ln>
          </c:spPr>
          <c:invertIfNegative val="0"/>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showLegendKey val="0"/>
              <c:showVal val="1"/>
              <c:showCatName val="0"/>
              <c:showSerName val="0"/>
              <c:showPercent val="0"/>
              <c:showBubbleSize val="0"/>
              <c:extLst>
                <c:ext xmlns:c15="http://schemas.microsoft.com/office/drawing/2012/chart" uri="{CE6537A1-D6FC-4f65-9D91-7224C49458BB}"/>
              </c:extLst>
            </c:dLbl>
            <c:dLbl>
              <c:idx val="12"/>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Czech Republic</c:v>
                </c:pt>
                <c:pt idx="3">
                  <c:v>Netherlands</c:v>
                </c:pt>
                <c:pt idx="4">
                  <c:v>Spain</c:v>
                </c:pt>
                <c:pt idx="5">
                  <c:v>Italy</c:v>
                </c:pt>
                <c:pt idx="6">
                  <c:v>Portugal</c:v>
                </c:pt>
                <c:pt idx="7">
                  <c:v>Ireland</c:v>
                </c:pt>
              </c:strCache>
            </c:strRef>
          </c:cat>
          <c:val>
            <c:numRef>
              <c:f>Tabelle1!$B$7:$I$7</c:f>
              <c:numCache>
                <c:formatCode>0.00</c:formatCode>
                <c:ptCount val="8"/>
                <c:pt idx="0">
                  <c:v>8.6300000000000008</c:v>
                </c:pt>
                <c:pt idx="1">
                  <c:v>9.44</c:v>
                </c:pt>
                <c:pt idx="2">
                  <c:v>12.8</c:v>
                </c:pt>
                <c:pt idx="3">
                  <c:v>10.43</c:v>
                </c:pt>
                <c:pt idx="4">
                  <c:v>14.92</c:v>
                </c:pt>
                <c:pt idx="5">
                  <c:v>13.59</c:v>
                </c:pt>
                <c:pt idx="6">
                  <c:v>0</c:v>
                </c:pt>
                <c:pt idx="7">
                  <c:v>0</c:v>
                </c:pt>
              </c:numCache>
            </c:numRef>
          </c:val>
        </c:ser>
        <c:ser>
          <c:idx val="6"/>
          <c:order val="6"/>
          <c:tx>
            <c:strRef>
              <c:f>Tabelle1!$A$8</c:f>
              <c:strCache>
                <c:ptCount val="1"/>
                <c:pt idx="0">
                  <c:v>4</c:v>
                </c:pt>
              </c:strCache>
            </c:strRef>
          </c:tx>
          <c:spPr>
            <a:solidFill>
              <a:srgbClr val="0D0D0D">
                <a:alpha val="60000"/>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United Kingdom</c:v>
                </c:pt>
                <c:pt idx="2">
                  <c:v>Czech Republic</c:v>
                </c:pt>
                <c:pt idx="3">
                  <c:v>Netherlands</c:v>
                </c:pt>
                <c:pt idx="4">
                  <c:v>Spain</c:v>
                </c:pt>
                <c:pt idx="5">
                  <c:v>Italy</c:v>
                </c:pt>
                <c:pt idx="6">
                  <c:v>Portugal</c:v>
                </c:pt>
                <c:pt idx="7">
                  <c:v>Ireland</c:v>
                </c:pt>
              </c:strCache>
            </c:strRef>
          </c:cat>
          <c:val>
            <c:numRef>
              <c:f>Tabelle1!$B$8:$I$8</c:f>
              <c:numCache>
                <c:formatCode>0.00</c:formatCode>
                <c:ptCount val="8"/>
                <c:pt idx="0">
                  <c:v>7.95</c:v>
                </c:pt>
                <c:pt idx="1">
                  <c:v>6.49</c:v>
                </c:pt>
                <c:pt idx="2">
                  <c:v>6.61</c:v>
                </c:pt>
                <c:pt idx="3">
                  <c:v>7.37</c:v>
                </c:pt>
                <c:pt idx="4">
                  <c:v>7</c:v>
                </c:pt>
                <c:pt idx="5">
                  <c:v>7.93</c:v>
                </c:pt>
                <c:pt idx="6">
                  <c:v>0</c:v>
                </c:pt>
                <c:pt idx="7">
                  <c:v>0</c:v>
                </c:pt>
              </c:numCache>
            </c:numRef>
          </c:val>
        </c:ser>
        <c:ser>
          <c:idx val="7"/>
          <c:order val="7"/>
          <c:tx>
            <c:strRef>
              <c:f>Tabelle1!$A$9</c:f>
              <c:strCache>
                <c:ptCount val="1"/>
                <c:pt idx="0">
                  <c:v>3</c:v>
                </c:pt>
              </c:strCache>
            </c:strRef>
          </c:tx>
          <c:spPr>
            <a:solidFill>
              <a:srgbClr val="0D0D0D">
                <a:alpha val="69804"/>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United Kingdom</c:v>
                </c:pt>
                <c:pt idx="2">
                  <c:v>Czech Republic</c:v>
                </c:pt>
                <c:pt idx="3">
                  <c:v>Netherlands</c:v>
                </c:pt>
                <c:pt idx="4">
                  <c:v>Spain</c:v>
                </c:pt>
                <c:pt idx="5">
                  <c:v>Italy</c:v>
                </c:pt>
                <c:pt idx="6">
                  <c:v>Portugal</c:v>
                </c:pt>
                <c:pt idx="7">
                  <c:v>Ireland</c:v>
                </c:pt>
              </c:strCache>
            </c:strRef>
          </c:cat>
          <c:val>
            <c:numRef>
              <c:f>Tabelle1!$B$9:$I$9</c:f>
              <c:numCache>
                <c:formatCode>0.00</c:formatCode>
                <c:ptCount val="8"/>
                <c:pt idx="0">
                  <c:v>3.77</c:v>
                </c:pt>
                <c:pt idx="1">
                  <c:v>5.25</c:v>
                </c:pt>
                <c:pt idx="2">
                  <c:v>6.15</c:v>
                </c:pt>
                <c:pt idx="3">
                  <c:v>4.5199999999999996</c:v>
                </c:pt>
                <c:pt idx="4">
                  <c:v>8.99</c:v>
                </c:pt>
                <c:pt idx="5">
                  <c:v>7.43</c:v>
                </c:pt>
                <c:pt idx="6">
                  <c:v>0</c:v>
                </c:pt>
                <c:pt idx="7">
                  <c:v>0</c:v>
                </c:pt>
              </c:numCache>
            </c:numRef>
          </c:val>
        </c:ser>
        <c:ser>
          <c:idx val="8"/>
          <c:order val="8"/>
          <c:tx>
            <c:strRef>
              <c:f>Tabelle1!$A$10</c:f>
              <c:strCache>
                <c:ptCount val="1"/>
                <c:pt idx="0">
                  <c:v>2</c:v>
                </c:pt>
              </c:strCache>
            </c:strRef>
          </c:tx>
          <c:spPr>
            <a:solidFill>
              <a:srgbClr val="0D0D0D">
                <a:alpha val="80000"/>
              </a:srgbClr>
            </a:solidFill>
            <a:ln>
              <a:solidFill>
                <a:schemeClr val="bg1"/>
              </a:solidFill>
            </a:ln>
          </c:spPr>
          <c:invertIfNegative val="0"/>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showLegendKey val="0"/>
              <c:showVal val="1"/>
              <c:showCatName val="0"/>
              <c:showSerName val="0"/>
              <c:showPercent val="0"/>
              <c:showBubbleSize val="0"/>
              <c:extLst>
                <c:ext xmlns:c15="http://schemas.microsoft.com/office/drawing/2012/chart" uri="{CE6537A1-D6FC-4f65-9D91-7224C49458BB}"/>
              </c:extLst>
            </c:dLbl>
            <c:dLbl>
              <c:idx val="12"/>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Czech Republic</c:v>
                </c:pt>
                <c:pt idx="3">
                  <c:v>Netherlands</c:v>
                </c:pt>
                <c:pt idx="4">
                  <c:v>Spain</c:v>
                </c:pt>
                <c:pt idx="5">
                  <c:v>Italy</c:v>
                </c:pt>
                <c:pt idx="6">
                  <c:v>Portugal</c:v>
                </c:pt>
                <c:pt idx="7">
                  <c:v>Ireland</c:v>
                </c:pt>
              </c:strCache>
            </c:strRef>
          </c:cat>
          <c:val>
            <c:numRef>
              <c:f>Tabelle1!$B$10:$I$10</c:f>
              <c:numCache>
                <c:formatCode>0.00</c:formatCode>
                <c:ptCount val="8"/>
                <c:pt idx="0">
                  <c:v>3.07</c:v>
                </c:pt>
                <c:pt idx="1">
                  <c:v>3.64</c:v>
                </c:pt>
                <c:pt idx="2">
                  <c:v>2.61</c:v>
                </c:pt>
                <c:pt idx="3">
                  <c:v>4.3899999999999997</c:v>
                </c:pt>
                <c:pt idx="4">
                  <c:v>5.52</c:v>
                </c:pt>
                <c:pt idx="5">
                  <c:v>7.83</c:v>
                </c:pt>
                <c:pt idx="6">
                  <c:v>0</c:v>
                </c:pt>
                <c:pt idx="7">
                  <c:v>0</c:v>
                </c:pt>
              </c:numCache>
            </c:numRef>
          </c:val>
        </c:ser>
        <c:ser>
          <c:idx val="9"/>
          <c:order val="9"/>
          <c:tx>
            <c:strRef>
              <c:f>Tabelle1!$A$11</c:f>
              <c:strCache>
                <c:ptCount val="1"/>
                <c:pt idx="0">
                  <c:v>1</c:v>
                </c:pt>
              </c:strCache>
            </c:strRef>
          </c:tx>
          <c:spPr>
            <a:solidFill>
              <a:srgbClr val="0D0D0D">
                <a:alpha val="89804"/>
              </a:srgbClr>
            </a:solidFill>
            <a:ln>
              <a:solidFill>
                <a:schemeClr val="bg1"/>
              </a:solidFill>
            </a:ln>
          </c:spPr>
          <c:invertIfNegative val="0"/>
          <c:dLbls>
            <c:dLbl>
              <c:idx val="0"/>
              <c:delete val="1"/>
              <c:extLst>
                <c:ext xmlns:c15="http://schemas.microsoft.com/office/drawing/2012/chart" uri="{CE6537A1-D6FC-4f65-9D91-7224C49458BB}"/>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delete val="1"/>
              <c:extLst>
                <c:ext xmlns:c15="http://schemas.microsoft.com/office/drawing/2012/chart" uri="{CE6537A1-D6FC-4f65-9D91-7224C49458BB}"/>
              </c:extLst>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United Kingdom</c:v>
                </c:pt>
                <c:pt idx="2">
                  <c:v>Czech Republic</c:v>
                </c:pt>
                <c:pt idx="3">
                  <c:v>Netherlands</c:v>
                </c:pt>
                <c:pt idx="4">
                  <c:v>Spain</c:v>
                </c:pt>
                <c:pt idx="5">
                  <c:v>Italy</c:v>
                </c:pt>
                <c:pt idx="6">
                  <c:v>Portugal</c:v>
                </c:pt>
                <c:pt idx="7">
                  <c:v>Ireland</c:v>
                </c:pt>
              </c:strCache>
            </c:strRef>
          </c:cat>
          <c:val>
            <c:numRef>
              <c:f>Tabelle1!$B$11:$I$11</c:f>
              <c:numCache>
                <c:formatCode>0.00</c:formatCode>
                <c:ptCount val="8"/>
                <c:pt idx="0">
                  <c:v>1.26</c:v>
                </c:pt>
                <c:pt idx="1">
                  <c:v>1.75</c:v>
                </c:pt>
                <c:pt idx="2">
                  <c:v>1.26</c:v>
                </c:pt>
                <c:pt idx="3">
                  <c:v>0.78</c:v>
                </c:pt>
                <c:pt idx="4">
                  <c:v>1.54</c:v>
                </c:pt>
                <c:pt idx="5">
                  <c:v>4.76</c:v>
                </c:pt>
                <c:pt idx="6">
                  <c:v>0</c:v>
                </c:pt>
                <c:pt idx="7">
                  <c:v>0</c:v>
                </c:pt>
              </c:numCache>
            </c:numRef>
          </c:val>
        </c:ser>
        <c:ser>
          <c:idx val="10"/>
          <c:order val="10"/>
          <c:tx>
            <c:strRef>
              <c:f>Tabelle1!$A$12</c:f>
              <c:strCache>
                <c:ptCount val="1"/>
                <c:pt idx="0">
                  <c:v>Not confident at all - 0</c:v>
                </c:pt>
              </c:strCache>
            </c:strRef>
          </c:tx>
          <c:spPr>
            <a:solidFill>
              <a:schemeClr val="bg2">
                <a:lumMod val="50000"/>
              </a:schemeClr>
            </a:solidFill>
            <a:ln>
              <a:solidFill>
                <a:schemeClr val="bg1"/>
              </a:solidFill>
            </a:ln>
          </c:spPr>
          <c:invertIfNegative val="0"/>
          <c:dLbls>
            <c:dLbl>
              <c:idx val="0"/>
              <c:delete val="1"/>
              <c:extLst>
                <c:ext xmlns:c15="http://schemas.microsoft.com/office/drawing/2012/chart" uri="{CE6537A1-D6FC-4f65-9D91-7224C49458BB}"/>
              </c:extLst>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United Kingdom</c:v>
                </c:pt>
                <c:pt idx="2">
                  <c:v>Czech Republic</c:v>
                </c:pt>
                <c:pt idx="3">
                  <c:v>Netherlands</c:v>
                </c:pt>
                <c:pt idx="4">
                  <c:v>Spain</c:v>
                </c:pt>
                <c:pt idx="5">
                  <c:v>Italy</c:v>
                </c:pt>
                <c:pt idx="6">
                  <c:v>Portugal</c:v>
                </c:pt>
                <c:pt idx="7">
                  <c:v>Ireland</c:v>
                </c:pt>
              </c:strCache>
            </c:strRef>
          </c:cat>
          <c:val>
            <c:numRef>
              <c:f>Tabelle1!$B$12:$I$12</c:f>
              <c:numCache>
                <c:formatCode>0.00</c:formatCode>
                <c:ptCount val="8"/>
                <c:pt idx="0">
                  <c:v>1</c:v>
                </c:pt>
                <c:pt idx="1">
                  <c:v>2.92</c:v>
                </c:pt>
                <c:pt idx="2">
                  <c:v>3.05</c:v>
                </c:pt>
                <c:pt idx="3">
                  <c:v>1.57</c:v>
                </c:pt>
                <c:pt idx="4">
                  <c:v>3.26</c:v>
                </c:pt>
                <c:pt idx="5">
                  <c:v>6.71</c:v>
                </c:pt>
                <c:pt idx="6">
                  <c:v>0</c:v>
                </c:pt>
                <c:pt idx="7">
                  <c:v>0</c:v>
                </c:pt>
              </c:numCache>
            </c:numRef>
          </c:val>
        </c:ser>
        <c:dLbls>
          <c:showLegendKey val="0"/>
          <c:showVal val="0"/>
          <c:showCatName val="0"/>
          <c:showSerName val="0"/>
          <c:showPercent val="0"/>
          <c:showBubbleSize val="0"/>
        </c:dLbls>
        <c:gapWidth val="50"/>
        <c:overlap val="100"/>
        <c:axId val="74160384"/>
        <c:axId val="74182656"/>
      </c:barChart>
      <c:catAx>
        <c:axId val="74160384"/>
        <c:scaling>
          <c:orientation val="maxMin"/>
        </c:scaling>
        <c:delete val="1"/>
        <c:axPos val="l"/>
        <c:numFmt formatCode="General" sourceLinked="0"/>
        <c:majorTickMark val="out"/>
        <c:minorTickMark val="none"/>
        <c:tickLblPos val="nextTo"/>
        <c:crossAx val="74182656"/>
        <c:crosses val="autoZero"/>
        <c:auto val="1"/>
        <c:lblAlgn val="ctr"/>
        <c:lblOffset val="100"/>
        <c:noMultiLvlLbl val="0"/>
      </c:catAx>
      <c:valAx>
        <c:axId val="74182656"/>
        <c:scaling>
          <c:orientation val="minMax"/>
          <c:max val="1"/>
          <c:min val="0"/>
        </c:scaling>
        <c:delete val="1"/>
        <c:axPos val="t"/>
        <c:numFmt formatCode="0%" sourceLinked="0"/>
        <c:majorTickMark val="out"/>
        <c:minorTickMark val="none"/>
        <c:tickLblPos val="nextTo"/>
        <c:crossAx val="74160384"/>
        <c:crosses val="autoZero"/>
        <c:crossBetween val="between"/>
        <c:majorUnit val="0.2"/>
      </c:valAx>
    </c:plotArea>
    <c:legend>
      <c:legendPos val="b"/>
      <c:layout>
        <c:manualLayout>
          <c:xMode val="edge"/>
          <c:yMode val="edge"/>
          <c:x val="0"/>
          <c:y val="0.93514648622981955"/>
          <c:w val="0.95499458894810219"/>
          <c:h val="6.4853513770180435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0191440466940572"/>
          <c:y val="1.8191358024691354E-2"/>
          <c:w val="0.51413052163637707"/>
          <c:h val="0.92673955365622041"/>
        </c:manualLayout>
      </c:layout>
      <c:barChart>
        <c:barDir val="bar"/>
        <c:grouping val="percentStacked"/>
        <c:varyColors val="0"/>
        <c:ser>
          <c:idx val="0"/>
          <c:order val="0"/>
          <c:tx>
            <c:strRef>
              <c:f>Tabelle1!$A$2</c:f>
              <c:strCache>
                <c:ptCount val="1"/>
                <c:pt idx="0">
                  <c:v>Excellent - 10</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United Kingdom</c:v>
                </c:pt>
                <c:pt idx="1">
                  <c:v>Netherlands</c:v>
                </c:pt>
                <c:pt idx="2">
                  <c:v>Germany</c:v>
                </c:pt>
                <c:pt idx="3">
                  <c:v>Spain</c:v>
                </c:pt>
                <c:pt idx="4">
                  <c:v>Czech Republic</c:v>
                </c:pt>
                <c:pt idx="5">
                  <c:v>Italy</c:v>
                </c:pt>
                <c:pt idx="6">
                  <c:v>Portugal</c:v>
                </c:pt>
                <c:pt idx="7">
                  <c:v>Ireland</c:v>
                </c:pt>
              </c:strCache>
            </c:strRef>
          </c:cat>
          <c:val>
            <c:numRef>
              <c:f>Tabelle1!$B$2:$I$2</c:f>
              <c:numCache>
                <c:formatCode>0.00</c:formatCode>
                <c:ptCount val="8"/>
                <c:pt idx="0">
                  <c:v>11.89</c:v>
                </c:pt>
                <c:pt idx="1">
                  <c:v>3.93</c:v>
                </c:pt>
                <c:pt idx="2">
                  <c:v>8.8699999999999992</c:v>
                </c:pt>
                <c:pt idx="3">
                  <c:v>8.16</c:v>
                </c:pt>
                <c:pt idx="4">
                  <c:v>6.29</c:v>
                </c:pt>
                <c:pt idx="5">
                  <c:v>7.94</c:v>
                </c:pt>
                <c:pt idx="6">
                  <c:v>0</c:v>
                </c:pt>
                <c:pt idx="7">
                  <c:v>0</c:v>
                </c:pt>
              </c:numCache>
            </c:numRef>
          </c:val>
        </c:ser>
        <c:ser>
          <c:idx val="1"/>
          <c:order val="1"/>
          <c:tx>
            <c:strRef>
              <c:f>Tabelle1!$A$3</c:f>
              <c:strCache>
                <c:ptCount val="1"/>
                <c:pt idx="0">
                  <c:v>9</c:v>
                </c:pt>
              </c:strCache>
            </c:strRef>
          </c:tx>
          <c:spPr>
            <a:solidFill>
              <a:srgbClr val="0D0D0D">
                <a:alpha val="10196"/>
              </a:srgbClr>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5"/>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9"/>
              <c:numFmt formatCode="[&lt;2]&quot;&quot;;0" sourceLinked="0"/>
              <c:spPr/>
              <c:txPr>
                <a:bodyPr/>
                <a:lstStyle/>
                <a:p>
                  <a:pPr>
                    <a:defRPr sz="1300" b="1" i="0" baseline="0">
                      <a:solidFill>
                        <a:schemeClr val="bg2"/>
                      </a:solidFill>
                    </a:defRPr>
                  </a:pPr>
                  <a:endParaRPr lang="es-ES"/>
                </a:p>
              </c:txPr>
              <c:showLegendKey val="0"/>
              <c:showVal val="1"/>
              <c:showCatName val="0"/>
              <c:showSerName val="0"/>
              <c:showPercent val="0"/>
              <c:showBubbleSize val="0"/>
            </c:dLbl>
            <c:numFmt formatCode="[&lt;2]&quot;&quot;;0" sourceLinked="0"/>
            <c:spPr>
              <a:noFill/>
              <a:ln>
                <a:noFill/>
              </a:ln>
              <a:effectLst/>
            </c:spPr>
            <c:txPr>
              <a:bodyPr/>
              <a:lstStyle/>
              <a:p>
                <a:pPr>
                  <a:defRPr sz="13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United Kingdom</c:v>
                </c:pt>
                <c:pt idx="1">
                  <c:v>Netherlands</c:v>
                </c:pt>
                <c:pt idx="2">
                  <c:v>Germany</c:v>
                </c:pt>
                <c:pt idx="3">
                  <c:v>Spain</c:v>
                </c:pt>
                <c:pt idx="4">
                  <c:v>Czech Republic</c:v>
                </c:pt>
                <c:pt idx="5">
                  <c:v>Italy</c:v>
                </c:pt>
                <c:pt idx="6">
                  <c:v>Portugal</c:v>
                </c:pt>
                <c:pt idx="7">
                  <c:v>Ireland</c:v>
                </c:pt>
              </c:strCache>
            </c:strRef>
          </c:cat>
          <c:val>
            <c:numRef>
              <c:f>Tabelle1!$B$3:$I$3</c:f>
              <c:numCache>
                <c:formatCode>0.00</c:formatCode>
                <c:ptCount val="8"/>
                <c:pt idx="0">
                  <c:v>14.6</c:v>
                </c:pt>
                <c:pt idx="1">
                  <c:v>14.85</c:v>
                </c:pt>
                <c:pt idx="2">
                  <c:v>11.37</c:v>
                </c:pt>
                <c:pt idx="3">
                  <c:v>10.78</c:v>
                </c:pt>
                <c:pt idx="4">
                  <c:v>13.36</c:v>
                </c:pt>
                <c:pt idx="5">
                  <c:v>7.3</c:v>
                </c:pt>
                <c:pt idx="6">
                  <c:v>0</c:v>
                </c:pt>
                <c:pt idx="7">
                  <c:v>0</c:v>
                </c:pt>
              </c:numCache>
            </c:numRef>
          </c:val>
        </c:ser>
        <c:ser>
          <c:idx val="2"/>
          <c:order val="2"/>
          <c:tx>
            <c:strRef>
              <c:f>Tabelle1!$A$4</c:f>
              <c:strCache>
                <c:ptCount val="1"/>
                <c:pt idx="0">
                  <c:v>8</c:v>
                </c:pt>
              </c:strCache>
            </c:strRef>
          </c:tx>
          <c:spPr>
            <a:solidFill>
              <a:srgbClr val="0D0D0D">
                <a:alpha val="20000"/>
              </a:srgbClr>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United Kingdom</c:v>
                </c:pt>
                <c:pt idx="1">
                  <c:v>Netherlands</c:v>
                </c:pt>
                <c:pt idx="2">
                  <c:v>Germany</c:v>
                </c:pt>
                <c:pt idx="3">
                  <c:v>Spain</c:v>
                </c:pt>
                <c:pt idx="4">
                  <c:v>Czech Republic</c:v>
                </c:pt>
                <c:pt idx="5">
                  <c:v>Italy</c:v>
                </c:pt>
                <c:pt idx="6">
                  <c:v>Portugal</c:v>
                </c:pt>
                <c:pt idx="7">
                  <c:v>Ireland</c:v>
                </c:pt>
              </c:strCache>
            </c:strRef>
          </c:cat>
          <c:val>
            <c:numRef>
              <c:f>Tabelle1!$B$4:$I$4</c:f>
              <c:numCache>
                <c:formatCode>0.00</c:formatCode>
                <c:ptCount val="8"/>
                <c:pt idx="0">
                  <c:v>19.95</c:v>
                </c:pt>
                <c:pt idx="1">
                  <c:v>24.93</c:v>
                </c:pt>
                <c:pt idx="2">
                  <c:v>18.82</c:v>
                </c:pt>
                <c:pt idx="3">
                  <c:v>16.93</c:v>
                </c:pt>
                <c:pt idx="4">
                  <c:v>15.9</c:v>
                </c:pt>
                <c:pt idx="5">
                  <c:v>18.079999999999998</c:v>
                </c:pt>
                <c:pt idx="6">
                  <c:v>0</c:v>
                </c:pt>
                <c:pt idx="7">
                  <c:v>0</c:v>
                </c:pt>
              </c:numCache>
            </c:numRef>
          </c:val>
        </c:ser>
        <c:ser>
          <c:idx val="3"/>
          <c:order val="3"/>
          <c:tx>
            <c:strRef>
              <c:f>Tabelle1!$A$5</c:f>
              <c:strCache>
                <c:ptCount val="1"/>
                <c:pt idx="0">
                  <c:v>7</c:v>
                </c:pt>
              </c:strCache>
            </c:strRef>
          </c:tx>
          <c:spPr>
            <a:solidFill>
              <a:srgbClr val="0D0D0D">
                <a:alpha val="30196"/>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United Kingdom</c:v>
                </c:pt>
                <c:pt idx="1">
                  <c:v>Netherlands</c:v>
                </c:pt>
                <c:pt idx="2">
                  <c:v>Germany</c:v>
                </c:pt>
                <c:pt idx="3">
                  <c:v>Spain</c:v>
                </c:pt>
                <c:pt idx="4">
                  <c:v>Czech Republic</c:v>
                </c:pt>
                <c:pt idx="5">
                  <c:v>Italy</c:v>
                </c:pt>
                <c:pt idx="6">
                  <c:v>Portugal</c:v>
                </c:pt>
                <c:pt idx="7">
                  <c:v>Ireland</c:v>
                </c:pt>
              </c:strCache>
            </c:strRef>
          </c:cat>
          <c:val>
            <c:numRef>
              <c:f>Tabelle1!$B$5:$I$5</c:f>
              <c:numCache>
                <c:formatCode>0.00</c:formatCode>
                <c:ptCount val="8"/>
                <c:pt idx="0">
                  <c:v>18.5</c:v>
                </c:pt>
                <c:pt idx="1">
                  <c:v>27.73</c:v>
                </c:pt>
                <c:pt idx="2">
                  <c:v>19.48</c:v>
                </c:pt>
                <c:pt idx="3">
                  <c:v>21.85</c:v>
                </c:pt>
                <c:pt idx="4">
                  <c:v>18.97</c:v>
                </c:pt>
                <c:pt idx="5">
                  <c:v>18.920000000000002</c:v>
                </c:pt>
                <c:pt idx="6">
                  <c:v>0</c:v>
                </c:pt>
                <c:pt idx="7">
                  <c:v>0</c:v>
                </c:pt>
              </c:numCache>
            </c:numRef>
          </c:val>
        </c:ser>
        <c:ser>
          <c:idx val="4"/>
          <c:order val="4"/>
          <c:tx>
            <c:strRef>
              <c:f>Tabelle1!$A$6</c:f>
              <c:strCache>
                <c:ptCount val="1"/>
                <c:pt idx="0">
                  <c:v>6</c:v>
                </c:pt>
              </c:strCache>
            </c:strRef>
          </c:tx>
          <c:spPr>
            <a:solidFill>
              <a:srgbClr val="0D0D0D">
                <a:alpha val="40000"/>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United Kingdom</c:v>
                </c:pt>
                <c:pt idx="1">
                  <c:v>Netherlands</c:v>
                </c:pt>
                <c:pt idx="2">
                  <c:v>Germany</c:v>
                </c:pt>
                <c:pt idx="3">
                  <c:v>Spain</c:v>
                </c:pt>
                <c:pt idx="4">
                  <c:v>Czech Republic</c:v>
                </c:pt>
                <c:pt idx="5">
                  <c:v>Italy</c:v>
                </c:pt>
                <c:pt idx="6">
                  <c:v>Portugal</c:v>
                </c:pt>
                <c:pt idx="7">
                  <c:v>Ireland</c:v>
                </c:pt>
              </c:strCache>
            </c:strRef>
          </c:cat>
          <c:val>
            <c:numRef>
              <c:f>Tabelle1!$B$6:$I$6</c:f>
              <c:numCache>
                <c:formatCode>0.00</c:formatCode>
                <c:ptCount val="8"/>
                <c:pt idx="0">
                  <c:v>10.69</c:v>
                </c:pt>
                <c:pt idx="1">
                  <c:v>14.13</c:v>
                </c:pt>
                <c:pt idx="2">
                  <c:v>13.06</c:v>
                </c:pt>
                <c:pt idx="3">
                  <c:v>15.43</c:v>
                </c:pt>
                <c:pt idx="4">
                  <c:v>13.15</c:v>
                </c:pt>
                <c:pt idx="5">
                  <c:v>17.78</c:v>
                </c:pt>
                <c:pt idx="6">
                  <c:v>0</c:v>
                </c:pt>
                <c:pt idx="7">
                  <c:v>0</c:v>
                </c:pt>
              </c:numCache>
            </c:numRef>
          </c:val>
        </c:ser>
        <c:ser>
          <c:idx val="5"/>
          <c:order val="5"/>
          <c:tx>
            <c:strRef>
              <c:f>Tabelle1!$A$7</c:f>
              <c:strCache>
                <c:ptCount val="1"/>
                <c:pt idx="0">
                  <c:v>5</c:v>
                </c:pt>
              </c:strCache>
            </c:strRef>
          </c:tx>
          <c:spPr>
            <a:solidFill>
              <a:srgbClr val="0D0D0D">
                <a:alpha val="50196"/>
              </a:srgbClr>
            </a:solidFill>
            <a:ln>
              <a:solidFill>
                <a:schemeClr val="bg1"/>
              </a:solidFill>
            </a:ln>
          </c:spPr>
          <c:invertIfNegative val="0"/>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showLegendKey val="0"/>
              <c:showVal val="1"/>
              <c:showCatName val="0"/>
              <c:showSerName val="0"/>
              <c:showPercent val="0"/>
              <c:showBubbleSize val="0"/>
              <c:extLst>
                <c:ext xmlns:c15="http://schemas.microsoft.com/office/drawing/2012/chart" uri="{CE6537A1-D6FC-4f65-9D91-7224C49458BB}"/>
              </c:extLst>
            </c:dLbl>
            <c:dLbl>
              <c:idx val="12"/>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United Kingdom</c:v>
                </c:pt>
                <c:pt idx="1">
                  <c:v>Netherlands</c:v>
                </c:pt>
                <c:pt idx="2">
                  <c:v>Germany</c:v>
                </c:pt>
                <c:pt idx="3">
                  <c:v>Spain</c:v>
                </c:pt>
                <c:pt idx="4">
                  <c:v>Czech Republic</c:v>
                </c:pt>
                <c:pt idx="5">
                  <c:v>Italy</c:v>
                </c:pt>
                <c:pt idx="6">
                  <c:v>Portugal</c:v>
                </c:pt>
                <c:pt idx="7">
                  <c:v>Ireland</c:v>
                </c:pt>
              </c:strCache>
            </c:strRef>
          </c:cat>
          <c:val>
            <c:numRef>
              <c:f>Tabelle1!$B$7:$I$7</c:f>
              <c:numCache>
                <c:formatCode>0.00</c:formatCode>
                <c:ptCount val="8"/>
                <c:pt idx="0">
                  <c:v>9.8800000000000008</c:v>
                </c:pt>
                <c:pt idx="1">
                  <c:v>6.75</c:v>
                </c:pt>
                <c:pt idx="2">
                  <c:v>13.69</c:v>
                </c:pt>
                <c:pt idx="3">
                  <c:v>12.94</c:v>
                </c:pt>
                <c:pt idx="4">
                  <c:v>15.71</c:v>
                </c:pt>
                <c:pt idx="5">
                  <c:v>13.07</c:v>
                </c:pt>
                <c:pt idx="6">
                  <c:v>0</c:v>
                </c:pt>
                <c:pt idx="7">
                  <c:v>0</c:v>
                </c:pt>
              </c:numCache>
            </c:numRef>
          </c:val>
        </c:ser>
        <c:ser>
          <c:idx val="6"/>
          <c:order val="6"/>
          <c:tx>
            <c:strRef>
              <c:f>Tabelle1!$A$8</c:f>
              <c:strCache>
                <c:ptCount val="1"/>
                <c:pt idx="0">
                  <c:v>4</c:v>
                </c:pt>
              </c:strCache>
            </c:strRef>
          </c:tx>
          <c:spPr>
            <a:solidFill>
              <a:srgbClr val="0D0D0D">
                <a:alpha val="60000"/>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United Kingdom</c:v>
                </c:pt>
                <c:pt idx="1">
                  <c:v>Netherlands</c:v>
                </c:pt>
                <c:pt idx="2">
                  <c:v>Germany</c:v>
                </c:pt>
                <c:pt idx="3">
                  <c:v>Spain</c:v>
                </c:pt>
                <c:pt idx="4">
                  <c:v>Czech Republic</c:v>
                </c:pt>
                <c:pt idx="5">
                  <c:v>Italy</c:v>
                </c:pt>
                <c:pt idx="6">
                  <c:v>Portugal</c:v>
                </c:pt>
                <c:pt idx="7">
                  <c:v>Ireland</c:v>
                </c:pt>
              </c:strCache>
            </c:strRef>
          </c:cat>
          <c:val>
            <c:numRef>
              <c:f>Tabelle1!$B$8:$I$8</c:f>
              <c:numCache>
                <c:formatCode>0.00</c:formatCode>
                <c:ptCount val="8"/>
                <c:pt idx="0">
                  <c:v>6.58</c:v>
                </c:pt>
                <c:pt idx="1">
                  <c:v>4.24</c:v>
                </c:pt>
                <c:pt idx="2">
                  <c:v>5.63</c:v>
                </c:pt>
                <c:pt idx="3">
                  <c:v>6.44</c:v>
                </c:pt>
                <c:pt idx="4">
                  <c:v>5.72</c:v>
                </c:pt>
                <c:pt idx="5">
                  <c:v>7.02</c:v>
                </c:pt>
                <c:pt idx="6">
                  <c:v>0</c:v>
                </c:pt>
                <c:pt idx="7">
                  <c:v>0</c:v>
                </c:pt>
              </c:numCache>
            </c:numRef>
          </c:val>
        </c:ser>
        <c:ser>
          <c:idx val="7"/>
          <c:order val="7"/>
          <c:tx>
            <c:strRef>
              <c:f>Tabelle1!$A$9</c:f>
              <c:strCache>
                <c:ptCount val="1"/>
                <c:pt idx="0">
                  <c:v>3</c:v>
                </c:pt>
              </c:strCache>
            </c:strRef>
          </c:tx>
          <c:spPr>
            <a:solidFill>
              <a:srgbClr val="0D0D0D">
                <a:alpha val="69804"/>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United Kingdom</c:v>
                </c:pt>
                <c:pt idx="1">
                  <c:v>Netherlands</c:v>
                </c:pt>
                <c:pt idx="2">
                  <c:v>Germany</c:v>
                </c:pt>
                <c:pt idx="3">
                  <c:v>Spain</c:v>
                </c:pt>
                <c:pt idx="4">
                  <c:v>Czech Republic</c:v>
                </c:pt>
                <c:pt idx="5">
                  <c:v>Italy</c:v>
                </c:pt>
                <c:pt idx="6">
                  <c:v>Portugal</c:v>
                </c:pt>
                <c:pt idx="7">
                  <c:v>Ireland</c:v>
                </c:pt>
              </c:strCache>
            </c:strRef>
          </c:cat>
          <c:val>
            <c:numRef>
              <c:f>Tabelle1!$B$9:$I$9</c:f>
              <c:numCache>
                <c:formatCode>0.00</c:formatCode>
                <c:ptCount val="8"/>
                <c:pt idx="0">
                  <c:v>2.93</c:v>
                </c:pt>
                <c:pt idx="1">
                  <c:v>2.23</c:v>
                </c:pt>
                <c:pt idx="2">
                  <c:v>3.68</c:v>
                </c:pt>
                <c:pt idx="3">
                  <c:v>3.74</c:v>
                </c:pt>
                <c:pt idx="4">
                  <c:v>5.09</c:v>
                </c:pt>
                <c:pt idx="5">
                  <c:v>3.7</c:v>
                </c:pt>
                <c:pt idx="6">
                  <c:v>0</c:v>
                </c:pt>
                <c:pt idx="7">
                  <c:v>0</c:v>
                </c:pt>
              </c:numCache>
            </c:numRef>
          </c:val>
        </c:ser>
        <c:ser>
          <c:idx val="8"/>
          <c:order val="8"/>
          <c:tx>
            <c:strRef>
              <c:f>Tabelle1!$A$10</c:f>
              <c:strCache>
                <c:ptCount val="1"/>
                <c:pt idx="0">
                  <c:v>2</c:v>
                </c:pt>
              </c:strCache>
            </c:strRef>
          </c:tx>
          <c:spPr>
            <a:solidFill>
              <a:srgbClr val="0D0D0D">
                <a:alpha val="80000"/>
              </a:srgbClr>
            </a:solidFill>
            <a:ln>
              <a:solidFill>
                <a:schemeClr val="bg1"/>
              </a:solidFill>
            </a:ln>
          </c:spPr>
          <c:invertIfNegative val="0"/>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0"/>
              <c:showCatName val="0"/>
              <c:showSerName val="0"/>
              <c:showPercent val="0"/>
              <c:showBubbleSize val="0"/>
            </c:dLbl>
            <c:dLbl>
              <c:idx val="3"/>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showLegendKey val="0"/>
              <c:showVal val="1"/>
              <c:showCatName val="0"/>
              <c:showSerName val="0"/>
              <c:showPercent val="0"/>
              <c:showBubbleSize val="0"/>
              <c:extLst>
                <c:ext xmlns:c15="http://schemas.microsoft.com/office/drawing/2012/chart" uri="{CE6537A1-D6FC-4f65-9D91-7224C49458BB}"/>
              </c:extLst>
            </c:dLbl>
            <c:dLbl>
              <c:idx val="12"/>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United Kingdom</c:v>
                </c:pt>
                <c:pt idx="1">
                  <c:v>Netherlands</c:v>
                </c:pt>
                <c:pt idx="2">
                  <c:v>Germany</c:v>
                </c:pt>
                <c:pt idx="3">
                  <c:v>Spain</c:v>
                </c:pt>
                <c:pt idx="4">
                  <c:v>Czech Republic</c:v>
                </c:pt>
                <c:pt idx="5">
                  <c:v>Italy</c:v>
                </c:pt>
                <c:pt idx="6">
                  <c:v>Portugal</c:v>
                </c:pt>
                <c:pt idx="7">
                  <c:v>Ireland</c:v>
                </c:pt>
              </c:strCache>
            </c:strRef>
          </c:cat>
          <c:val>
            <c:numRef>
              <c:f>Tabelle1!$B$10:$I$10</c:f>
              <c:numCache>
                <c:formatCode>0.00</c:formatCode>
                <c:ptCount val="8"/>
                <c:pt idx="0">
                  <c:v>2.94</c:v>
                </c:pt>
                <c:pt idx="1">
                  <c:v>0.37</c:v>
                </c:pt>
                <c:pt idx="2">
                  <c:v>2.11</c:v>
                </c:pt>
                <c:pt idx="3">
                  <c:v>1.83</c:v>
                </c:pt>
                <c:pt idx="4">
                  <c:v>3.6</c:v>
                </c:pt>
                <c:pt idx="5">
                  <c:v>3.16</c:v>
                </c:pt>
                <c:pt idx="6">
                  <c:v>0</c:v>
                </c:pt>
                <c:pt idx="7">
                  <c:v>0</c:v>
                </c:pt>
              </c:numCache>
            </c:numRef>
          </c:val>
        </c:ser>
        <c:ser>
          <c:idx val="9"/>
          <c:order val="9"/>
          <c:tx>
            <c:strRef>
              <c:f>Tabelle1!$A$11</c:f>
              <c:strCache>
                <c:ptCount val="1"/>
                <c:pt idx="0">
                  <c:v>1</c:v>
                </c:pt>
              </c:strCache>
            </c:strRef>
          </c:tx>
          <c:spPr>
            <a:solidFill>
              <a:srgbClr val="0D0D0D">
                <a:alpha val="89804"/>
              </a:srgbClr>
            </a:solidFill>
            <a:ln>
              <a:solidFill>
                <a:schemeClr val="bg1"/>
              </a:solidFill>
            </a:ln>
          </c:spPr>
          <c:invertIfNegative val="0"/>
          <c:cat>
            <c:strRef>
              <c:f>Tabelle1!$B$1:$I$1</c:f>
              <c:strCache>
                <c:ptCount val="8"/>
                <c:pt idx="0">
                  <c:v>United Kingdom</c:v>
                </c:pt>
                <c:pt idx="1">
                  <c:v>Netherlands</c:v>
                </c:pt>
                <c:pt idx="2">
                  <c:v>Germany</c:v>
                </c:pt>
                <c:pt idx="3">
                  <c:v>Spain</c:v>
                </c:pt>
                <c:pt idx="4">
                  <c:v>Czech Republic</c:v>
                </c:pt>
                <c:pt idx="5">
                  <c:v>Italy</c:v>
                </c:pt>
                <c:pt idx="6">
                  <c:v>Portugal</c:v>
                </c:pt>
                <c:pt idx="7">
                  <c:v>Ireland</c:v>
                </c:pt>
              </c:strCache>
            </c:strRef>
          </c:cat>
          <c:val>
            <c:numRef>
              <c:f>Tabelle1!$B$11:$I$11</c:f>
              <c:numCache>
                <c:formatCode>0.00</c:formatCode>
                <c:ptCount val="8"/>
                <c:pt idx="0">
                  <c:v>0.9</c:v>
                </c:pt>
                <c:pt idx="1">
                  <c:v>0.6</c:v>
                </c:pt>
                <c:pt idx="2">
                  <c:v>1.17</c:v>
                </c:pt>
                <c:pt idx="3">
                  <c:v>1.26</c:v>
                </c:pt>
                <c:pt idx="4">
                  <c:v>1.1299999999999999</c:v>
                </c:pt>
                <c:pt idx="5">
                  <c:v>1.29</c:v>
                </c:pt>
                <c:pt idx="6">
                  <c:v>0</c:v>
                </c:pt>
                <c:pt idx="7">
                  <c:v>0</c:v>
                </c:pt>
              </c:numCache>
            </c:numRef>
          </c:val>
        </c:ser>
        <c:ser>
          <c:idx val="10"/>
          <c:order val="10"/>
          <c:tx>
            <c:strRef>
              <c:f>Tabelle1!$A$12</c:f>
              <c:strCache>
                <c:ptCount val="1"/>
                <c:pt idx="0">
                  <c:v>Very poor - 0</c:v>
                </c:pt>
              </c:strCache>
            </c:strRef>
          </c:tx>
          <c:spPr>
            <a:solidFill>
              <a:schemeClr val="bg2">
                <a:lumMod val="50000"/>
              </a:schemeClr>
            </a:solidFill>
            <a:ln>
              <a:solidFill>
                <a:schemeClr val="bg1"/>
              </a:solidFill>
            </a:ln>
          </c:spPr>
          <c:invertIfNegative val="0"/>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delete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United Kingdom</c:v>
                </c:pt>
                <c:pt idx="1">
                  <c:v>Netherlands</c:v>
                </c:pt>
                <c:pt idx="2">
                  <c:v>Germany</c:v>
                </c:pt>
                <c:pt idx="3">
                  <c:v>Spain</c:v>
                </c:pt>
                <c:pt idx="4">
                  <c:v>Czech Republic</c:v>
                </c:pt>
                <c:pt idx="5">
                  <c:v>Italy</c:v>
                </c:pt>
                <c:pt idx="6">
                  <c:v>Portugal</c:v>
                </c:pt>
                <c:pt idx="7">
                  <c:v>Ireland</c:v>
                </c:pt>
              </c:strCache>
            </c:strRef>
          </c:cat>
          <c:val>
            <c:numRef>
              <c:f>Tabelle1!$B$12:$I$12</c:f>
              <c:numCache>
                <c:formatCode>0.00</c:formatCode>
                <c:ptCount val="8"/>
                <c:pt idx="0">
                  <c:v>1.1499999999999999</c:v>
                </c:pt>
                <c:pt idx="1">
                  <c:v>0.24</c:v>
                </c:pt>
                <c:pt idx="2">
                  <c:v>2.12</c:v>
                </c:pt>
                <c:pt idx="3">
                  <c:v>0.65</c:v>
                </c:pt>
                <c:pt idx="4">
                  <c:v>1.07</c:v>
                </c:pt>
                <c:pt idx="5">
                  <c:v>1.74</c:v>
                </c:pt>
                <c:pt idx="6">
                  <c:v>0</c:v>
                </c:pt>
                <c:pt idx="7">
                  <c:v>0</c:v>
                </c:pt>
              </c:numCache>
            </c:numRef>
          </c:val>
        </c:ser>
        <c:dLbls>
          <c:showLegendKey val="0"/>
          <c:showVal val="0"/>
          <c:showCatName val="0"/>
          <c:showSerName val="0"/>
          <c:showPercent val="0"/>
          <c:showBubbleSize val="0"/>
        </c:dLbls>
        <c:gapWidth val="50"/>
        <c:overlap val="100"/>
        <c:axId val="74962048"/>
        <c:axId val="74963584"/>
      </c:barChart>
      <c:catAx>
        <c:axId val="74962048"/>
        <c:scaling>
          <c:orientation val="maxMin"/>
        </c:scaling>
        <c:delete val="1"/>
        <c:axPos val="l"/>
        <c:numFmt formatCode="General" sourceLinked="0"/>
        <c:majorTickMark val="out"/>
        <c:minorTickMark val="none"/>
        <c:tickLblPos val="nextTo"/>
        <c:crossAx val="74963584"/>
        <c:crosses val="autoZero"/>
        <c:auto val="1"/>
        <c:lblAlgn val="ctr"/>
        <c:lblOffset val="100"/>
        <c:noMultiLvlLbl val="0"/>
      </c:catAx>
      <c:valAx>
        <c:axId val="74963584"/>
        <c:scaling>
          <c:orientation val="minMax"/>
          <c:max val="1"/>
          <c:min val="0"/>
        </c:scaling>
        <c:delete val="1"/>
        <c:axPos val="t"/>
        <c:numFmt formatCode="0%" sourceLinked="0"/>
        <c:majorTickMark val="out"/>
        <c:minorTickMark val="none"/>
        <c:tickLblPos val="nextTo"/>
        <c:crossAx val="74962048"/>
        <c:crosses val="autoZero"/>
        <c:crossBetween val="between"/>
        <c:majorUnit val="0.2"/>
      </c:valAx>
    </c:plotArea>
    <c:legend>
      <c:legendPos val="b"/>
      <c:layout>
        <c:manualLayout>
          <c:xMode val="edge"/>
          <c:yMode val="edge"/>
          <c:x val="0"/>
          <c:y val="0.93514648622981955"/>
          <c:w val="0.95499458894810219"/>
          <c:h val="6.4853513770180435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0191440466940572"/>
          <c:y val="1.8191358024691354E-2"/>
          <c:w val="0.51413052163637707"/>
          <c:h val="0.92673955365622041"/>
        </c:manualLayout>
      </c:layout>
      <c:barChart>
        <c:barDir val="bar"/>
        <c:grouping val="percentStacked"/>
        <c:varyColors val="0"/>
        <c:ser>
          <c:idx val="0"/>
          <c:order val="0"/>
          <c:tx>
            <c:strRef>
              <c:f>Tabelle1!$A$2</c:f>
              <c:strCache>
                <c:ptCount val="1"/>
                <c:pt idx="0">
                  <c:v>Excellent - 10</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Spain</c:v>
                </c:pt>
                <c:pt idx="2">
                  <c:v>Netherlands</c:v>
                </c:pt>
                <c:pt idx="3">
                  <c:v>Italy</c:v>
                </c:pt>
                <c:pt idx="4">
                  <c:v>Czech Republic</c:v>
                </c:pt>
                <c:pt idx="5">
                  <c:v>United Kingdom</c:v>
                </c:pt>
                <c:pt idx="6">
                  <c:v>Portugal</c:v>
                </c:pt>
                <c:pt idx="7">
                  <c:v>Ireland</c:v>
                </c:pt>
              </c:strCache>
            </c:strRef>
          </c:cat>
          <c:val>
            <c:numRef>
              <c:f>Tabelle1!$B$2:$I$2</c:f>
              <c:numCache>
                <c:formatCode>0.00</c:formatCode>
                <c:ptCount val="8"/>
                <c:pt idx="0">
                  <c:v>9.7200000000000006</c:v>
                </c:pt>
                <c:pt idx="1">
                  <c:v>5.59</c:v>
                </c:pt>
                <c:pt idx="2">
                  <c:v>2.92</c:v>
                </c:pt>
                <c:pt idx="3">
                  <c:v>7.34</c:v>
                </c:pt>
                <c:pt idx="4">
                  <c:v>3.74</c:v>
                </c:pt>
                <c:pt idx="5">
                  <c:v>6.21</c:v>
                </c:pt>
                <c:pt idx="6">
                  <c:v>0</c:v>
                </c:pt>
                <c:pt idx="7">
                  <c:v>0</c:v>
                </c:pt>
              </c:numCache>
            </c:numRef>
          </c:val>
        </c:ser>
        <c:ser>
          <c:idx val="1"/>
          <c:order val="1"/>
          <c:tx>
            <c:strRef>
              <c:f>Tabelle1!$A$3</c:f>
              <c:strCache>
                <c:ptCount val="1"/>
                <c:pt idx="0">
                  <c:v>9</c:v>
                </c:pt>
              </c:strCache>
            </c:strRef>
          </c:tx>
          <c:spPr>
            <a:solidFill>
              <a:srgbClr val="0D0D0D">
                <a:alpha val="10196"/>
              </a:srgbClr>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5"/>
              <c:numFmt formatCode="0" sourceLinked="0"/>
              <c:spPr>
                <a:noFill/>
                <a:ln>
                  <a:noFill/>
                </a:ln>
                <a:effectLst/>
              </c:spPr>
              <c:txPr>
                <a:bodyPr/>
                <a:lstStyle/>
                <a:p>
                  <a:pPr>
                    <a:defRPr sz="1300" b="1" i="0">
                      <a:solidFill>
                        <a:srgbClr val="FFFFFF"/>
                      </a:solidFill>
                    </a:defRPr>
                  </a:pPr>
                  <a:endParaRPr lang="es-ES"/>
                </a:p>
              </c:txP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9"/>
              <c:numFmt formatCode="[&lt;2]&quot;&quot;;0" sourceLinked="0"/>
              <c:spPr/>
              <c:txPr>
                <a:bodyPr/>
                <a:lstStyle/>
                <a:p>
                  <a:pPr>
                    <a:defRPr sz="1300" b="1" i="0" baseline="0">
                      <a:solidFill>
                        <a:schemeClr val="bg2"/>
                      </a:solidFill>
                    </a:defRPr>
                  </a:pPr>
                  <a:endParaRPr lang="es-ES"/>
                </a:p>
              </c:txPr>
              <c:showLegendKey val="0"/>
              <c:showVal val="1"/>
              <c:showCatName val="0"/>
              <c:showSerName val="0"/>
              <c:showPercent val="0"/>
              <c:showBubbleSize val="0"/>
            </c:dLbl>
            <c:numFmt formatCode="[&lt;2]&quot;&quot;;0" sourceLinked="0"/>
            <c:spPr>
              <a:noFill/>
              <a:ln>
                <a:noFill/>
              </a:ln>
              <a:effectLst/>
            </c:spPr>
            <c:txPr>
              <a:bodyPr/>
              <a:lstStyle/>
              <a:p>
                <a:pPr>
                  <a:defRPr sz="13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Spain</c:v>
                </c:pt>
                <c:pt idx="2">
                  <c:v>Netherlands</c:v>
                </c:pt>
                <c:pt idx="3">
                  <c:v>Italy</c:v>
                </c:pt>
                <c:pt idx="4">
                  <c:v>Czech Republic</c:v>
                </c:pt>
                <c:pt idx="5">
                  <c:v>United Kingdom</c:v>
                </c:pt>
                <c:pt idx="6">
                  <c:v>Portugal</c:v>
                </c:pt>
                <c:pt idx="7">
                  <c:v>Ireland</c:v>
                </c:pt>
              </c:strCache>
            </c:strRef>
          </c:cat>
          <c:val>
            <c:numRef>
              <c:f>Tabelle1!$B$3:$I$3</c:f>
              <c:numCache>
                <c:formatCode>0.00</c:formatCode>
                <c:ptCount val="8"/>
                <c:pt idx="0">
                  <c:v>11.7</c:v>
                </c:pt>
                <c:pt idx="1">
                  <c:v>7.18</c:v>
                </c:pt>
                <c:pt idx="2">
                  <c:v>5.05</c:v>
                </c:pt>
                <c:pt idx="3">
                  <c:v>5.31</c:v>
                </c:pt>
                <c:pt idx="4">
                  <c:v>6.3</c:v>
                </c:pt>
                <c:pt idx="5">
                  <c:v>5.07</c:v>
                </c:pt>
                <c:pt idx="6">
                  <c:v>0</c:v>
                </c:pt>
                <c:pt idx="7">
                  <c:v>0</c:v>
                </c:pt>
              </c:numCache>
            </c:numRef>
          </c:val>
        </c:ser>
        <c:ser>
          <c:idx val="2"/>
          <c:order val="2"/>
          <c:tx>
            <c:strRef>
              <c:f>Tabelle1!$A$4</c:f>
              <c:strCache>
                <c:ptCount val="1"/>
                <c:pt idx="0">
                  <c:v>8</c:v>
                </c:pt>
              </c:strCache>
            </c:strRef>
          </c:tx>
          <c:spPr>
            <a:solidFill>
              <a:srgbClr val="0D0D0D">
                <a:alpha val="20000"/>
              </a:srgbClr>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Spain</c:v>
                </c:pt>
                <c:pt idx="2">
                  <c:v>Netherlands</c:v>
                </c:pt>
                <c:pt idx="3">
                  <c:v>Italy</c:v>
                </c:pt>
                <c:pt idx="4">
                  <c:v>Czech Republic</c:v>
                </c:pt>
                <c:pt idx="5">
                  <c:v>United Kingdom</c:v>
                </c:pt>
                <c:pt idx="6">
                  <c:v>Portugal</c:v>
                </c:pt>
                <c:pt idx="7">
                  <c:v>Ireland</c:v>
                </c:pt>
              </c:strCache>
            </c:strRef>
          </c:cat>
          <c:val>
            <c:numRef>
              <c:f>Tabelle1!$B$4:$I$4</c:f>
              <c:numCache>
                <c:formatCode>0.00</c:formatCode>
                <c:ptCount val="8"/>
                <c:pt idx="0">
                  <c:v>17.7</c:v>
                </c:pt>
                <c:pt idx="1">
                  <c:v>15.85</c:v>
                </c:pt>
                <c:pt idx="2">
                  <c:v>18.12</c:v>
                </c:pt>
                <c:pt idx="3">
                  <c:v>12.82</c:v>
                </c:pt>
                <c:pt idx="4">
                  <c:v>11.62</c:v>
                </c:pt>
                <c:pt idx="5">
                  <c:v>10.49</c:v>
                </c:pt>
                <c:pt idx="6">
                  <c:v>0</c:v>
                </c:pt>
                <c:pt idx="7">
                  <c:v>0</c:v>
                </c:pt>
              </c:numCache>
            </c:numRef>
          </c:val>
        </c:ser>
        <c:ser>
          <c:idx val="3"/>
          <c:order val="3"/>
          <c:tx>
            <c:strRef>
              <c:f>Tabelle1!$A$5</c:f>
              <c:strCache>
                <c:ptCount val="1"/>
                <c:pt idx="0">
                  <c:v>7</c:v>
                </c:pt>
              </c:strCache>
            </c:strRef>
          </c:tx>
          <c:spPr>
            <a:solidFill>
              <a:srgbClr val="0D0D0D">
                <a:alpha val="30196"/>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Spain</c:v>
                </c:pt>
                <c:pt idx="2">
                  <c:v>Netherlands</c:v>
                </c:pt>
                <c:pt idx="3">
                  <c:v>Italy</c:v>
                </c:pt>
                <c:pt idx="4">
                  <c:v>Czech Republic</c:v>
                </c:pt>
                <c:pt idx="5">
                  <c:v>United Kingdom</c:v>
                </c:pt>
                <c:pt idx="6">
                  <c:v>Portugal</c:v>
                </c:pt>
                <c:pt idx="7">
                  <c:v>Ireland</c:v>
                </c:pt>
              </c:strCache>
            </c:strRef>
          </c:cat>
          <c:val>
            <c:numRef>
              <c:f>Tabelle1!$B$5:$I$5</c:f>
              <c:numCache>
                <c:formatCode>0.00</c:formatCode>
                <c:ptCount val="8"/>
                <c:pt idx="0">
                  <c:v>17.190000000000001</c:v>
                </c:pt>
                <c:pt idx="1">
                  <c:v>21.24</c:v>
                </c:pt>
                <c:pt idx="2">
                  <c:v>17.95</c:v>
                </c:pt>
                <c:pt idx="3">
                  <c:v>14.53</c:v>
                </c:pt>
                <c:pt idx="4">
                  <c:v>11.42</c:v>
                </c:pt>
                <c:pt idx="5">
                  <c:v>14.41</c:v>
                </c:pt>
                <c:pt idx="6">
                  <c:v>0</c:v>
                </c:pt>
                <c:pt idx="7">
                  <c:v>0</c:v>
                </c:pt>
              </c:numCache>
            </c:numRef>
          </c:val>
        </c:ser>
        <c:ser>
          <c:idx val="4"/>
          <c:order val="4"/>
          <c:tx>
            <c:strRef>
              <c:f>Tabelle1!$A$6</c:f>
              <c:strCache>
                <c:ptCount val="1"/>
                <c:pt idx="0">
                  <c:v>6</c:v>
                </c:pt>
              </c:strCache>
            </c:strRef>
          </c:tx>
          <c:spPr>
            <a:solidFill>
              <a:srgbClr val="0D0D0D">
                <a:alpha val="40000"/>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Spain</c:v>
                </c:pt>
                <c:pt idx="2">
                  <c:v>Netherlands</c:v>
                </c:pt>
                <c:pt idx="3">
                  <c:v>Italy</c:v>
                </c:pt>
                <c:pt idx="4">
                  <c:v>Czech Republic</c:v>
                </c:pt>
                <c:pt idx="5">
                  <c:v>United Kingdom</c:v>
                </c:pt>
                <c:pt idx="6">
                  <c:v>Portugal</c:v>
                </c:pt>
                <c:pt idx="7">
                  <c:v>Ireland</c:v>
                </c:pt>
              </c:strCache>
            </c:strRef>
          </c:cat>
          <c:val>
            <c:numRef>
              <c:f>Tabelle1!$B$6:$I$6</c:f>
              <c:numCache>
                <c:formatCode>0.00</c:formatCode>
                <c:ptCount val="8"/>
                <c:pt idx="0">
                  <c:v>12.62</c:v>
                </c:pt>
                <c:pt idx="1">
                  <c:v>15.87</c:v>
                </c:pt>
                <c:pt idx="2">
                  <c:v>21.09</c:v>
                </c:pt>
                <c:pt idx="3">
                  <c:v>11.36</c:v>
                </c:pt>
                <c:pt idx="4">
                  <c:v>9.69</c:v>
                </c:pt>
                <c:pt idx="5">
                  <c:v>10.83</c:v>
                </c:pt>
                <c:pt idx="6">
                  <c:v>0</c:v>
                </c:pt>
                <c:pt idx="7">
                  <c:v>0</c:v>
                </c:pt>
              </c:numCache>
            </c:numRef>
          </c:val>
        </c:ser>
        <c:ser>
          <c:idx val="5"/>
          <c:order val="5"/>
          <c:tx>
            <c:strRef>
              <c:f>Tabelle1!$A$7</c:f>
              <c:strCache>
                <c:ptCount val="1"/>
                <c:pt idx="0">
                  <c:v>5</c:v>
                </c:pt>
              </c:strCache>
            </c:strRef>
          </c:tx>
          <c:spPr>
            <a:solidFill>
              <a:srgbClr val="0D0D0D">
                <a:alpha val="50196"/>
              </a:srgbClr>
            </a:solidFill>
            <a:ln>
              <a:solidFill>
                <a:schemeClr val="bg1"/>
              </a:solidFill>
            </a:ln>
          </c:spPr>
          <c:invertIfNegative val="0"/>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showLegendKey val="0"/>
              <c:showVal val="1"/>
              <c:showCatName val="0"/>
              <c:showSerName val="0"/>
              <c:showPercent val="0"/>
              <c:showBubbleSize val="0"/>
              <c:extLst>
                <c:ext xmlns:c15="http://schemas.microsoft.com/office/drawing/2012/chart" uri="{CE6537A1-D6FC-4f65-9D91-7224C49458BB}"/>
              </c:extLst>
            </c:dLbl>
            <c:dLbl>
              <c:idx val="12"/>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Spain</c:v>
                </c:pt>
                <c:pt idx="2">
                  <c:v>Netherlands</c:v>
                </c:pt>
                <c:pt idx="3">
                  <c:v>Italy</c:v>
                </c:pt>
                <c:pt idx="4">
                  <c:v>Czech Republic</c:v>
                </c:pt>
                <c:pt idx="5">
                  <c:v>United Kingdom</c:v>
                </c:pt>
                <c:pt idx="6">
                  <c:v>Portugal</c:v>
                </c:pt>
                <c:pt idx="7">
                  <c:v>Ireland</c:v>
                </c:pt>
              </c:strCache>
            </c:strRef>
          </c:cat>
          <c:val>
            <c:numRef>
              <c:f>Tabelle1!$B$7:$I$7</c:f>
              <c:numCache>
                <c:formatCode>0.00</c:formatCode>
                <c:ptCount val="8"/>
                <c:pt idx="0">
                  <c:v>12.78</c:v>
                </c:pt>
                <c:pt idx="1">
                  <c:v>16.79</c:v>
                </c:pt>
                <c:pt idx="2">
                  <c:v>11.45</c:v>
                </c:pt>
                <c:pt idx="3">
                  <c:v>16.25</c:v>
                </c:pt>
                <c:pt idx="4">
                  <c:v>19.36</c:v>
                </c:pt>
                <c:pt idx="5">
                  <c:v>13.09</c:v>
                </c:pt>
                <c:pt idx="6">
                  <c:v>0</c:v>
                </c:pt>
                <c:pt idx="7">
                  <c:v>0</c:v>
                </c:pt>
              </c:numCache>
            </c:numRef>
          </c:val>
        </c:ser>
        <c:ser>
          <c:idx val="6"/>
          <c:order val="6"/>
          <c:tx>
            <c:strRef>
              <c:f>Tabelle1!$A$8</c:f>
              <c:strCache>
                <c:ptCount val="1"/>
                <c:pt idx="0">
                  <c:v>4</c:v>
                </c:pt>
              </c:strCache>
            </c:strRef>
          </c:tx>
          <c:spPr>
            <a:solidFill>
              <a:srgbClr val="0D0D0D">
                <a:alpha val="60000"/>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Spain</c:v>
                </c:pt>
                <c:pt idx="2">
                  <c:v>Netherlands</c:v>
                </c:pt>
                <c:pt idx="3">
                  <c:v>Italy</c:v>
                </c:pt>
                <c:pt idx="4">
                  <c:v>Czech Republic</c:v>
                </c:pt>
                <c:pt idx="5">
                  <c:v>United Kingdom</c:v>
                </c:pt>
                <c:pt idx="6">
                  <c:v>Portugal</c:v>
                </c:pt>
                <c:pt idx="7">
                  <c:v>Ireland</c:v>
                </c:pt>
              </c:strCache>
            </c:strRef>
          </c:cat>
          <c:val>
            <c:numRef>
              <c:f>Tabelle1!$B$8:$I$8</c:f>
              <c:numCache>
                <c:formatCode>0.00</c:formatCode>
                <c:ptCount val="8"/>
                <c:pt idx="0">
                  <c:v>7.94</c:v>
                </c:pt>
                <c:pt idx="1">
                  <c:v>6.85</c:v>
                </c:pt>
                <c:pt idx="2">
                  <c:v>8.81</c:v>
                </c:pt>
                <c:pt idx="3">
                  <c:v>8.8800000000000008</c:v>
                </c:pt>
                <c:pt idx="4">
                  <c:v>9.98</c:v>
                </c:pt>
                <c:pt idx="5">
                  <c:v>9.75</c:v>
                </c:pt>
                <c:pt idx="6">
                  <c:v>0</c:v>
                </c:pt>
                <c:pt idx="7">
                  <c:v>0</c:v>
                </c:pt>
              </c:numCache>
            </c:numRef>
          </c:val>
        </c:ser>
        <c:ser>
          <c:idx val="7"/>
          <c:order val="7"/>
          <c:tx>
            <c:strRef>
              <c:f>Tabelle1!$A$9</c:f>
              <c:strCache>
                <c:ptCount val="1"/>
                <c:pt idx="0">
                  <c:v>3</c:v>
                </c:pt>
              </c:strCache>
            </c:strRef>
          </c:tx>
          <c:spPr>
            <a:solidFill>
              <a:srgbClr val="0D0D0D">
                <a:alpha val="69804"/>
              </a:srgb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Spain</c:v>
                </c:pt>
                <c:pt idx="2">
                  <c:v>Netherlands</c:v>
                </c:pt>
                <c:pt idx="3">
                  <c:v>Italy</c:v>
                </c:pt>
                <c:pt idx="4">
                  <c:v>Czech Republic</c:v>
                </c:pt>
                <c:pt idx="5">
                  <c:v>United Kingdom</c:v>
                </c:pt>
                <c:pt idx="6">
                  <c:v>Portugal</c:v>
                </c:pt>
                <c:pt idx="7">
                  <c:v>Ireland</c:v>
                </c:pt>
              </c:strCache>
            </c:strRef>
          </c:cat>
          <c:val>
            <c:numRef>
              <c:f>Tabelle1!$B$9:$I$9</c:f>
              <c:numCache>
                <c:formatCode>0.00</c:formatCode>
                <c:ptCount val="8"/>
                <c:pt idx="0">
                  <c:v>4.12</c:v>
                </c:pt>
                <c:pt idx="1">
                  <c:v>3.32</c:v>
                </c:pt>
                <c:pt idx="2">
                  <c:v>6.59</c:v>
                </c:pt>
                <c:pt idx="3">
                  <c:v>8.43</c:v>
                </c:pt>
                <c:pt idx="4">
                  <c:v>11.8</c:v>
                </c:pt>
                <c:pt idx="5">
                  <c:v>13.07</c:v>
                </c:pt>
                <c:pt idx="6">
                  <c:v>0</c:v>
                </c:pt>
                <c:pt idx="7">
                  <c:v>0</c:v>
                </c:pt>
              </c:numCache>
            </c:numRef>
          </c:val>
        </c:ser>
        <c:ser>
          <c:idx val="8"/>
          <c:order val="8"/>
          <c:tx>
            <c:strRef>
              <c:f>Tabelle1!$A$10</c:f>
              <c:strCache>
                <c:ptCount val="1"/>
                <c:pt idx="0">
                  <c:v>2</c:v>
                </c:pt>
              </c:strCache>
            </c:strRef>
          </c:tx>
          <c:spPr>
            <a:solidFill>
              <a:srgbClr val="0D0D0D">
                <a:alpha val="80000"/>
              </a:srgbClr>
            </a:solidFill>
            <a:ln>
              <a:solidFill>
                <a:schemeClr val="bg1"/>
              </a:solidFill>
            </a:ln>
          </c:spPr>
          <c:invertIfNegative val="0"/>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showLegendKey val="0"/>
              <c:showVal val="1"/>
              <c:showCatName val="0"/>
              <c:showSerName val="0"/>
              <c:showPercent val="0"/>
              <c:showBubbleSize val="0"/>
              <c:extLst>
                <c:ext xmlns:c15="http://schemas.microsoft.com/office/drawing/2012/chart" uri="{CE6537A1-D6FC-4f65-9D91-7224C49458BB}"/>
              </c:extLst>
            </c:dLbl>
            <c:dLbl>
              <c:idx val="12"/>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Spain</c:v>
                </c:pt>
                <c:pt idx="2">
                  <c:v>Netherlands</c:v>
                </c:pt>
                <c:pt idx="3">
                  <c:v>Italy</c:v>
                </c:pt>
                <c:pt idx="4">
                  <c:v>Czech Republic</c:v>
                </c:pt>
                <c:pt idx="5">
                  <c:v>United Kingdom</c:v>
                </c:pt>
                <c:pt idx="6">
                  <c:v>Portugal</c:v>
                </c:pt>
                <c:pt idx="7">
                  <c:v>Ireland</c:v>
                </c:pt>
              </c:strCache>
            </c:strRef>
          </c:cat>
          <c:val>
            <c:numRef>
              <c:f>Tabelle1!$B$10:$I$10</c:f>
              <c:numCache>
                <c:formatCode>0.00</c:formatCode>
                <c:ptCount val="8"/>
                <c:pt idx="0">
                  <c:v>2.77</c:v>
                </c:pt>
                <c:pt idx="1">
                  <c:v>2.58</c:v>
                </c:pt>
                <c:pt idx="2">
                  <c:v>2.4</c:v>
                </c:pt>
                <c:pt idx="3">
                  <c:v>5.82</c:v>
                </c:pt>
                <c:pt idx="4">
                  <c:v>7.31</c:v>
                </c:pt>
                <c:pt idx="5">
                  <c:v>6.45</c:v>
                </c:pt>
                <c:pt idx="6">
                  <c:v>0</c:v>
                </c:pt>
                <c:pt idx="7">
                  <c:v>0</c:v>
                </c:pt>
              </c:numCache>
            </c:numRef>
          </c:val>
        </c:ser>
        <c:ser>
          <c:idx val="9"/>
          <c:order val="9"/>
          <c:tx>
            <c:strRef>
              <c:f>Tabelle1!$A$11</c:f>
              <c:strCache>
                <c:ptCount val="1"/>
                <c:pt idx="0">
                  <c:v>1</c:v>
                </c:pt>
              </c:strCache>
            </c:strRef>
          </c:tx>
          <c:spPr>
            <a:solidFill>
              <a:srgbClr val="0D0D0D">
                <a:alpha val="89804"/>
              </a:srgbClr>
            </a:solidFill>
            <a:ln>
              <a:solidFill>
                <a:schemeClr val="bg1"/>
              </a:solidFill>
            </a:ln>
          </c:spPr>
          <c:invertIfNegative val="0"/>
          <c:dLbls>
            <c:dLbl>
              <c:idx val="0"/>
              <c:delete val="1"/>
              <c:extLst>
                <c:ext xmlns:c15="http://schemas.microsoft.com/office/drawing/2012/chart" uri="{CE6537A1-D6FC-4f65-9D91-7224C49458BB}"/>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Spain</c:v>
                </c:pt>
                <c:pt idx="2">
                  <c:v>Netherlands</c:v>
                </c:pt>
                <c:pt idx="3">
                  <c:v>Italy</c:v>
                </c:pt>
                <c:pt idx="4">
                  <c:v>Czech Republic</c:v>
                </c:pt>
                <c:pt idx="5">
                  <c:v>United Kingdom</c:v>
                </c:pt>
                <c:pt idx="6">
                  <c:v>Portugal</c:v>
                </c:pt>
                <c:pt idx="7">
                  <c:v>Ireland</c:v>
                </c:pt>
              </c:strCache>
            </c:strRef>
          </c:cat>
          <c:val>
            <c:numRef>
              <c:f>Tabelle1!$B$11:$I$11</c:f>
              <c:numCache>
                <c:formatCode>0.00</c:formatCode>
                <c:ptCount val="8"/>
                <c:pt idx="0">
                  <c:v>1.33</c:v>
                </c:pt>
                <c:pt idx="1">
                  <c:v>2.4300000000000002</c:v>
                </c:pt>
                <c:pt idx="2">
                  <c:v>3.02</c:v>
                </c:pt>
                <c:pt idx="3">
                  <c:v>3.03</c:v>
                </c:pt>
                <c:pt idx="4">
                  <c:v>4.38</c:v>
                </c:pt>
                <c:pt idx="5">
                  <c:v>3.67</c:v>
                </c:pt>
                <c:pt idx="6">
                  <c:v>0</c:v>
                </c:pt>
                <c:pt idx="7">
                  <c:v>0</c:v>
                </c:pt>
              </c:numCache>
            </c:numRef>
          </c:val>
        </c:ser>
        <c:ser>
          <c:idx val="10"/>
          <c:order val="10"/>
          <c:tx>
            <c:strRef>
              <c:f>Tabelle1!$A$12</c:f>
              <c:strCache>
                <c:ptCount val="1"/>
                <c:pt idx="0">
                  <c:v>Very poor - 0</c:v>
                </c:pt>
              </c:strCache>
            </c:strRef>
          </c:tx>
          <c:spPr>
            <a:solidFill>
              <a:schemeClr val="bg2">
                <a:lumMod val="50000"/>
              </a:schemeClr>
            </a:solidFill>
            <a:ln>
              <a:solidFill>
                <a:schemeClr val="bg1"/>
              </a:solidFill>
            </a:ln>
          </c:spPr>
          <c:invertIfNegative val="0"/>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Tabelle1!$B$1:$I$1</c:f>
              <c:strCache>
                <c:ptCount val="8"/>
                <c:pt idx="0">
                  <c:v>Germany</c:v>
                </c:pt>
                <c:pt idx="1">
                  <c:v>Spain</c:v>
                </c:pt>
                <c:pt idx="2">
                  <c:v>Netherlands</c:v>
                </c:pt>
                <c:pt idx="3">
                  <c:v>Italy</c:v>
                </c:pt>
                <c:pt idx="4">
                  <c:v>Czech Republic</c:v>
                </c:pt>
                <c:pt idx="5">
                  <c:v>United Kingdom</c:v>
                </c:pt>
                <c:pt idx="6">
                  <c:v>Portugal</c:v>
                </c:pt>
                <c:pt idx="7">
                  <c:v>Ireland</c:v>
                </c:pt>
              </c:strCache>
            </c:strRef>
          </c:cat>
          <c:val>
            <c:numRef>
              <c:f>Tabelle1!$B$12:$I$12</c:f>
              <c:numCache>
                <c:formatCode>0.00</c:formatCode>
                <c:ptCount val="8"/>
                <c:pt idx="0">
                  <c:v>2.14</c:v>
                </c:pt>
                <c:pt idx="1">
                  <c:v>2.2999999999999998</c:v>
                </c:pt>
                <c:pt idx="2">
                  <c:v>2.6</c:v>
                </c:pt>
                <c:pt idx="3">
                  <c:v>6.22</c:v>
                </c:pt>
                <c:pt idx="4">
                  <c:v>4.3899999999999997</c:v>
                </c:pt>
                <c:pt idx="5">
                  <c:v>6.97</c:v>
                </c:pt>
                <c:pt idx="6">
                  <c:v>0</c:v>
                </c:pt>
                <c:pt idx="7">
                  <c:v>0</c:v>
                </c:pt>
              </c:numCache>
            </c:numRef>
          </c:val>
        </c:ser>
        <c:dLbls>
          <c:showLegendKey val="0"/>
          <c:showVal val="0"/>
          <c:showCatName val="0"/>
          <c:showSerName val="0"/>
          <c:showPercent val="0"/>
          <c:showBubbleSize val="0"/>
        </c:dLbls>
        <c:gapWidth val="50"/>
        <c:overlap val="100"/>
        <c:axId val="76583296"/>
        <c:axId val="76584832"/>
      </c:barChart>
      <c:catAx>
        <c:axId val="76583296"/>
        <c:scaling>
          <c:orientation val="maxMin"/>
        </c:scaling>
        <c:delete val="1"/>
        <c:axPos val="l"/>
        <c:numFmt formatCode="General" sourceLinked="0"/>
        <c:majorTickMark val="out"/>
        <c:minorTickMark val="none"/>
        <c:tickLblPos val="nextTo"/>
        <c:crossAx val="76584832"/>
        <c:crosses val="autoZero"/>
        <c:auto val="1"/>
        <c:lblAlgn val="ctr"/>
        <c:lblOffset val="100"/>
        <c:noMultiLvlLbl val="0"/>
      </c:catAx>
      <c:valAx>
        <c:axId val="76584832"/>
        <c:scaling>
          <c:orientation val="minMax"/>
          <c:max val="1"/>
          <c:min val="0"/>
        </c:scaling>
        <c:delete val="1"/>
        <c:axPos val="t"/>
        <c:numFmt formatCode="0%" sourceLinked="0"/>
        <c:majorTickMark val="out"/>
        <c:minorTickMark val="none"/>
        <c:tickLblPos val="nextTo"/>
        <c:crossAx val="76583296"/>
        <c:crosses val="autoZero"/>
        <c:crossBetween val="between"/>
        <c:majorUnit val="0.2"/>
      </c:valAx>
    </c:plotArea>
    <c:legend>
      <c:legendPos val="b"/>
      <c:layout>
        <c:manualLayout>
          <c:xMode val="edge"/>
          <c:yMode val="edge"/>
          <c:x val="0"/>
          <c:y val="0.93514648622981955"/>
          <c:w val="0.95499458894810219"/>
          <c:h val="6.4853513770180435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595556478704389"/>
          <c:y val="0.13578395061728396"/>
          <c:w val="0.10327467235614929"/>
          <c:h val="0.8093814514765707"/>
        </c:manualLayout>
      </c:layout>
      <c:barChart>
        <c:barDir val="bar"/>
        <c:grouping val="stacked"/>
        <c:varyColors val="0"/>
        <c:ser>
          <c:idx val="0"/>
          <c:order val="0"/>
          <c:tx>
            <c:strRef>
              <c:f>Tabelle1!$A$2</c:f>
              <c:strCache>
                <c:ptCount val="1"/>
                <c:pt idx="0">
                  <c:v>Rank - 1</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layout/>
              <c:showLegendKey val="0"/>
              <c:showVal val="1"/>
              <c:showCatName val="0"/>
              <c:showSerName val="0"/>
              <c:showPercent val="0"/>
              <c:showBubbleSize val="0"/>
              <c:extLst>
                <c:ext xmlns:c15="http://schemas.microsoft.com/office/drawing/2012/chart" uri="{CE6537A1-D6FC-4f65-9D91-7224C49458BB}">
                  <c15:layout/>
                </c:ext>
              </c:extLst>
            </c:dLbl>
            <c:dLbl>
              <c:idx val="8"/>
              <c:delete val="1"/>
              <c:extLst>
                <c:ext xmlns:c15="http://schemas.microsoft.com/office/drawing/2012/chart" uri="{CE6537A1-D6FC-4f65-9D91-7224C49458BB}"/>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dLbl>
              <c:idx val="10"/>
              <c:layout/>
              <c:showLegendKey val="0"/>
              <c:showVal val="1"/>
              <c:showCatName val="0"/>
              <c:showSerName val="0"/>
              <c:showPercent val="0"/>
              <c:showBubbleSize val="0"/>
              <c:extLst>
                <c:ext xmlns:c15="http://schemas.microsoft.com/office/drawing/2012/chart" uri="{CE6537A1-D6FC-4f65-9D91-7224C49458BB}">
                  <c15:layout/>
                </c:ext>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Tabelle1!$B$2:$O$2</c:f>
              <c:numCache>
                <c:formatCode>0.00</c:formatCode>
                <c:ptCount val="14"/>
                <c:pt idx="0">
                  <c:v>16.72</c:v>
                </c:pt>
                <c:pt idx="1">
                  <c:v>13.67</c:v>
                </c:pt>
                <c:pt idx="2">
                  <c:v>14.46</c:v>
                </c:pt>
                <c:pt idx="3">
                  <c:v>12.9</c:v>
                </c:pt>
                <c:pt idx="4">
                  <c:v>16.190000000000001</c:v>
                </c:pt>
                <c:pt idx="5">
                  <c:v>3.92</c:v>
                </c:pt>
                <c:pt idx="6">
                  <c:v>5.57</c:v>
                </c:pt>
                <c:pt idx="7">
                  <c:v>4.26</c:v>
                </c:pt>
                <c:pt idx="8">
                  <c:v>2.2999999999999998</c:v>
                </c:pt>
                <c:pt idx="9">
                  <c:v>3.14</c:v>
                </c:pt>
                <c:pt idx="10">
                  <c:v>3.78</c:v>
                </c:pt>
                <c:pt idx="11">
                  <c:v>1.87</c:v>
                </c:pt>
                <c:pt idx="12">
                  <c:v>1.01</c:v>
                </c:pt>
                <c:pt idx="13">
                  <c:v>0.2</c:v>
                </c:pt>
              </c:numCache>
            </c:numRef>
          </c:val>
        </c:ser>
        <c:ser>
          <c:idx val="1"/>
          <c:order val="1"/>
          <c:tx>
            <c:strRef>
              <c:f>Tabelle1!$A$3</c:f>
              <c:strCache>
                <c:ptCount val="1"/>
                <c:pt idx="0">
                  <c:v>Rank - 2</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13"/>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Tabelle1!$B$3:$O$3</c:f>
              <c:numCache>
                <c:formatCode>0.00</c:formatCode>
                <c:ptCount val="14"/>
                <c:pt idx="0">
                  <c:v>16.05</c:v>
                </c:pt>
                <c:pt idx="1">
                  <c:v>12.9</c:v>
                </c:pt>
                <c:pt idx="2">
                  <c:v>12.4</c:v>
                </c:pt>
                <c:pt idx="3">
                  <c:v>9.8000000000000007</c:v>
                </c:pt>
                <c:pt idx="4">
                  <c:v>5.17</c:v>
                </c:pt>
                <c:pt idx="5">
                  <c:v>5.92</c:v>
                </c:pt>
                <c:pt idx="6">
                  <c:v>9.99</c:v>
                </c:pt>
                <c:pt idx="7">
                  <c:v>5.17</c:v>
                </c:pt>
                <c:pt idx="8">
                  <c:v>2.72</c:v>
                </c:pt>
                <c:pt idx="9">
                  <c:v>4.9400000000000004</c:v>
                </c:pt>
                <c:pt idx="10">
                  <c:v>7.18</c:v>
                </c:pt>
                <c:pt idx="11">
                  <c:v>2.95</c:v>
                </c:pt>
                <c:pt idx="12">
                  <c:v>3</c:v>
                </c:pt>
                <c:pt idx="13">
                  <c:v>0.49</c:v>
                </c:pt>
              </c:numCache>
            </c:numRef>
          </c:val>
        </c:ser>
        <c:ser>
          <c:idx val="2"/>
          <c:order val="2"/>
          <c:tx>
            <c:strRef>
              <c:f>Tabelle1!$A$4</c:f>
              <c:strCache>
                <c:ptCount val="1"/>
                <c:pt idx="0">
                  <c:v>Rank - 3</c:v>
                </c:pt>
              </c:strCache>
            </c:strRef>
          </c:tx>
          <c:spPr>
            <a:solidFill>
              <a:srgbClr val="B6B8B9"/>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layout/>
              <c:showLegendKey val="0"/>
              <c:showVal val="1"/>
              <c:showCatName val="0"/>
              <c:showSerName val="0"/>
              <c:showPercent val="0"/>
              <c:showBubbleSize val="0"/>
              <c:extLst>
                <c:ext xmlns:c15="http://schemas.microsoft.com/office/drawing/2012/chart" uri="{CE6537A1-D6FC-4f65-9D91-7224C49458BB}">
                  <c15:layout/>
                </c:ext>
              </c:extLst>
            </c:dLbl>
            <c:dLbl>
              <c:idx val="8"/>
              <c:delete val="1"/>
              <c:extLst>
                <c:ext xmlns:c15="http://schemas.microsoft.com/office/drawing/2012/chart" uri="{CE6537A1-D6FC-4f65-9D91-7224C49458BB}"/>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dLbl>
              <c:idx val="13"/>
              <c:delete val="1"/>
              <c:extLst>
                <c:ext xmlns:c15="http://schemas.microsoft.com/office/drawing/2012/chart" uri="{CE6537A1-D6FC-4f65-9D91-7224C49458BB}"/>
              </c:extLst>
            </c:dLbl>
            <c:dLbl>
              <c:idx val="1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Tabelle1!$B$4:$O$4</c:f>
              <c:numCache>
                <c:formatCode>0.00</c:formatCode>
                <c:ptCount val="14"/>
                <c:pt idx="0">
                  <c:v>9.81</c:v>
                </c:pt>
                <c:pt idx="1">
                  <c:v>11.68</c:v>
                </c:pt>
                <c:pt idx="2">
                  <c:v>13.1</c:v>
                </c:pt>
                <c:pt idx="3">
                  <c:v>12.92</c:v>
                </c:pt>
                <c:pt idx="4">
                  <c:v>5.32</c:v>
                </c:pt>
                <c:pt idx="5">
                  <c:v>5.94</c:v>
                </c:pt>
                <c:pt idx="6">
                  <c:v>9.9600000000000009</c:v>
                </c:pt>
                <c:pt idx="7">
                  <c:v>6.88</c:v>
                </c:pt>
                <c:pt idx="8">
                  <c:v>1.51</c:v>
                </c:pt>
                <c:pt idx="9">
                  <c:v>6.7</c:v>
                </c:pt>
                <c:pt idx="10">
                  <c:v>4.92</c:v>
                </c:pt>
                <c:pt idx="11">
                  <c:v>3.23</c:v>
                </c:pt>
                <c:pt idx="12">
                  <c:v>4.2300000000000004</c:v>
                </c:pt>
                <c:pt idx="13">
                  <c:v>1.19</c:v>
                </c:pt>
              </c:numCache>
            </c:numRef>
          </c:val>
        </c:ser>
        <c:dLbls>
          <c:showLegendKey val="0"/>
          <c:showVal val="0"/>
          <c:showCatName val="0"/>
          <c:showSerName val="0"/>
          <c:showPercent val="0"/>
          <c:showBubbleSize val="0"/>
        </c:dLbls>
        <c:gapWidth val="50"/>
        <c:overlap val="100"/>
        <c:axId val="74677248"/>
        <c:axId val="74527488"/>
      </c:barChart>
      <c:catAx>
        <c:axId val="74677248"/>
        <c:scaling>
          <c:orientation val="maxMin"/>
        </c:scaling>
        <c:delete val="1"/>
        <c:axPos val="l"/>
        <c:numFmt formatCode="General" sourceLinked="0"/>
        <c:majorTickMark val="out"/>
        <c:minorTickMark val="none"/>
        <c:tickLblPos val="nextTo"/>
        <c:crossAx val="74527488"/>
        <c:crosses val="autoZero"/>
        <c:auto val="1"/>
        <c:lblAlgn val="ctr"/>
        <c:lblOffset val="100"/>
        <c:noMultiLvlLbl val="0"/>
      </c:catAx>
      <c:valAx>
        <c:axId val="74527488"/>
        <c:scaling>
          <c:orientation val="minMax"/>
          <c:max val="70"/>
          <c:min val="0"/>
        </c:scaling>
        <c:delete val="1"/>
        <c:axPos val="t"/>
        <c:numFmt formatCode="General" sourceLinked="0"/>
        <c:majorTickMark val="out"/>
        <c:minorTickMark val="none"/>
        <c:tickLblPos val="nextTo"/>
        <c:crossAx val="74677248"/>
        <c:crosses val="autoZero"/>
        <c:crossBetween val="between"/>
        <c:majorUnit val="0.2"/>
      </c:valAx>
    </c:plotArea>
    <c:legend>
      <c:legendPos val="b"/>
      <c:layout>
        <c:manualLayout>
          <c:xMode val="edge"/>
          <c:yMode val="edge"/>
          <c:x val="0.22647884271277574"/>
          <c:y val="0.93514637820016933"/>
          <c:w val="0.76916579492736303"/>
          <c:h val="6.485362179983057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Rank - 1</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layout/>
              <c:showLegendKey val="0"/>
              <c:showVal val="1"/>
              <c:showCatName val="0"/>
              <c:showSerName val="0"/>
              <c:showPercent val="0"/>
              <c:showBubbleSize val="0"/>
              <c:extLst>
                <c:ext xmlns:c15="http://schemas.microsoft.com/office/drawing/2012/chart" uri="{CE6537A1-D6FC-4f65-9D91-7224C49458BB}">
                  <c15:layout/>
                </c:ext>
              </c:extLst>
            </c:dLbl>
            <c:dLbl>
              <c:idx val="8"/>
              <c:layout/>
              <c:showLegendKey val="0"/>
              <c:showVal val="1"/>
              <c:showCatName val="0"/>
              <c:showSerName val="0"/>
              <c:showPercent val="0"/>
              <c:showBubbleSize val="0"/>
              <c:extLst>
                <c:ext xmlns:c15="http://schemas.microsoft.com/office/drawing/2012/chart" uri="{CE6537A1-D6FC-4f65-9D91-7224C49458BB}">
                  <c15:layout/>
                </c:ext>
              </c:extLst>
            </c:dLbl>
            <c:dLbl>
              <c:idx val="9"/>
              <c:delete val="1"/>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Tabelle1!$B$2:$O$2</c:f>
              <c:numCache>
                <c:formatCode>0.00</c:formatCode>
                <c:ptCount val="14"/>
                <c:pt idx="0">
                  <c:v>27.37</c:v>
                </c:pt>
                <c:pt idx="1">
                  <c:v>13.36</c:v>
                </c:pt>
                <c:pt idx="2">
                  <c:v>13.76</c:v>
                </c:pt>
                <c:pt idx="3">
                  <c:v>11.32</c:v>
                </c:pt>
                <c:pt idx="4">
                  <c:v>11.48</c:v>
                </c:pt>
                <c:pt idx="5">
                  <c:v>6.03</c:v>
                </c:pt>
                <c:pt idx="6">
                  <c:v>4.58</c:v>
                </c:pt>
                <c:pt idx="7">
                  <c:v>3.84</c:v>
                </c:pt>
                <c:pt idx="8">
                  <c:v>2.94</c:v>
                </c:pt>
                <c:pt idx="9">
                  <c:v>1.36</c:v>
                </c:pt>
                <c:pt idx="10">
                  <c:v>1.58</c:v>
                </c:pt>
                <c:pt idx="11">
                  <c:v>0.9</c:v>
                </c:pt>
                <c:pt idx="12">
                  <c:v>1.22</c:v>
                </c:pt>
                <c:pt idx="13">
                  <c:v>0.17</c:v>
                </c:pt>
              </c:numCache>
            </c:numRef>
          </c:val>
        </c:ser>
        <c:ser>
          <c:idx val="1"/>
          <c:order val="1"/>
          <c:tx>
            <c:strRef>
              <c:f>Tabelle1!$A$3</c:f>
              <c:strCache>
                <c:ptCount val="1"/>
                <c:pt idx="0">
                  <c:v>Rank - 2</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8"/>
              <c:delete val="1"/>
              <c:extLst>
                <c:ext xmlns:c15="http://schemas.microsoft.com/office/drawing/2012/chart" uri="{CE6537A1-D6FC-4f65-9D91-7224C49458BB}"/>
              </c:extLst>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Tabelle1!$B$3:$O$3</c:f>
              <c:numCache>
                <c:formatCode>0.00</c:formatCode>
                <c:ptCount val="14"/>
                <c:pt idx="0">
                  <c:v>15.68</c:v>
                </c:pt>
                <c:pt idx="1">
                  <c:v>15.01</c:v>
                </c:pt>
                <c:pt idx="2">
                  <c:v>13.01</c:v>
                </c:pt>
                <c:pt idx="3">
                  <c:v>11.92</c:v>
                </c:pt>
                <c:pt idx="4">
                  <c:v>7.39</c:v>
                </c:pt>
                <c:pt idx="5">
                  <c:v>8.85</c:v>
                </c:pt>
                <c:pt idx="6">
                  <c:v>6.53</c:v>
                </c:pt>
                <c:pt idx="7">
                  <c:v>5.38</c:v>
                </c:pt>
                <c:pt idx="8">
                  <c:v>2.4700000000000002</c:v>
                </c:pt>
                <c:pt idx="9">
                  <c:v>3.46</c:v>
                </c:pt>
                <c:pt idx="10">
                  <c:v>3.71</c:v>
                </c:pt>
                <c:pt idx="11">
                  <c:v>1.93</c:v>
                </c:pt>
                <c:pt idx="12">
                  <c:v>2.5</c:v>
                </c:pt>
                <c:pt idx="13">
                  <c:v>0.97</c:v>
                </c:pt>
              </c:numCache>
            </c:numRef>
          </c:val>
        </c:ser>
        <c:ser>
          <c:idx val="2"/>
          <c:order val="2"/>
          <c:tx>
            <c:strRef>
              <c:f>Tabelle1!$A$4</c:f>
              <c:strCache>
                <c:ptCount val="1"/>
                <c:pt idx="0">
                  <c:v>Rank - 3</c:v>
                </c:pt>
              </c:strCache>
            </c:strRef>
          </c:tx>
          <c:spPr>
            <a:solidFill>
              <a:srgbClr val="B6B8B9"/>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layout/>
              <c:showLegendKey val="0"/>
              <c:showVal val="1"/>
              <c:showCatName val="0"/>
              <c:showSerName val="0"/>
              <c:showPercent val="0"/>
              <c:showBubbleSize val="0"/>
              <c:extLst>
                <c:ext xmlns:c15="http://schemas.microsoft.com/office/drawing/2012/chart" uri="{CE6537A1-D6FC-4f65-9D91-7224C49458BB}">
                  <c15:layout/>
                </c:ext>
              </c:extLst>
            </c:dLbl>
            <c:dLbl>
              <c:idx val="8"/>
              <c:delete val="1"/>
              <c:extLst>
                <c:ext xmlns:c15="http://schemas.microsoft.com/office/drawing/2012/chart" uri="{CE6537A1-D6FC-4f65-9D91-7224C49458BB}"/>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dLbl>
              <c:idx val="13"/>
              <c:delete val="1"/>
              <c:extLst>
                <c:ext xmlns:c15="http://schemas.microsoft.com/office/drawing/2012/chart" uri="{CE6537A1-D6FC-4f65-9D91-7224C49458BB}"/>
              </c:extLst>
            </c:dLbl>
            <c:dLbl>
              <c:idx val="1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Tabelle1!$B$4:$O$4</c:f>
              <c:numCache>
                <c:formatCode>0.00</c:formatCode>
                <c:ptCount val="14"/>
                <c:pt idx="0">
                  <c:v>9.02</c:v>
                </c:pt>
                <c:pt idx="1">
                  <c:v>14.17</c:v>
                </c:pt>
                <c:pt idx="2">
                  <c:v>12.98</c:v>
                </c:pt>
                <c:pt idx="3">
                  <c:v>12.83</c:v>
                </c:pt>
                <c:pt idx="4">
                  <c:v>8.64</c:v>
                </c:pt>
                <c:pt idx="5">
                  <c:v>8.9700000000000006</c:v>
                </c:pt>
                <c:pt idx="6">
                  <c:v>7.08</c:v>
                </c:pt>
                <c:pt idx="7">
                  <c:v>5.85</c:v>
                </c:pt>
                <c:pt idx="8">
                  <c:v>2.1</c:v>
                </c:pt>
                <c:pt idx="9">
                  <c:v>3.73</c:v>
                </c:pt>
                <c:pt idx="10">
                  <c:v>3.71</c:v>
                </c:pt>
                <c:pt idx="11">
                  <c:v>3.39</c:v>
                </c:pt>
                <c:pt idx="12">
                  <c:v>4.75</c:v>
                </c:pt>
                <c:pt idx="13">
                  <c:v>1.42</c:v>
                </c:pt>
              </c:numCache>
            </c:numRef>
          </c:val>
        </c:ser>
        <c:dLbls>
          <c:showLegendKey val="0"/>
          <c:showVal val="0"/>
          <c:showCatName val="0"/>
          <c:showSerName val="0"/>
          <c:showPercent val="0"/>
          <c:showBubbleSize val="0"/>
        </c:dLbls>
        <c:gapWidth val="50"/>
        <c:overlap val="100"/>
        <c:axId val="74570368"/>
        <c:axId val="76706176"/>
      </c:barChart>
      <c:catAx>
        <c:axId val="74570368"/>
        <c:scaling>
          <c:orientation val="maxMin"/>
        </c:scaling>
        <c:delete val="1"/>
        <c:axPos val="l"/>
        <c:numFmt formatCode="General" sourceLinked="0"/>
        <c:majorTickMark val="out"/>
        <c:minorTickMark val="none"/>
        <c:tickLblPos val="nextTo"/>
        <c:crossAx val="76706176"/>
        <c:crosses val="autoZero"/>
        <c:auto val="1"/>
        <c:lblAlgn val="ctr"/>
        <c:lblOffset val="100"/>
        <c:noMultiLvlLbl val="0"/>
      </c:catAx>
      <c:valAx>
        <c:axId val="76706176"/>
        <c:scaling>
          <c:orientation val="minMax"/>
          <c:max val="70"/>
          <c:min val="0"/>
        </c:scaling>
        <c:delete val="1"/>
        <c:axPos val="t"/>
        <c:numFmt formatCode="General" sourceLinked="0"/>
        <c:majorTickMark val="out"/>
        <c:minorTickMark val="none"/>
        <c:tickLblPos val="nextTo"/>
        <c:crossAx val="7457036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Rank - 1</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layout/>
              <c:showLegendKey val="0"/>
              <c:showVal val="1"/>
              <c:showCatName val="0"/>
              <c:showSerName val="0"/>
              <c:showPercent val="0"/>
              <c:showBubbleSize val="0"/>
              <c:extLst>
                <c:ext xmlns:c15="http://schemas.microsoft.com/office/drawing/2012/chart" uri="{CE6537A1-D6FC-4f65-9D91-7224C49458BB}">
                  <c15:layout/>
                </c:ext>
              </c:extLst>
            </c:dLbl>
            <c:dLbl>
              <c:idx val="8"/>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dLbl>
              <c:idx val="10"/>
              <c:layout/>
              <c:showLegendKey val="0"/>
              <c:showVal val="1"/>
              <c:showCatName val="0"/>
              <c:showSerName val="0"/>
              <c:showPercent val="0"/>
              <c:showBubbleSize val="0"/>
              <c:extLst>
                <c:ext xmlns:c15="http://schemas.microsoft.com/office/drawing/2012/chart" uri="{CE6537A1-D6FC-4f65-9D91-7224C49458BB}">
                  <c15:layout/>
                </c:ext>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Tabelle1!$B$2:$O$2</c:f>
              <c:numCache>
                <c:formatCode>0.00</c:formatCode>
                <c:ptCount val="14"/>
                <c:pt idx="0">
                  <c:v>21.09</c:v>
                </c:pt>
                <c:pt idx="1">
                  <c:v>12.58</c:v>
                </c:pt>
                <c:pt idx="2">
                  <c:v>10.68</c:v>
                </c:pt>
                <c:pt idx="3">
                  <c:v>11.65</c:v>
                </c:pt>
                <c:pt idx="4">
                  <c:v>15.83</c:v>
                </c:pt>
                <c:pt idx="5">
                  <c:v>4.45</c:v>
                </c:pt>
                <c:pt idx="6">
                  <c:v>5.0599999999999996</c:v>
                </c:pt>
                <c:pt idx="7">
                  <c:v>4.18</c:v>
                </c:pt>
                <c:pt idx="8">
                  <c:v>2.56</c:v>
                </c:pt>
                <c:pt idx="9">
                  <c:v>4.45</c:v>
                </c:pt>
                <c:pt idx="10">
                  <c:v>2.62</c:v>
                </c:pt>
                <c:pt idx="11">
                  <c:v>2.1800000000000002</c:v>
                </c:pt>
                <c:pt idx="12">
                  <c:v>1.51</c:v>
                </c:pt>
                <c:pt idx="13">
                  <c:v>0.94</c:v>
                </c:pt>
              </c:numCache>
            </c:numRef>
          </c:val>
        </c:ser>
        <c:ser>
          <c:idx val="1"/>
          <c:order val="1"/>
          <c:tx>
            <c:strRef>
              <c:f>Tabelle1!$A$3</c:f>
              <c:strCache>
                <c:ptCount val="1"/>
                <c:pt idx="0">
                  <c:v>Rank - 2</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13"/>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Tabelle1!$B$3:$O$3</c:f>
              <c:numCache>
                <c:formatCode>0.00</c:formatCode>
                <c:ptCount val="14"/>
                <c:pt idx="0">
                  <c:v>10.96</c:v>
                </c:pt>
                <c:pt idx="1">
                  <c:v>11.28</c:v>
                </c:pt>
                <c:pt idx="2">
                  <c:v>9.6300000000000008</c:v>
                </c:pt>
                <c:pt idx="3">
                  <c:v>9.82</c:v>
                </c:pt>
                <c:pt idx="4">
                  <c:v>9.9499999999999993</c:v>
                </c:pt>
                <c:pt idx="5">
                  <c:v>8.2899999999999991</c:v>
                </c:pt>
                <c:pt idx="6">
                  <c:v>5.29</c:v>
                </c:pt>
                <c:pt idx="7">
                  <c:v>5.92</c:v>
                </c:pt>
                <c:pt idx="8">
                  <c:v>2.73</c:v>
                </c:pt>
                <c:pt idx="9">
                  <c:v>6.42</c:v>
                </c:pt>
                <c:pt idx="10">
                  <c:v>7.44</c:v>
                </c:pt>
                <c:pt idx="11">
                  <c:v>4.9000000000000004</c:v>
                </c:pt>
                <c:pt idx="12">
                  <c:v>4.84</c:v>
                </c:pt>
                <c:pt idx="13">
                  <c:v>1.64</c:v>
                </c:pt>
              </c:numCache>
            </c:numRef>
          </c:val>
        </c:ser>
        <c:ser>
          <c:idx val="2"/>
          <c:order val="2"/>
          <c:tx>
            <c:strRef>
              <c:f>Tabelle1!$A$4</c:f>
              <c:strCache>
                <c:ptCount val="1"/>
                <c:pt idx="0">
                  <c:v>Rank - 3</c:v>
                </c:pt>
              </c:strCache>
            </c:strRef>
          </c:tx>
          <c:spPr>
            <a:solidFill>
              <a:srgbClr val="B6B8B9"/>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layout/>
              <c:showLegendKey val="0"/>
              <c:showVal val="1"/>
              <c:showCatName val="0"/>
              <c:showSerName val="0"/>
              <c:showPercent val="0"/>
              <c:showBubbleSize val="0"/>
              <c:extLst>
                <c:ext xmlns:c15="http://schemas.microsoft.com/office/drawing/2012/chart" uri="{CE6537A1-D6FC-4f65-9D91-7224C49458BB}">
                  <c15:layout/>
                </c:ext>
              </c:extLst>
            </c:dLbl>
            <c:dLbl>
              <c:idx val="8"/>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dLbl>
              <c:idx val="13"/>
              <c:delete val="1"/>
              <c:extLst>
                <c:ext xmlns:c15="http://schemas.microsoft.com/office/drawing/2012/chart" uri="{CE6537A1-D6FC-4f65-9D91-7224C49458BB}"/>
              </c:extLst>
            </c:dLbl>
            <c:dLbl>
              <c:idx val="1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Tabelle1!$B$4:$O$4</c:f>
              <c:numCache>
                <c:formatCode>0.00</c:formatCode>
                <c:ptCount val="14"/>
                <c:pt idx="0">
                  <c:v>8.31</c:v>
                </c:pt>
                <c:pt idx="1">
                  <c:v>7.82</c:v>
                </c:pt>
                <c:pt idx="2">
                  <c:v>12.14</c:v>
                </c:pt>
                <c:pt idx="3">
                  <c:v>9.99</c:v>
                </c:pt>
                <c:pt idx="4">
                  <c:v>9.06</c:v>
                </c:pt>
                <c:pt idx="5">
                  <c:v>5.73</c:v>
                </c:pt>
                <c:pt idx="6">
                  <c:v>7.82</c:v>
                </c:pt>
                <c:pt idx="7">
                  <c:v>8.42</c:v>
                </c:pt>
                <c:pt idx="8">
                  <c:v>2.91</c:v>
                </c:pt>
                <c:pt idx="9">
                  <c:v>7.78</c:v>
                </c:pt>
                <c:pt idx="10">
                  <c:v>5.68</c:v>
                </c:pt>
                <c:pt idx="11">
                  <c:v>6.11</c:v>
                </c:pt>
                <c:pt idx="12">
                  <c:v>4.17</c:v>
                </c:pt>
                <c:pt idx="13">
                  <c:v>2.37</c:v>
                </c:pt>
              </c:numCache>
            </c:numRef>
          </c:val>
        </c:ser>
        <c:dLbls>
          <c:showLegendKey val="0"/>
          <c:showVal val="0"/>
          <c:showCatName val="0"/>
          <c:showSerName val="0"/>
          <c:showPercent val="0"/>
          <c:showBubbleSize val="0"/>
        </c:dLbls>
        <c:gapWidth val="50"/>
        <c:overlap val="100"/>
        <c:axId val="78808960"/>
        <c:axId val="78810496"/>
      </c:barChart>
      <c:catAx>
        <c:axId val="78808960"/>
        <c:scaling>
          <c:orientation val="maxMin"/>
        </c:scaling>
        <c:delete val="1"/>
        <c:axPos val="l"/>
        <c:numFmt formatCode="General" sourceLinked="0"/>
        <c:majorTickMark val="out"/>
        <c:minorTickMark val="none"/>
        <c:tickLblPos val="nextTo"/>
        <c:crossAx val="78810496"/>
        <c:crosses val="autoZero"/>
        <c:auto val="1"/>
        <c:lblAlgn val="ctr"/>
        <c:lblOffset val="100"/>
        <c:noMultiLvlLbl val="0"/>
      </c:catAx>
      <c:valAx>
        <c:axId val="78810496"/>
        <c:scaling>
          <c:orientation val="minMax"/>
          <c:max val="70"/>
          <c:min val="0"/>
        </c:scaling>
        <c:delete val="1"/>
        <c:axPos val="t"/>
        <c:numFmt formatCode="General" sourceLinked="0"/>
        <c:majorTickMark val="out"/>
        <c:minorTickMark val="none"/>
        <c:tickLblPos val="nextTo"/>
        <c:crossAx val="7880896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595556478704389"/>
          <c:y val="0.13578395061728396"/>
          <c:w val="0.10327467235614929"/>
          <c:h val="0.8093814514765707"/>
        </c:manualLayout>
      </c:layout>
      <c:barChart>
        <c:barDir val="bar"/>
        <c:grouping val="stacked"/>
        <c:varyColors val="0"/>
        <c:ser>
          <c:idx val="0"/>
          <c:order val="0"/>
          <c:tx>
            <c:strRef>
              <c:f>Tabelle1!$A$2</c:f>
              <c:strCache>
                <c:ptCount val="1"/>
                <c:pt idx="0">
                  <c:v>Rank - 1</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delete val="1"/>
              <c:extLst>
                <c:ext xmlns:c15="http://schemas.microsoft.com/office/drawing/2012/chart" uri="{CE6537A1-D6FC-4f65-9D91-7224C49458BB}"/>
              </c:extLst>
            </c:dLbl>
            <c:dLbl>
              <c:idx val="8"/>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layout/>
              <c:showLegendKey val="0"/>
              <c:showVal val="1"/>
              <c:showCatName val="0"/>
              <c:showSerName val="0"/>
              <c:showPercent val="0"/>
              <c:showBubbleSize val="0"/>
              <c:extLst>
                <c:ext xmlns:c15="http://schemas.microsoft.com/office/drawing/2012/chart" uri="{CE6537A1-D6FC-4f65-9D91-7224C49458BB}">
                  <c15:layout/>
                </c:ext>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Tabelle1!$B$2:$O$2</c:f>
              <c:numCache>
                <c:formatCode>0.00</c:formatCode>
                <c:ptCount val="14"/>
                <c:pt idx="0">
                  <c:v>27.57</c:v>
                </c:pt>
                <c:pt idx="1">
                  <c:v>11.78</c:v>
                </c:pt>
                <c:pt idx="2">
                  <c:v>11.65</c:v>
                </c:pt>
                <c:pt idx="3">
                  <c:v>15.11</c:v>
                </c:pt>
                <c:pt idx="4">
                  <c:v>11.23</c:v>
                </c:pt>
                <c:pt idx="5">
                  <c:v>3.22</c:v>
                </c:pt>
                <c:pt idx="6">
                  <c:v>2.54</c:v>
                </c:pt>
                <c:pt idx="7">
                  <c:v>2.0699999999999998</c:v>
                </c:pt>
                <c:pt idx="8">
                  <c:v>4.12</c:v>
                </c:pt>
                <c:pt idx="9">
                  <c:v>2.5499999999999998</c:v>
                </c:pt>
                <c:pt idx="10">
                  <c:v>2.29</c:v>
                </c:pt>
                <c:pt idx="11">
                  <c:v>1.39</c:v>
                </c:pt>
                <c:pt idx="12">
                  <c:v>1.26</c:v>
                </c:pt>
                <c:pt idx="13">
                  <c:v>3.21</c:v>
                </c:pt>
              </c:numCache>
            </c:numRef>
          </c:val>
        </c:ser>
        <c:ser>
          <c:idx val="1"/>
          <c:order val="1"/>
          <c:tx>
            <c:strRef>
              <c:f>Tabelle1!$A$3</c:f>
              <c:strCache>
                <c:ptCount val="1"/>
                <c:pt idx="0">
                  <c:v>Rank - 2</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Tabelle1!$B$3:$O$3</c:f>
              <c:numCache>
                <c:formatCode>0.00</c:formatCode>
                <c:ptCount val="14"/>
                <c:pt idx="0">
                  <c:v>15.83</c:v>
                </c:pt>
                <c:pt idx="1">
                  <c:v>15.96</c:v>
                </c:pt>
                <c:pt idx="2">
                  <c:v>12.71</c:v>
                </c:pt>
                <c:pt idx="3">
                  <c:v>11.45</c:v>
                </c:pt>
                <c:pt idx="4">
                  <c:v>3.7</c:v>
                </c:pt>
                <c:pt idx="5">
                  <c:v>4.7300000000000004</c:v>
                </c:pt>
                <c:pt idx="6">
                  <c:v>4.25</c:v>
                </c:pt>
                <c:pt idx="7">
                  <c:v>4.6900000000000004</c:v>
                </c:pt>
                <c:pt idx="8">
                  <c:v>4.08</c:v>
                </c:pt>
                <c:pt idx="9">
                  <c:v>3.97</c:v>
                </c:pt>
                <c:pt idx="10">
                  <c:v>4.3899999999999997</c:v>
                </c:pt>
                <c:pt idx="11">
                  <c:v>4.1100000000000003</c:v>
                </c:pt>
                <c:pt idx="12">
                  <c:v>2.61</c:v>
                </c:pt>
                <c:pt idx="13">
                  <c:v>6.81</c:v>
                </c:pt>
              </c:numCache>
            </c:numRef>
          </c:val>
        </c:ser>
        <c:ser>
          <c:idx val="2"/>
          <c:order val="2"/>
          <c:tx>
            <c:strRef>
              <c:f>Tabelle1!$A$4</c:f>
              <c:strCache>
                <c:ptCount val="1"/>
                <c:pt idx="0">
                  <c:v>Rank - 3</c:v>
                </c:pt>
              </c:strCache>
            </c:strRef>
          </c:tx>
          <c:spPr>
            <a:solidFill>
              <a:srgbClr val="B6B8B9"/>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layout/>
              <c:showLegendKey val="0"/>
              <c:showVal val="1"/>
              <c:showCatName val="0"/>
              <c:showSerName val="0"/>
              <c:showPercent val="0"/>
              <c:showBubbleSize val="0"/>
              <c:extLst>
                <c:ext xmlns:c15="http://schemas.microsoft.com/office/drawing/2012/chart" uri="{CE6537A1-D6FC-4f65-9D91-7224C49458BB}">
                  <c15:layout/>
                </c:ext>
              </c:extLst>
            </c:dLbl>
            <c:dLbl>
              <c:idx val="8"/>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dLbl>
              <c:idx val="13"/>
              <c:layout/>
              <c:showLegendKey val="0"/>
              <c:showVal val="1"/>
              <c:showCatName val="0"/>
              <c:showSerName val="0"/>
              <c:showPercent val="0"/>
              <c:showBubbleSize val="0"/>
              <c:extLst>
                <c:ext xmlns:c15="http://schemas.microsoft.com/office/drawing/2012/chart" uri="{CE6537A1-D6FC-4f65-9D91-7224C49458BB}">
                  <c15:layout/>
                </c:ext>
              </c:extLst>
            </c:dLbl>
            <c:dLbl>
              <c:idx val="1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Tabelle1!$B$4:$O$4</c:f>
              <c:numCache>
                <c:formatCode>0.00</c:formatCode>
                <c:ptCount val="14"/>
                <c:pt idx="0">
                  <c:v>12.1</c:v>
                </c:pt>
                <c:pt idx="1">
                  <c:v>11.52</c:v>
                </c:pt>
                <c:pt idx="2">
                  <c:v>11.81</c:v>
                </c:pt>
                <c:pt idx="3">
                  <c:v>13.65</c:v>
                </c:pt>
                <c:pt idx="4">
                  <c:v>4.33</c:v>
                </c:pt>
                <c:pt idx="5">
                  <c:v>6.31</c:v>
                </c:pt>
                <c:pt idx="6">
                  <c:v>4.5999999999999996</c:v>
                </c:pt>
                <c:pt idx="7">
                  <c:v>8.16</c:v>
                </c:pt>
                <c:pt idx="8">
                  <c:v>2.8</c:v>
                </c:pt>
                <c:pt idx="9">
                  <c:v>4.9800000000000004</c:v>
                </c:pt>
                <c:pt idx="10">
                  <c:v>4.84</c:v>
                </c:pt>
                <c:pt idx="11">
                  <c:v>3.44</c:v>
                </c:pt>
                <c:pt idx="12">
                  <c:v>4.26</c:v>
                </c:pt>
                <c:pt idx="13">
                  <c:v>5.17</c:v>
                </c:pt>
              </c:numCache>
            </c:numRef>
          </c:val>
        </c:ser>
        <c:dLbls>
          <c:showLegendKey val="0"/>
          <c:showVal val="0"/>
          <c:showCatName val="0"/>
          <c:showSerName val="0"/>
          <c:showPercent val="0"/>
          <c:showBubbleSize val="0"/>
        </c:dLbls>
        <c:gapWidth val="50"/>
        <c:overlap val="100"/>
        <c:axId val="86227200"/>
        <c:axId val="86241280"/>
      </c:barChart>
      <c:catAx>
        <c:axId val="86227200"/>
        <c:scaling>
          <c:orientation val="maxMin"/>
        </c:scaling>
        <c:delete val="1"/>
        <c:axPos val="l"/>
        <c:numFmt formatCode="General" sourceLinked="0"/>
        <c:majorTickMark val="out"/>
        <c:minorTickMark val="none"/>
        <c:tickLblPos val="nextTo"/>
        <c:crossAx val="86241280"/>
        <c:crosses val="autoZero"/>
        <c:auto val="1"/>
        <c:lblAlgn val="ctr"/>
        <c:lblOffset val="100"/>
        <c:noMultiLvlLbl val="0"/>
      </c:catAx>
      <c:valAx>
        <c:axId val="86241280"/>
        <c:scaling>
          <c:orientation val="minMax"/>
          <c:max val="70"/>
          <c:min val="0"/>
        </c:scaling>
        <c:delete val="1"/>
        <c:axPos val="t"/>
        <c:numFmt formatCode="General" sourceLinked="0"/>
        <c:majorTickMark val="out"/>
        <c:minorTickMark val="none"/>
        <c:tickLblPos val="nextTo"/>
        <c:crossAx val="86227200"/>
        <c:crosses val="autoZero"/>
        <c:crossBetween val="between"/>
        <c:majorUnit val="0.2"/>
      </c:valAx>
    </c:plotArea>
    <c:legend>
      <c:legendPos val="b"/>
      <c:layout>
        <c:manualLayout>
          <c:xMode val="edge"/>
          <c:yMode val="edge"/>
          <c:x val="0.22647884271277574"/>
          <c:y val="0.93514637820016933"/>
          <c:w val="0.76916579492736303"/>
          <c:h val="6.485362179983057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Rank - 1</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5"/>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layout/>
              <c:showLegendKey val="0"/>
              <c:showVal val="1"/>
              <c:showCatName val="0"/>
              <c:showSerName val="0"/>
              <c:showPercent val="0"/>
              <c:showBubbleSize val="0"/>
              <c:extLst>
                <c:ext xmlns:c15="http://schemas.microsoft.com/office/drawing/2012/chart" uri="{CE6537A1-D6FC-4f65-9D91-7224C49458BB}">
                  <c15:layout/>
                </c:ext>
              </c:extLst>
            </c:dLbl>
            <c:dLbl>
              <c:idx val="9"/>
              <c:delete val="1"/>
              <c:extLst>
                <c:ext xmlns:c15="http://schemas.microsoft.com/office/drawing/2012/chart" uri="{CE6537A1-D6FC-4f65-9D91-7224C49458BB}"/>
              </c:extLst>
            </c:dLbl>
            <c:dLbl>
              <c:idx val="10"/>
              <c:layout/>
              <c:showLegendKey val="0"/>
              <c:showVal val="1"/>
              <c:showCatName val="0"/>
              <c:showSerName val="0"/>
              <c:showPercent val="0"/>
              <c:showBubbleSize val="0"/>
              <c:extLst>
                <c:ext xmlns:c15="http://schemas.microsoft.com/office/drawing/2012/chart" uri="{CE6537A1-D6FC-4f65-9D91-7224C49458BB}">
                  <c15:layout/>
                </c:ext>
              </c:extLst>
            </c:dLbl>
            <c:dLbl>
              <c:idx val="11"/>
              <c:layout/>
              <c:showLegendKey val="0"/>
              <c:showVal val="1"/>
              <c:showCatName val="0"/>
              <c:showSerName val="0"/>
              <c:showPercent val="0"/>
              <c:showBubbleSize val="0"/>
              <c:extLst>
                <c:ext xmlns:c15="http://schemas.microsoft.com/office/drawing/2012/chart" uri="{CE6537A1-D6FC-4f65-9D91-7224C49458BB}">
                  <c15:layout/>
                </c:ext>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Tabelle1!$B$2:$O$2</c:f>
              <c:numCache>
                <c:formatCode>0.00</c:formatCode>
                <c:ptCount val="14"/>
                <c:pt idx="0">
                  <c:v>30.74</c:v>
                </c:pt>
                <c:pt idx="1">
                  <c:v>10.32</c:v>
                </c:pt>
                <c:pt idx="2">
                  <c:v>12.11</c:v>
                </c:pt>
                <c:pt idx="3">
                  <c:v>10.3</c:v>
                </c:pt>
                <c:pt idx="4">
                  <c:v>15.56</c:v>
                </c:pt>
                <c:pt idx="5">
                  <c:v>1.81</c:v>
                </c:pt>
                <c:pt idx="6">
                  <c:v>2.69</c:v>
                </c:pt>
                <c:pt idx="7">
                  <c:v>2</c:v>
                </c:pt>
                <c:pt idx="8">
                  <c:v>5.5</c:v>
                </c:pt>
                <c:pt idx="9">
                  <c:v>1.02</c:v>
                </c:pt>
                <c:pt idx="10">
                  <c:v>2.72</c:v>
                </c:pt>
                <c:pt idx="11">
                  <c:v>3.29</c:v>
                </c:pt>
                <c:pt idx="12">
                  <c:v>0.88</c:v>
                </c:pt>
                <c:pt idx="13">
                  <c:v>1.06</c:v>
                </c:pt>
              </c:numCache>
            </c:numRef>
          </c:val>
        </c:ser>
        <c:ser>
          <c:idx val="1"/>
          <c:order val="1"/>
          <c:tx>
            <c:strRef>
              <c:f>Tabelle1!$A$3</c:f>
              <c:strCache>
                <c:ptCount val="1"/>
                <c:pt idx="0">
                  <c:v>Rank - 2</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Tabelle1!$B$3:$O$3</c:f>
              <c:numCache>
                <c:formatCode>0.00</c:formatCode>
                <c:ptCount val="14"/>
                <c:pt idx="0">
                  <c:v>16.38</c:v>
                </c:pt>
                <c:pt idx="1">
                  <c:v>13.37</c:v>
                </c:pt>
                <c:pt idx="2">
                  <c:v>13.62</c:v>
                </c:pt>
                <c:pt idx="3">
                  <c:v>11.58</c:v>
                </c:pt>
                <c:pt idx="4">
                  <c:v>7.09</c:v>
                </c:pt>
                <c:pt idx="5">
                  <c:v>4.43</c:v>
                </c:pt>
                <c:pt idx="6">
                  <c:v>4.97</c:v>
                </c:pt>
                <c:pt idx="7">
                  <c:v>5.87</c:v>
                </c:pt>
                <c:pt idx="8">
                  <c:v>5.88</c:v>
                </c:pt>
                <c:pt idx="9">
                  <c:v>2.72</c:v>
                </c:pt>
                <c:pt idx="10">
                  <c:v>4.34</c:v>
                </c:pt>
                <c:pt idx="11">
                  <c:v>5.05</c:v>
                </c:pt>
                <c:pt idx="12">
                  <c:v>1.78</c:v>
                </c:pt>
                <c:pt idx="13">
                  <c:v>2.2200000000000002</c:v>
                </c:pt>
              </c:numCache>
            </c:numRef>
          </c:val>
        </c:ser>
        <c:ser>
          <c:idx val="2"/>
          <c:order val="2"/>
          <c:tx>
            <c:strRef>
              <c:f>Tabelle1!$A$4</c:f>
              <c:strCache>
                <c:ptCount val="1"/>
                <c:pt idx="0">
                  <c:v>Rank - 3</c:v>
                </c:pt>
              </c:strCache>
            </c:strRef>
          </c:tx>
          <c:spPr>
            <a:solidFill>
              <a:srgbClr val="B6B8B9"/>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layout/>
              <c:showLegendKey val="0"/>
              <c:showVal val="1"/>
              <c:showCatName val="0"/>
              <c:showSerName val="0"/>
              <c:showPercent val="0"/>
              <c:showBubbleSize val="0"/>
              <c:extLst>
                <c:ext xmlns:c15="http://schemas.microsoft.com/office/drawing/2012/chart" uri="{CE6537A1-D6FC-4f65-9D91-7224C49458BB}">
                  <c15:layout/>
                </c:ext>
              </c:extLst>
            </c:dLbl>
            <c:dLbl>
              <c:idx val="8"/>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dLbl>
              <c:idx val="13"/>
              <c:layout/>
              <c:showLegendKey val="0"/>
              <c:showVal val="1"/>
              <c:showCatName val="0"/>
              <c:showSerName val="0"/>
              <c:showPercent val="0"/>
              <c:showBubbleSize val="0"/>
              <c:extLst>
                <c:ext xmlns:c15="http://schemas.microsoft.com/office/drawing/2012/chart" uri="{CE6537A1-D6FC-4f65-9D91-7224C49458BB}">
                  <c15:layout/>
                </c:ext>
              </c:extLst>
            </c:dLbl>
            <c:dLbl>
              <c:idx val="1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Tabelle1!$B$4:$O$4</c:f>
              <c:numCache>
                <c:formatCode>0.00</c:formatCode>
                <c:ptCount val="14"/>
                <c:pt idx="0">
                  <c:v>8.9499999999999993</c:v>
                </c:pt>
                <c:pt idx="1">
                  <c:v>12.65</c:v>
                </c:pt>
                <c:pt idx="2">
                  <c:v>14.06</c:v>
                </c:pt>
                <c:pt idx="3">
                  <c:v>10.16</c:v>
                </c:pt>
                <c:pt idx="4">
                  <c:v>6.21</c:v>
                </c:pt>
                <c:pt idx="5">
                  <c:v>4.5599999999999996</c:v>
                </c:pt>
                <c:pt idx="6">
                  <c:v>5.67</c:v>
                </c:pt>
                <c:pt idx="7">
                  <c:v>7.31</c:v>
                </c:pt>
                <c:pt idx="8">
                  <c:v>4.21</c:v>
                </c:pt>
                <c:pt idx="9">
                  <c:v>4.6399999999999997</c:v>
                </c:pt>
                <c:pt idx="10">
                  <c:v>4.67</c:v>
                </c:pt>
                <c:pt idx="11">
                  <c:v>7.92</c:v>
                </c:pt>
                <c:pt idx="12">
                  <c:v>3.75</c:v>
                </c:pt>
                <c:pt idx="13">
                  <c:v>3.14</c:v>
                </c:pt>
              </c:numCache>
            </c:numRef>
          </c:val>
        </c:ser>
        <c:dLbls>
          <c:showLegendKey val="0"/>
          <c:showVal val="0"/>
          <c:showCatName val="0"/>
          <c:showSerName val="0"/>
          <c:showPercent val="0"/>
          <c:showBubbleSize val="0"/>
        </c:dLbls>
        <c:gapWidth val="50"/>
        <c:overlap val="100"/>
        <c:axId val="91027328"/>
        <c:axId val="91028864"/>
      </c:barChart>
      <c:catAx>
        <c:axId val="91027328"/>
        <c:scaling>
          <c:orientation val="maxMin"/>
        </c:scaling>
        <c:delete val="1"/>
        <c:axPos val="l"/>
        <c:numFmt formatCode="General" sourceLinked="0"/>
        <c:majorTickMark val="out"/>
        <c:minorTickMark val="none"/>
        <c:tickLblPos val="nextTo"/>
        <c:crossAx val="91028864"/>
        <c:crosses val="autoZero"/>
        <c:auto val="1"/>
        <c:lblAlgn val="ctr"/>
        <c:lblOffset val="100"/>
        <c:noMultiLvlLbl val="0"/>
      </c:catAx>
      <c:valAx>
        <c:axId val="91028864"/>
        <c:scaling>
          <c:orientation val="minMax"/>
          <c:max val="70"/>
          <c:min val="0"/>
        </c:scaling>
        <c:delete val="1"/>
        <c:axPos val="t"/>
        <c:numFmt formatCode="General" sourceLinked="0"/>
        <c:majorTickMark val="out"/>
        <c:minorTickMark val="none"/>
        <c:tickLblPos val="nextTo"/>
        <c:crossAx val="9102732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Rank - 1</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dLbl>
              <c:idx val="10"/>
              <c:delete val="1"/>
              <c:extLst>
                <c:ext xmlns:c15="http://schemas.microsoft.com/office/drawing/2012/chart" uri="{CE6537A1-D6FC-4f65-9D91-7224C49458BB}"/>
              </c:extLst>
            </c:dLbl>
            <c:dLbl>
              <c:idx val="11"/>
              <c:layout/>
              <c:showLegendKey val="0"/>
              <c:showVal val="1"/>
              <c:showCatName val="0"/>
              <c:showSerName val="0"/>
              <c:showPercent val="0"/>
              <c:showBubbleSize val="0"/>
              <c:extLst>
                <c:ext xmlns:c15="http://schemas.microsoft.com/office/drawing/2012/chart" uri="{CE6537A1-D6FC-4f65-9D91-7224C49458BB}">
                  <c15:layout/>
                </c:ext>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Tabelle1!$B$2:$O$2</c:f>
              <c:numCache>
                <c:formatCode>0.00</c:formatCode>
                <c:ptCount val="14"/>
                <c:pt idx="0">
                  <c:v>34.06</c:v>
                </c:pt>
                <c:pt idx="1">
                  <c:v>11.18</c:v>
                </c:pt>
                <c:pt idx="2">
                  <c:v>9.59</c:v>
                </c:pt>
                <c:pt idx="3">
                  <c:v>6.95</c:v>
                </c:pt>
                <c:pt idx="4">
                  <c:v>14.37</c:v>
                </c:pt>
                <c:pt idx="5">
                  <c:v>1.87</c:v>
                </c:pt>
                <c:pt idx="6">
                  <c:v>2.34</c:v>
                </c:pt>
                <c:pt idx="7">
                  <c:v>1.38</c:v>
                </c:pt>
                <c:pt idx="8">
                  <c:v>5.19</c:v>
                </c:pt>
                <c:pt idx="9">
                  <c:v>5.74</c:v>
                </c:pt>
                <c:pt idx="10">
                  <c:v>2.2400000000000002</c:v>
                </c:pt>
                <c:pt idx="11">
                  <c:v>3.08</c:v>
                </c:pt>
                <c:pt idx="12">
                  <c:v>1.54</c:v>
                </c:pt>
                <c:pt idx="13">
                  <c:v>0.38</c:v>
                </c:pt>
              </c:numCache>
            </c:numRef>
          </c:val>
        </c:ser>
        <c:ser>
          <c:idx val="1"/>
          <c:order val="1"/>
          <c:tx>
            <c:strRef>
              <c:f>Tabelle1!$A$3</c:f>
              <c:strCache>
                <c:ptCount val="1"/>
                <c:pt idx="0">
                  <c:v>Rank - 2</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13"/>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Tabelle1!$B$3:$O$3</c:f>
              <c:numCache>
                <c:formatCode>0.00</c:formatCode>
                <c:ptCount val="14"/>
                <c:pt idx="0">
                  <c:v>18.45</c:v>
                </c:pt>
                <c:pt idx="1">
                  <c:v>18.600000000000001</c:v>
                </c:pt>
                <c:pt idx="2">
                  <c:v>13.17</c:v>
                </c:pt>
                <c:pt idx="3">
                  <c:v>8.51</c:v>
                </c:pt>
                <c:pt idx="4">
                  <c:v>3.67</c:v>
                </c:pt>
                <c:pt idx="5">
                  <c:v>3.84</c:v>
                </c:pt>
                <c:pt idx="6">
                  <c:v>3.09</c:v>
                </c:pt>
                <c:pt idx="7">
                  <c:v>3.01</c:v>
                </c:pt>
                <c:pt idx="8">
                  <c:v>6.91</c:v>
                </c:pt>
                <c:pt idx="9">
                  <c:v>7.55</c:v>
                </c:pt>
                <c:pt idx="10">
                  <c:v>3.28</c:v>
                </c:pt>
                <c:pt idx="11">
                  <c:v>3.41</c:v>
                </c:pt>
                <c:pt idx="12">
                  <c:v>4.2</c:v>
                </c:pt>
                <c:pt idx="13">
                  <c:v>1.22</c:v>
                </c:pt>
              </c:numCache>
            </c:numRef>
          </c:val>
        </c:ser>
        <c:ser>
          <c:idx val="2"/>
          <c:order val="2"/>
          <c:tx>
            <c:strRef>
              <c:f>Tabelle1!$A$4</c:f>
              <c:strCache>
                <c:ptCount val="1"/>
                <c:pt idx="0">
                  <c:v>Rank - 3</c:v>
                </c:pt>
              </c:strCache>
            </c:strRef>
          </c:tx>
          <c:spPr>
            <a:solidFill>
              <a:srgbClr val="B6B8B9"/>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layout/>
              <c:showLegendKey val="0"/>
              <c:showVal val="1"/>
              <c:showCatName val="0"/>
              <c:showSerName val="0"/>
              <c:showPercent val="0"/>
              <c:showBubbleSize val="0"/>
              <c:extLst>
                <c:ext xmlns:c15="http://schemas.microsoft.com/office/drawing/2012/chart" uri="{CE6537A1-D6FC-4f65-9D91-7224C49458BB}">
                  <c15:layout/>
                </c:ext>
              </c:extLst>
            </c:dLbl>
            <c:dLbl>
              <c:idx val="8"/>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dLbl>
              <c:idx val="10"/>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Tabelle1!$B$4:$O$4</c:f>
              <c:numCache>
                <c:formatCode>0.00</c:formatCode>
                <c:ptCount val="14"/>
                <c:pt idx="0">
                  <c:v>8.67</c:v>
                </c:pt>
                <c:pt idx="1">
                  <c:v>12.7</c:v>
                </c:pt>
                <c:pt idx="2">
                  <c:v>12.41</c:v>
                </c:pt>
                <c:pt idx="3">
                  <c:v>12.25</c:v>
                </c:pt>
                <c:pt idx="4">
                  <c:v>4.83</c:v>
                </c:pt>
                <c:pt idx="5">
                  <c:v>5.04</c:v>
                </c:pt>
                <c:pt idx="6">
                  <c:v>4.22</c:v>
                </c:pt>
                <c:pt idx="7">
                  <c:v>6.39</c:v>
                </c:pt>
                <c:pt idx="8">
                  <c:v>4.0999999999999996</c:v>
                </c:pt>
                <c:pt idx="9">
                  <c:v>10.37</c:v>
                </c:pt>
                <c:pt idx="10">
                  <c:v>2.41</c:v>
                </c:pt>
                <c:pt idx="11">
                  <c:v>5.22</c:v>
                </c:pt>
                <c:pt idx="12">
                  <c:v>7.3</c:v>
                </c:pt>
                <c:pt idx="13">
                  <c:v>2.17</c:v>
                </c:pt>
              </c:numCache>
            </c:numRef>
          </c:val>
        </c:ser>
        <c:dLbls>
          <c:showLegendKey val="0"/>
          <c:showVal val="0"/>
          <c:showCatName val="0"/>
          <c:showSerName val="0"/>
          <c:showPercent val="0"/>
          <c:showBubbleSize val="0"/>
        </c:dLbls>
        <c:gapWidth val="50"/>
        <c:overlap val="100"/>
        <c:axId val="91141248"/>
        <c:axId val="91142784"/>
      </c:barChart>
      <c:catAx>
        <c:axId val="91141248"/>
        <c:scaling>
          <c:orientation val="maxMin"/>
        </c:scaling>
        <c:delete val="1"/>
        <c:axPos val="l"/>
        <c:numFmt formatCode="General" sourceLinked="0"/>
        <c:majorTickMark val="out"/>
        <c:minorTickMark val="none"/>
        <c:tickLblPos val="nextTo"/>
        <c:crossAx val="91142784"/>
        <c:crosses val="autoZero"/>
        <c:auto val="1"/>
        <c:lblAlgn val="ctr"/>
        <c:lblOffset val="100"/>
        <c:noMultiLvlLbl val="0"/>
      </c:catAx>
      <c:valAx>
        <c:axId val="91142784"/>
        <c:scaling>
          <c:orientation val="minMax"/>
          <c:max val="70"/>
          <c:min val="0"/>
        </c:scaling>
        <c:delete val="1"/>
        <c:axPos val="t"/>
        <c:numFmt formatCode="General" sourceLinked="0"/>
        <c:majorTickMark val="out"/>
        <c:minorTickMark val="none"/>
        <c:tickLblPos val="nextTo"/>
        <c:crossAx val="9114124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Rank - 1</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Tabelle1!$B$2:$O$2</c:f>
              <c:numCache>
                <c:formatCode>0.00</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ser>
        <c:ser>
          <c:idx val="1"/>
          <c:order val="1"/>
          <c:tx>
            <c:strRef>
              <c:f>Tabelle1!$A$3</c:f>
              <c:strCache>
                <c:ptCount val="1"/>
                <c:pt idx="0">
                  <c:v>Rank - 2</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Tabelle1!$B$3:$O$3</c:f>
              <c:numCache>
                <c:formatCode>0.00</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ser>
        <c:ser>
          <c:idx val="2"/>
          <c:order val="2"/>
          <c:tx>
            <c:strRef>
              <c:f>Tabelle1!$A$4</c:f>
              <c:strCache>
                <c:ptCount val="1"/>
                <c:pt idx="0">
                  <c:v>Rank - 3</c:v>
                </c:pt>
              </c:strCache>
            </c:strRef>
          </c:tx>
          <c:spPr>
            <a:solidFill>
              <a:srgbClr val="B6B8B9"/>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Tabelle1!$B$1:$O$1</c:f>
              <c:strCache>
                <c:ptCount val="14"/>
                <c:pt idx="0">
                  <c:v>Information and communication technologies</c:v>
                </c:pt>
                <c:pt idx="1">
                  <c:v>Engineering and engineering trades</c:v>
                </c:pt>
                <c:pt idx="2">
                  <c:v>Business, administration and law</c:v>
                </c:pt>
                <c:pt idx="3">
                  <c:v>Health / medicine and welfare</c:v>
                </c:pt>
                <c:pt idx="4">
                  <c:v>Education</c:v>
                </c:pt>
                <c:pt idx="5">
                  <c:v>Mathematics and statistics</c:v>
                </c:pt>
                <c:pt idx="6">
                  <c:v>Natural sciences</c:v>
                </c:pt>
                <c:pt idx="7">
                  <c:v>Services</c:v>
                </c:pt>
                <c:pt idx="8">
                  <c:v>Arts, humanities, languages</c:v>
                </c:pt>
                <c:pt idx="9">
                  <c:v>Manufacturing, processing</c:v>
                </c:pt>
                <c:pt idx="10">
                  <c:v>Social and behavioral sciences</c:v>
                </c:pt>
                <c:pt idx="11">
                  <c:v>Journalism and information (news)</c:v>
                </c:pt>
                <c:pt idx="12">
                  <c:v>Architecture and construction</c:v>
                </c:pt>
                <c:pt idx="13">
                  <c:v>Agriculture, forestry, fisheries and veterinary</c:v>
                </c:pt>
              </c:strCache>
            </c:strRef>
          </c:cat>
          <c:val>
            <c:numRef>
              <c:f>Tabelle1!$B$4:$O$4</c:f>
              <c:numCache>
                <c:formatCode>0.00</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ser>
        <c:dLbls>
          <c:showLegendKey val="0"/>
          <c:showVal val="0"/>
          <c:showCatName val="0"/>
          <c:showSerName val="0"/>
          <c:showPercent val="0"/>
          <c:showBubbleSize val="0"/>
        </c:dLbls>
        <c:gapWidth val="50"/>
        <c:overlap val="100"/>
        <c:axId val="92340992"/>
        <c:axId val="92342528"/>
      </c:barChart>
      <c:catAx>
        <c:axId val="92340992"/>
        <c:scaling>
          <c:orientation val="maxMin"/>
        </c:scaling>
        <c:delete val="1"/>
        <c:axPos val="l"/>
        <c:numFmt formatCode="General" sourceLinked="0"/>
        <c:majorTickMark val="out"/>
        <c:minorTickMark val="none"/>
        <c:tickLblPos val="nextTo"/>
        <c:crossAx val="92342528"/>
        <c:crosses val="autoZero"/>
        <c:auto val="1"/>
        <c:lblAlgn val="ctr"/>
        <c:lblOffset val="100"/>
        <c:noMultiLvlLbl val="0"/>
      </c:catAx>
      <c:valAx>
        <c:axId val="92342528"/>
        <c:scaling>
          <c:orientation val="minMax"/>
          <c:max val="70"/>
          <c:min val="0"/>
        </c:scaling>
        <c:delete val="1"/>
        <c:axPos val="t"/>
        <c:numFmt formatCode="General" sourceLinked="0"/>
        <c:majorTickMark val="out"/>
        <c:minorTickMark val="none"/>
        <c:tickLblPos val="nextTo"/>
        <c:crossAx val="9234099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9901082976283166"/>
          <c:y val="2.4221747388414053E-2"/>
          <c:w val="0.49235370983707172"/>
          <c:h val="0.91769396961063643"/>
        </c:manualLayout>
      </c:layout>
      <c:barChart>
        <c:barDir val="bar"/>
        <c:grouping val="percentStacked"/>
        <c:varyColors val="0"/>
        <c:ser>
          <c:idx val="0"/>
          <c:order val="0"/>
          <c:tx>
            <c:strRef>
              <c:f>Tabelle1!$A$2</c:f>
              <c:strCache>
                <c:ptCount val="1"/>
                <c:pt idx="0">
                  <c:v>Yes</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Tabelle1!$B$2:$I$2</c:f>
              <c:numCache>
                <c:formatCode>0.00</c:formatCode>
                <c:ptCount val="8"/>
                <c:pt idx="0">
                  <c:v>88.73</c:v>
                </c:pt>
                <c:pt idx="1">
                  <c:v>85.8</c:v>
                </c:pt>
                <c:pt idx="2">
                  <c:v>92.95</c:v>
                </c:pt>
                <c:pt idx="3">
                  <c:v>83.59</c:v>
                </c:pt>
                <c:pt idx="4">
                  <c:v>90.51</c:v>
                </c:pt>
                <c:pt idx="5">
                  <c:v>95.69</c:v>
                </c:pt>
                <c:pt idx="6">
                  <c:v>0</c:v>
                </c:pt>
                <c:pt idx="7">
                  <c:v>0</c:v>
                </c:pt>
              </c:numCache>
            </c:numRef>
          </c:val>
        </c:ser>
        <c:ser>
          <c:idx val="1"/>
          <c:order val="1"/>
          <c:tx>
            <c:strRef>
              <c:f>Tabelle1!$A$3</c:f>
              <c:strCache>
                <c:ptCount val="1"/>
                <c:pt idx="0">
                  <c:v>No</c:v>
                </c:pt>
              </c:strCache>
            </c:strRef>
          </c:tx>
          <c:spPr>
            <a:solidFill>
              <a:srgbClr val="4A4D4E"/>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Tabelle1!$B$3:$I$3</c:f>
              <c:numCache>
                <c:formatCode>0.00</c:formatCode>
                <c:ptCount val="8"/>
                <c:pt idx="0">
                  <c:v>11.17</c:v>
                </c:pt>
                <c:pt idx="1">
                  <c:v>13.63</c:v>
                </c:pt>
                <c:pt idx="2">
                  <c:v>6.36</c:v>
                </c:pt>
                <c:pt idx="3">
                  <c:v>16.29</c:v>
                </c:pt>
                <c:pt idx="4">
                  <c:v>9.1999999999999993</c:v>
                </c:pt>
                <c:pt idx="5">
                  <c:v>3.52</c:v>
                </c:pt>
                <c:pt idx="6">
                  <c:v>0</c:v>
                </c:pt>
                <c:pt idx="7">
                  <c:v>0</c:v>
                </c:pt>
              </c:numCache>
            </c:numRef>
          </c:val>
        </c:ser>
        <c:ser>
          <c:idx val="2"/>
          <c:order val="2"/>
          <c:tx>
            <c:strRef>
              <c:f>Tabelle1!$A$4</c:f>
              <c:strCache>
                <c:ptCount val="1"/>
                <c:pt idx="0">
                  <c:v>No answer / don´t know</c:v>
                </c:pt>
              </c:strCache>
            </c:strRef>
          </c:tx>
          <c:spPr>
            <a:solidFill>
              <a:schemeClr val="accent6"/>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Tabelle1!$B$4:$I$4</c:f>
              <c:numCache>
                <c:formatCode>0.00</c:formatCode>
                <c:ptCount val="8"/>
                <c:pt idx="0">
                  <c:v>0.1</c:v>
                </c:pt>
                <c:pt idx="1">
                  <c:v>0.56999999999999995</c:v>
                </c:pt>
                <c:pt idx="2">
                  <c:v>0.68</c:v>
                </c:pt>
                <c:pt idx="3">
                  <c:v>0.11</c:v>
                </c:pt>
                <c:pt idx="4">
                  <c:v>0.28999999999999998</c:v>
                </c:pt>
                <c:pt idx="5">
                  <c:v>0.8</c:v>
                </c:pt>
                <c:pt idx="6">
                  <c:v>0</c:v>
                </c:pt>
                <c:pt idx="7">
                  <c:v>0</c:v>
                </c:pt>
              </c:numCache>
            </c:numRef>
          </c:val>
        </c:ser>
        <c:dLbls>
          <c:showLegendKey val="0"/>
          <c:showVal val="0"/>
          <c:showCatName val="0"/>
          <c:showSerName val="0"/>
          <c:showPercent val="0"/>
          <c:showBubbleSize val="0"/>
        </c:dLbls>
        <c:gapWidth val="50"/>
        <c:overlap val="100"/>
        <c:axId val="92462080"/>
        <c:axId val="92742400"/>
      </c:barChart>
      <c:catAx>
        <c:axId val="92462080"/>
        <c:scaling>
          <c:orientation val="maxMin"/>
        </c:scaling>
        <c:delete val="1"/>
        <c:axPos val="l"/>
        <c:numFmt formatCode="General" sourceLinked="0"/>
        <c:majorTickMark val="out"/>
        <c:minorTickMark val="none"/>
        <c:tickLblPos val="nextTo"/>
        <c:crossAx val="92742400"/>
        <c:crosses val="autoZero"/>
        <c:auto val="1"/>
        <c:lblAlgn val="ctr"/>
        <c:lblOffset val="100"/>
        <c:noMultiLvlLbl val="0"/>
      </c:catAx>
      <c:valAx>
        <c:axId val="92742400"/>
        <c:scaling>
          <c:orientation val="minMax"/>
          <c:max val="1"/>
          <c:min val="0"/>
        </c:scaling>
        <c:delete val="1"/>
        <c:axPos val="t"/>
        <c:numFmt formatCode="0%" sourceLinked="0"/>
        <c:majorTickMark val="out"/>
        <c:minorTickMark val="none"/>
        <c:tickLblPos val="nextTo"/>
        <c:crossAx val="92462080"/>
        <c:crosses val="autoZero"/>
        <c:crossBetween val="between"/>
        <c:majorUnit val="0.2"/>
      </c:valAx>
    </c:plotArea>
    <c:legend>
      <c:legendPos val="b"/>
      <c:layout>
        <c:manualLayout>
          <c:xMode val="edge"/>
          <c:yMode val="edge"/>
          <c:x val="0.18437700656745204"/>
          <c:y val="0.91705526469347753"/>
          <c:w val="0.67915497282356774"/>
          <c:h val="6.67143696861901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2132120326109448"/>
          <c:y val="0.14952751229730488"/>
          <c:w val="0.6740635571254997"/>
          <c:h val="0.67767197523706213"/>
        </c:manualLayout>
      </c:layout>
      <c:barChart>
        <c:barDir val="col"/>
        <c:grouping val="percentStacked"/>
        <c:varyColors val="0"/>
        <c:ser>
          <c:idx val="0"/>
          <c:order val="0"/>
          <c:tx>
            <c:strRef>
              <c:f>Sheet1!$A$2</c:f>
              <c:strCache>
                <c:ptCount val="1"/>
                <c:pt idx="0">
                  <c:v>Yes, for up to 6 months</c:v>
                </c:pt>
              </c:strCache>
            </c:strRef>
          </c:tx>
          <c:spPr>
            <a:solidFill>
              <a:schemeClr val="accent1"/>
            </a:solidFill>
          </c:spPr>
          <c:invertIfNegative val="0"/>
          <c:dLbls>
            <c:dLbl>
              <c:idx val="0"/>
              <c:layout/>
              <c:numFmt formatCode="0" sourceLinked="0"/>
              <c:spPr>
                <a:noFill/>
                <a:ln>
                  <a:noFill/>
                </a:ln>
                <a:effectLst/>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layout/>
              <c:numFmt formatCode="0" sourceLinked="0"/>
              <c:spPr>
                <a:noFill/>
                <a:ln>
                  <a:noFill/>
                </a:ln>
                <a:effectLst/>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lt;3]&quot;&quot;;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Sheet1!$B$2:$I$2</c:f>
              <c:numCache>
                <c:formatCode>0.00</c:formatCode>
                <c:ptCount val="8"/>
                <c:pt idx="0">
                  <c:v>12.26</c:v>
                </c:pt>
                <c:pt idx="1">
                  <c:v>9.16</c:v>
                </c:pt>
                <c:pt idx="2">
                  <c:v>8.1</c:v>
                </c:pt>
                <c:pt idx="3">
                  <c:v>17.399999999999999</c:v>
                </c:pt>
                <c:pt idx="4">
                  <c:v>13.16</c:v>
                </c:pt>
                <c:pt idx="5">
                  <c:v>13.85</c:v>
                </c:pt>
                <c:pt idx="6">
                  <c:v>0</c:v>
                </c:pt>
                <c:pt idx="7">
                  <c:v>0</c:v>
                </c:pt>
              </c:numCache>
            </c:numRef>
          </c:val>
        </c:ser>
        <c:ser>
          <c:idx val="1"/>
          <c:order val="1"/>
          <c:tx>
            <c:strRef>
              <c:f>Sheet1!$A$3</c:f>
              <c:strCache>
                <c:ptCount val="1"/>
                <c:pt idx="0">
                  <c:v>Yes, for up to 12 months</c:v>
                </c:pt>
              </c:strCache>
            </c:strRef>
          </c:tx>
          <c:spPr>
            <a:solidFill>
              <a:srgbClr val="A8B400"/>
            </a:solidFill>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lt;3]&quot;&quot;;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Sheet1!$B$3:$I$3</c:f>
              <c:numCache>
                <c:formatCode>0.00</c:formatCode>
                <c:ptCount val="8"/>
                <c:pt idx="0">
                  <c:v>8.81</c:v>
                </c:pt>
                <c:pt idx="1">
                  <c:v>6.12</c:v>
                </c:pt>
                <c:pt idx="2">
                  <c:v>3.92</c:v>
                </c:pt>
                <c:pt idx="3">
                  <c:v>4.9800000000000004</c:v>
                </c:pt>
                <c:pt idx="4">
                  <c:v>6.21</c:v>
                </c:pt>
                <c:pt idx="5">
                  <c:v>3.05</c:v>
                </c:pt>
                <c:pt idx="6">
                  <c:v>0</c:v>
                </c:pt>
                <c:pt idx="7">
                  <c:v>0</c:v>
                </c:pt>
              </c:numCache>
            </c:numRef>
          </c:val>
        </c:ser>
        <c:ser>
          <c:idx val="2"/>
          <c:order val="2"/>
          <c:tx>
            <c:strRef>
              <c:f>Sheet1!$A$4</c:f>
              <c:strCache>
                <c:ptCount val="1"/>
                <c:pt idx="0">
                  <c:v>Yes, for up to 2 years</c:v>
                </c:pt>
              </c:strCache>
            </c:strRef>
          </c:tx>
          <c:spPr>
            <a:solidFill>
              <a:srgbClr val="9C2AA0"/>
            </a:solidFill>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delete val="1"/>
              <c:extLst>
                <c:ext xmlns:c15="http://schemas.microsoft.com/office/drawing/2012/chart" uri="{CE6537A1-D6FC-4f65-9D91-7224C49458BB}"/>
              </c:extLst>
            </c:dLbl>
            <c:dLbl>
              <c:idx val="4"/>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lt;2]&quot;&quot;;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Sheet1!$B$4:$I$4</c:f>
              <c:numCache>
                <c:formatCode>0.00</c:formatCode>
                <c:ptCount val="8"/>
                <c:pt idx="0">
                  <c:v>2.42</c:v>
                </c:pt>
                <c:pt idx="1">
                  <c:v>1.6</c:v>
                </c:pt>
                <c:pt idx="2">
                  <c:v>2.1800000000000002</c:v>
                </c:pt>
                <c:pt idx="3">
                  <c:v>1.0900000000000001</c:v>
                </c:pt>
                <c:pt idx="4">
                  <c:v>1.69</c:v>
                </c:pt>
                <c:pt idx="5">
                  <c:v>1.87</c:v>
                </c:pt>
                <c:pt idx="6">
                  <c:v>0</c:v>
                </c:pt>
                <c:pt idx="7">
                  <c:v>0</c:v>
                </c:pt>
              </c:numCache>
            </c:numRef>
          </c:val>
        </c:ser>
        <c:ser>
          <c:idx val="3"/>
          <c:order val="3"/>
          <c:tx>
            <c:strRef>
              <c:f>Sheet1!$A$5</c:f>
              <c:strCache>
                <c:ptCount val="1"/>
                <c:pt idx="0">
                  <c:v>Yes, for more than 2 years</c:v>
                </c:pt>
              </c:strCache>
            </c:strRef>
          </c:tx>
          <c:spPr>
            <a:solidFill>
              <a:srgbClr val="EB9700"/>
            </a:solidFill>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numFmt formatCode="0" sourceLinked="0"/>
              <c:spPr>
                <a:noFill/>
                <a:ln>
                  <a:noFill/>
                </a:ln>
                <a:effectLst/>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numFmt formatCode="[&lt;3]&quot;&quot;;0" sourceLinked="0"/>
            <c:spPr>
              <a:noFill/>
              <a:ln>
                <a:noFill/>
              </a:ln>
              <a:effectLst/>
            </c:spPr>
            <c:txPr>
              <a:bodyPr/>
              <a:lstStyle/>
              <a:p>
                <a:pPr>
                  <a:defRPr sz="13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Sheet1!$B$5:$I$5</c:f>
              <c:numCache>
                <c:formatCode>0.00</c:formatCode>
                <c:ptCount val="8"/>
                <c:pt idx="0">
                  <c:v>1.76</c:v>
                </c:pt>
                <c:pt idx="1">
                  <c:v>2.44</c:v>
                </c:pt>
                <c:pt idx="2">
                  <c:v>2.61</c:v>
                </c:pt>
                <c:pt idx="3">
                  <c:v>1.07</c:v>
                </c:pt>
                <c:pt idx="4">
                  <c:v>0.87</c:v>
                </c:pt>
                <c:pt idx="5">
                  <c:v>1.86</c:v>
                </c:pt>
                <c:pt idx="6">
                  <c:v>0</c:v>
                </c:pt>
                <c:pt idx="7">
                  <c:v>0</c:v>
                </c:pt>
              </c:numCache>
            </c:numRef>
          </c:val>
        </c:ser>
        <c:ser>
          <c:idx val="4"/>
          <c:order val="4"/>
          <c:tx>
            <c:strRef>
              <c:f>Sheet1!$A$6</c:f>
              <c:strCache>
                <c:ptCount val="1"/>
                <c:pt idx="0">
                  <c:v>No</c:v>
                </c:pt>
              </c:strCache>
            </c:strRef>
          </c:tx>
          <c:spPr>
            <a:solidFill>
              <a:srgbClr val="4A4D4E"/>
            </a:solidFill>
          </c:spPr>
          <c:invertIfNegative val="0"/>
          <c:dLbls>
            <c:dLbl>
              <c:idx val="0"/>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Sheet1!$B$6:$I$6</c:f>
              <c:numCache>
                <c:formatCode>0.00</c:formatCode>
                <c:ptCount val="8"/>
                <c:pt idx="0">
                  <c:v>72.94</c:v>
                </c:pt>
                <c:pt idx="1">
                  <c:v>79.34</c:v>
                </c:pt>
                <c:pt idx="2">
                  <c:v>81.95</c:v>
                </c:pt>
                <c:pt idx="3">
                  <c:v>74.5</c:v>
                </c:pt>
                <c:pt idx="4">
                  <c:v>76.2</c:v>
                </c:pt>
                <c:pt idx="5">
                  <c:v>77.81</c:v>
                </c:pt>
                <c:pt idx="6">
                  <c:v>0</c:v>
                </c:pt>
                <c:pt idx="7">
                  <c:v>0</c:v>
                </c:pt>
              </c:numCache>
            </c:numRef>
          </c:val>
        </c:ser>
        <c:ser>
          <c:idx val="5"/>
          <c:order val="5"/>
          <c:tx>
            <c:strRef>
              <c:f>Sheet1!$A$7</c:f>
              <c:strCache>
                <c:ptCount val="1"/>
                <c:pt idx="0">
                  <c:v>No answer / don´t know</c:v>
                </c:pt>
              </c:strCache>
            </c:strRef>
          </c:tx>
          <c:spPr>
            <a:solidFill>
              <a:srgbClr val="FECB00"/>
            </a:solidFill>
          </c:spPr>
          <c:invertIfNegative val="0"/>
          <c:dPt>
            <c:idx val="0"/>
            <c:invertIfNegative val="0"/>
            <c:bubble3D val="0"/>
          </c:dPt>
          <c:dLbls>
            <c:dLbl>
              <c:idx val="0"/>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dLblPos val="ctr"/>
              <c:showLegendKey val="0"/>
              <c:showVal val="0"/>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0"/>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0"/>
              <c:showCatName val="0"/>
              <c:showSerName val="0"/>
              <c:showPercent val="0"/>
              <c:showBubbleSize val="0"/>
            </c:dLbl>
            <c:dLbl>
              <c:idx val="4"/>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Sheet1!$B$7:$I$7</c:f>
              <c:numCache>
                <c:formatCode>0.00</c:formatCode>
                <c:ptCount val="8"/>
                <c:pt idx="0">
                  <c:v>1.82</c:v>
                </c:pt>
                <c:pt idx="1">
                  <c:v>1.34</c:v>
                </c:pt>
                <c:pt idx="2">
                  <c:v>1.24</c:v>
                </c:pt>
                <c:pt idx="3">
                  <c:v>0.98</c:v>
                </c:pt>
                <c:pt idx="4">
                  <c:v>1.87</c:v>
                </c:pt>
                <c:pt idx="5">
                  <c:v>1.56</c:v>
                </c:pt>
                <c:pt idx="6">
                  <c:v>0</c:v>
                </c:pt>
                <c:pt idx="7">
                  <c:v>0</c:v>
                </c:pt>
              </c:numCache>
            </c:numRef>
          </c:val>
        </c:ser>
        <c:dLbls>
          <c:dLblPos val="ctr"/>
          <c:showLegendKey val="0"/>
          <c:showVal val="1"/>
          <c:showCatName val="0"/>
          <c:showSerName val="0"/>
          <c:showPercent val="0"/>
          <c:showBubbleSize val="0"/>
        </c:dLbls>
        <c:gapWidth val="80"/>
        <c:overlap val="100"/>
        <c:axId val="94050176"/>
        <c:axId val="94051712"/>
      </c:barChart>
      <c:catAx>
        <c:axId val="94050176"/>
        <c:scaling>
          <c:orientation val="minMax"/>
        </c:scaling>
        <c:delete val="1"/>
        <c:axPos val="b"/>
        <c:numFmt formatCode="General" sourceLinked="0"/>
        <c:majorTickMark val="out"/>
        <c:minorTickMark val="none"/>
        <c:tickLblPos val="nextTo"/>
        <c:crossAx val="94051712"/>
        <c:crosses val="autoZero"/>
        <c:auto val="1"/>
        <c:lblAlgn val="ctr"/>
        <c:lblOffset val="100"/>
        <c:noMultiLvlLbl val="0"/>
      </c:catAx>
      <c:valAx>
        <c:axId val="94051712"/>
        <c:scaling>
          <c:orientation val="minMax"/>
        </c:scaling>
        <c:delete val="1"/>
        <c:axPos val="l"/>
        <c:numFmt formatCode="0%" sourceLinked="1"/>
        <c:majorTickMark val="out"/>
        <c:minorTickMark val="none"/>
        <c:tickLblPos val="nextTo"/>
        <c:crossAx val="94050176"/>
        <c:crosses val="autoZero"/>
        <c:crossBetween val="between"/>
      </c:valAx>
      <c:spPr>
        <a:noFill/>
        <a:ln w="25400">
          <a:noFill/>
        </a:ln>
      </c:spPr>
    </c:plotArea>
    <c:legend>
      <c:legendPos val="l"/>
      <c:layout>
        <c:manualLayout>
          <c:xMode val="edge"/>
          <c:yMode val="edge"/>
          <c:x val="0"/>
          <c:y val="0.13806870501569166"/>
          <c:w val="0.29594865456288916"/>
          <c:h val="0.74474540995621374"/>
        </c:manualLayout>
      </c:layout>
      <c:overlay val="0"/>
    </c:legend>
    <c:plotVisOnly val="1"/>
    <c:dispBlanksAs val="gap"/>
    <c:showDLblsOverMax val="0"/>
  </c:chart>
  <c:txPr>
    <a:bodyPr/>
    <a:lstStyle/>
    <a:p>
      <a:pPr>
        <a:defRPr sz="1000">
          <a:latin typeface="Vodafone Rg" pitchFamily="34" charset="0"/>
          <a:cs typeface="Arial" pitchFamily="34" charset="0"/>
        </a:defRPr>
      </a:pPr>
      <a:endParaRPr lang="es-ES"/>
    </a:p>
  </c:txPr>
  <c:externalData r:id="rId2">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United Kingdom</c:v>
                </c:pt>
              </c:strCache>
            </c:strRef>
          </c:tx>
          <c:spPr>
            <a:solidFill>
              <a:schemeClr val="accent1"/>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…to study.</c:v>
                </c:pt>
                <c:pt idx="1">
                  <c:v>…to learn the country´s language.</c:v>
                </c:pt>
                <c:pt idx="2">
                  <c:v>…because I wanted to learn more about the country.</c:v>
                </c:pt>
                <c:pt idx="3">
                  <c:v>…for an internship.</c:v>
                </c:pt>
                <c:pt idx="4">
                  <c:v>…because I wanted to stay with my family / my partner who moved abroad.</c:v>
                </c:pt>
                <c:pt idx="5">
                  <c:v>…because I was offered a job there.</c:v>
                </c:pt>
                <c:pt idx="6">
                  <c:v>…for an apprenticeship / vocational training.</c:v>
                </c:pt>
                <c:pt idx="7">
                  <c:v>…because I sought to find a job there.</c:v>
                </c:pt>
                <c:pt idx="8">
                  <c:v>Other:</c:v>
                </c:pt>
                <c:pt idx="9">
                  <c:v>No answer / don´t know</c:v>
                </c:pt>
              </c:strCache>
            </c:strRef>
          </c:cat>
          <c:val>
            <c:numRef>
              <c:f>Tabelle1!$B$2:$K$2</c:f>
              <c:numCache>
                <c:formatCode>0.00</c:formatCode>
                <c:ptCount val="10"/>
                <c:pt idx="0">
                  <c:v>26.55</c:v>
                </c:pt>
                <c:pt idx="1">
                  <c:v>19.79</c:v>
                </c:pt>
                <c:pt idx="2">
                  <c:v>22.82</c:v>
                </c:pt>
                <c:pt idx="3">
                  <c:v>16.45</c:v>
                </c:pt>
                <c:pt idx="4">
                  <c:v>16.78</c:v>
                </c:pt>
                <c:pt idx="5">
                  <c:v>17.399999999999999</c:v>
                </c:pt>
                <c:pt idx="6">
                  <c:v>4.34</c:v>
                </c:pt>
                <c:pt idx="7">
                  <c:v>13.28</c:v>
                </c:pt>
                <c:pt idx="8">
                  <c:v>14.53</c:v>
                </c:pt>
                <c:pt idx="9">
                  <c:v>1.38</c:v>
                </c:pt>
              </c:numCache>
            </c:numRef>
          </c:val>
        </c:ser>
        <c:dLbls>
          <c:showLegendKey val="0"/>
          <c:showVal val="0"/>
          <c:showCatName val="0"/>
          <c:showSerName val="0"/>
          <c:showPercent val="0"/>
          <c:showBubbleSize val="0"/>
        </c:dLbls>
        <c:gapWidth val="50"/>
        <c:axId val="94134272"/>
        <c:axId val="94135808"/>
      </c:barChart>
      <c:catAx>
        <c:axId val="94134272"/>
        <c:scaling>
          <c:orientation val="maxMin"/>
        </c:scaling>
        <c:delete val="1"/>
        <c:axPos val="l"/>
        <c:numFmt formatCode="General" sourceLinked="0"/>
        <c:majorTickMark val="out"/>
        <c:minorTickMark val="none"/>
        <c:tickLblPos val="nextTo"/>
        <c:crossAx val="94135808"/>
        <c:crosses val="autoZero"/>
        <c:auto val="1"/>
        <c:lblAlgn val="ctr"/>
        <c:lblOffset val="100"/>
        <c:noMultiLvlLbl val="0"/>
      </c:catAx>
      <c:valAx>
        <c:axId val="94135808"/>
        <c:scaling>
          <c:orientation val="minMax"/>
          <c:max val="100"/>
          <c:min val="0"/>
        </c:scaling>
        <c:delete val="1"/>
        <c:axPos val="t"/>
        <c:numFmt formatCode="General" sourceLinked="0"/>
        <c:majorTickMark val="out"/>
        <c:minorTickMark val="none"/>
        <c:tickLblPos val="nextTo"/>
        <c:crossAx val="9413427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Netherlands</c:v>
                </c:pt>
              </c:strCache>
            </c:strRef>
          </c:tx>
          <c:spPr>
            <a:solidFill>
              <a:schemeClr val="accent5">
                <a:lumMod val="75000"/>
              </a:schemeClr>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…to study.</c:v>
                </c:pt>
                <c:pt idx="1">
                  <c:v>…to learn the country´s language.</c:v>
                </c:pt>
                <c:pt idx="2">
                  <c:v>…because I wanted to learn more about the country.</c:v>
                </c:pt>
                <c:pt idx="3">
                  <c:v>…for an internship.</c:v>
                </c:pt>
                <c:pt idx="4">
                  <c:v>…because I wanted to stay with my family / my partner who moved abroad.</c:v>
                </c:pt>
                <c:pt idx="5">
                  <c:v>…because I was offered a job there.</c:v>
                </c:pt>
                <c:pt idx="6">
                  <c:v>…for an apprenticeship / vocational training.</c:v>
                </c:pt>
                <c:pt idx="7">
                  <c:v>…because I sought to find a job there.</c:v>
                </c:pt>
                <c:pt idx="8">
                  <c:v>Other:</c:v>
                </c:pt>
                <c:pt idx="9">
                  <c:v>No answer / don´t know</c:v>
                </c:pt>
              </c:strCache>
            </c:strRef>
          </c:cat>
          <c:val>
            <c:numRef>
              <c:f>Tabelle1!$B$2:$K$2</c:f>
              <c:numCache>
                <c:formatCode>0.00</c:formatCode>
                <c:ptCount val="10"/>
                <c:pt idx="0">
                  <c:v>35.020000000000003</c:v>
                </c:pt>
                <c:pt idx="1">
                  <c:v>10.71</c:v>
                </c:pt>
                <c:pt idx="2">
                  <c:v>12.13</c:v>
                </c:pt>
                <c:pt idx="3">
                  <c:v>24.8</c:v>
                </c:pt>
                <c:pt idx="4">
                  <c:v>20.190000000000001</c:v>
                </c:pt>
                <c:pt idx="5">
                  <c:v>10.16</c:v>
                </c:pt>
                <c:pt idx="6">
                  <c:v>6.91</c:v>
                </c:pt>
                <c:pt idx="7">
                  <c:v>6.1</c:v>
                </c:pt>
                <c:pt idx="8">
                  <c:v>6.13</c:v>
                </c:pt>
                <c:pt idx="9">
                  <c:v>2.2799999999999998</c:v>
                </c:pt>
              </c:numCache>
            </c:numRef>
          </c:val>
        </c:ser>
        <c:dLbls>
          <c:showLegendKey val="0"/>
          <c:showVal val="0"/>
          <c:showCatName val="0"/>
          <c:showSerName val="0"/>
          <c:showPercent val="0"/>
          <c:showBubbleSize val="0"/>
        </c:dLbls>
        <c:gapWidth val="50"/>
        <c:axId val="94156672"/>
        <c:axId val="94158208"/>
      </c:barChart>
      <c:catAx>
        <c:axId val="94156672"/>
        <c:scaling>
          <c:orientation val="maxMin"/>
        </c:scaling>
        <c:delete val="1"/>
        <c:axPos val="l"/>
        <c:numFmt formatCode="General" sourceLinked="0"/>
        <c:majorTickMark val="out"/>
        <c:minorTickMark val="none"/>
        <c:tickLblPos val="nextTo"/>
        <c:crossAx val="94158208"/>
        <c:crosses val="autoZero"/>
        <c:auto val="1"/>
        <c:lblAlgn val="ctr"/>
        <c:lblOffset val="100"/>
        <c:noMultiLvlLbl val="0"/>
      </c:catAx>
      <c:valAx>
        <c:axId val="94158208"/>
        <c:scaling>
          <c:orientation val="minMax"/>
          <c:max val="100"/>
          <c:min val="0"/>
        </c:scaling>
        <c:delete val="1"/>
        <c:axPos val="t"/>
        <c:numFmt formatCode="General" sourceLinked="0"/>
        <c:majorTickMark val="out"/>
        <c:minorTickMark val="none"/>
        <c:tickLblPos val="nextTo"/>
        <c:crossAx val="9415667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Germany</c:v>
                </c:pt>
              </c:strCache>
            </c:strRef>
          </c:tx>
          <c:spPr>
            <a:solidFill>
              <a:schemeClr val="bg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…to study.</c:v>
                </c:pt>
                <c:pt idx="1">
                  <c:v>…to learn the country´s language.</c:v>
                </c:pt>
                <c:pt idx="2">
                  <c:v>…because I wanted to learn more about the country.</c:v>
                </c:pt>
                <c:pt idx="3">
                  <c:v>…for an internship.</c:v>
                </c:pt>
                <c:pt idx="4">
                  <c:v>…because I wanted to stay with my family / my partner who moved abroad.</c:v>
                </c:pt>
                <c:pt idx="5">
                  <c:v>…because I was offered a job there.</c:v>
                </c:pt>
                <c:pt idx="6">
                  <c:v>…for an apprenticeship / vocational training.</c:v>
                </c:pt>
                <c:pt idx="7">
                  <c:v>…because I sought to find a job there.</c:v>
                </c:pt>
                <c:pt idx="8">
                  <c:v>Other</c:v>
                </c:pt>
                <c:pt idx="9">
                  <c:v>No answer / don´t know</c:v>
                </c:pt>
              </c:strCache>
            </c:strRef>
          </c:cat>
          <c:val>
            <c:numRef>
              <c:f>Tabelle1!$B$2:$K$2</c:f>
              <c:numCache>
                <c:formatCode>0.00</c:formatCode>
                <c:ptCount val="10"/>
                <c:pt idx="0">
                  <c:v>32.049999999999997</c:v>
                </c:pt>
                <c:pt idx="1">
                  <c:v>35.54</c:v>
                </c:pt>
                <c:pt idx="2">
                  <c:v>33.67</c:v>
                </c:pt>
                <c:pt idx="3">
                  <c:v>21.77</c:v>
                </c:pt>
                <c:pt idx="4">
                  <c:v>9.6199999999999992</c:v>
                </c:pt>
                <c:pt idx="5">
                  <c:v>10.79</c:v>
                </c:pt>
                <c:pt idx="6">
                  <c:v>8.6999999999999993</c:v>
                </c:pt>
                <c:pt idx="7">
                  <c:v>5.17</c:v>
                </c:pt>
                <c:pt idx="8">
                  <c:v>11.59</c:v>
                </c:pt>
                <c:pt idx="9">
                  <c:v>2.04</c:v>
                </c:pt>
              </c:numCache>
            </c:numRef>
          </c:val>
        </c:ser>
        <c:dLbls>
          <c:showLegendKey val="0"/>
          <c:showVal val="0"/>
          <c:showCatName val="0"/>
          <c:showSerName val="0"/>
          <c:showPercent val="0"/>
          <c:showBubbleSize val="0"/>
        </c:dLbls>
        <c:gapWidth val="50"/>
        <c:axId val="94232576"/>
        <c:axId val="94234112"/>
      </c:barChart>
      <c:catAx>
        <c:axId val="94232576"/>
        <c:scaling>
          <c:orientation val="maxMin"/>
        </c:scaling>
        <c:delete val="1"/>
        <c:axPos val="l"/>
        <c:numFmt formatCode="General" sourceLinked="0"/>
        <c:majorTickMark val="out"/>
        <c:minorTickMark val="none"/>
        <c:tickLblPos val="nextTo"/>
        <c:crossAx val="94234112"/>
        <c:crosses val="autoZero"/>
        <c:auto val="1"/>
        <c:lblAlgn val="ctr"/>
        <c:lblOffset val="100"/>
        <c:noMultiLvlLbl val="0"/>
      </c:catAx>
      <c:valAx>
        <c:axId val="94234112"/>
        <c:scaling>
          <c:orientation val="minMax"/>
          <c:max val="100"/>
          <c:min val="0"/>
        </c:scaling>
        <c:delete val="1"/>
        <c:axPos val="t"/>
        <c:numFmt formatCode="General" sourceLinked="0"/>
        <c:majorTickMark val="out"/>
        <c:minorTickMark val="none"/>
        <c:tickLblPos val="nextTo"/>
        <c:crossAx val="94232576"/>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Spain</c:v>
                </c:pt>
              </c:strCache>
            </c:strRef>
          </c:tx>
          <c:spPr>
            <a:solidFill>
              <a:schemeClr val="accent6"/>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…to study.</c:v>
                </c:pt>
                <c:pt idx="1">
                  <c:v>…to learn the country´s language.</c:v>
                </c:pt>
                <c:pt idx="2">
                  <c:v>…because I wanted to learn more about the country.</c:v>
                </c:pt>
                <c:pt idx="3">
                  <c:v>…for an internship.</c:v>
                </c:pt>
                <c:pt idx="4">
                  <c:v>…because I wanted to stay with my family / my partner who moved abroad.</c:v>
                </c:pt>
                <c:pt idx="5">
                  <c:v>…because I was offered a job there.</c:v>
                </c:pt>
                <c:pt idx="6">
                  <c:v>…for an apprenticeship / vocational training.</c:v>
                </c:pt>
                <c:pt idx="7">
                  <c:v>…because I sought to find a job there.</c:v>
                </c:pt>
                <c:pt idx="8">
                  <c:v>Other:</c:v>
                </c:pt>
                <c:pt idx="9">
                  <c:v>No answer / don´t know</c:v>
                </c:pt>
              </c:strCache>
            </c:strRef>
          </c:cat>
          <c:val>
            <c:numRef>
              <c:f>Tabelle1!$B$2:$K$2</c:f>
              <c:numCache>
                <c:formatCode>0.00</c:formatCode>
                <c:ptCount val="10"/>
                <c:pt idx="0">
                  <c:v>36.75</c:v>
                </c:pt>
                <c:pt idx="1">
                  <c:v>34.04</c:v>
                </c:pt>
                <c:pt idx="2">
                  <c:v>16.93</c:v>
                </c:pt>
                <c:pt idx="3">
                  <c:v>17.55</c:v>
                </c:pt>
                <c:pt idx="4">
                  <c:v>12.1</c:v>
                </c:pt>
                <c:pt idx="5">
                  <c:v>13.53</c:v>
                </c:pt>
                <c:pt idx="6">
                  <c:v>20.69</c:v>
                </c:pt>
                <c:pt idx="7">
                  <c:v>11.64</c:v>
                </c:pt>
                <c:pt idx="8">
                  <c:v>4</c:v>
                </c:pt>
                <c:pt idx="9">
                  <c:v>0.9</c:v>
                </c:pt>
              </c:numCache>
            </c:numRef>
          </c:val>
        </c:ser>
        <c:dLbls>
          <c:showLegendKey val="0"/>
          <c:showVal val="0"/>
          <c:showCatName val="0"/>
          <c:showSerName val="0"/>
          <c:showPercent val="0"/>
          <c:showBubbleSize val="0"/>
        </c:dLbls>
        <c:gapWidth val="50"/>
        <c:axId val="94635520"/>
        <c:axId val="94637056"/>
      </c:barChart>
      <c:catAx>
        <c:axId val="94635520"/>
        <c:scaling>
          <c:orientation val="maxMin"/>
        </c:scaling>
        <c:delete val="1"/>
        <c:axPos val="l"/>
        <c:numFmt formatCode="General" sourceLinked="0"/>
        <c:majorTickMark val="out"/>
        <c:minorTickMark val="none"/>
        <c:tickLblPos val="nextTo"/>
        <c:crossAx val="94637056"/>
        <c:crosses val="autoZero"/>
        <c:auto val="1"/>
        <c:lblAlgn val="ctr"/>
        <c:lblOffset val="100"/>
        <c:noMultiLvlLbl val="0"/>
      </c:catAx>
      <c:valAx>
        <c:axId val="94637056"/>
        <c:scaling>
          <c:orientation val="minMax"/>
          <c:max val="100"/>
          <c:min val="0"/>
        </c:scaling>
        <c:delete val="1"/>
        <c:axPos val="t"/>
        <c:numFmt formatCode="General" sourceLinked="0"/>
        <c:majorTickMark val="out"/>
        <c:minorTickMark val="none"/>
        <c:tickLblPos val="nextTo"/>
        <c:crossAx val="9463552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Czech Republic</c:v>
                </c:pt>
              </c:strCache>
            </c:strRef>
          </c:tx>
          <c:spPr>
            <a:solidFill>
              <a:schemeClr val="accent5"/>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…to study.</c:v>
                </c:pt>
                <c:pt idx="1">
                  <c:v>…to learn the country´s language.</c:v>
                </c:pt>
                <c:pt idx="2">
                  <c:v>…because I wanted to learn more about the country.</c:v>
                </c:pt>
                <c:pt idx="3">
                  <c:v>…for an internship.</c:v>
                </c:pt>
                <c:pt idx="4">
                  <c:v>…because I wanted to stay with my family / my partner who moved abroad.</c:v>
                </c:pt>
                <c:pt idx="5">
                  <c:v>…because I was offered a job there.</c:v>
                </c:pt>
                <c:pt idx="6">
                  <c:v>…for an apprenticeship / vocational training.</c:v>
                </c:pt>
                <c:pt idx="7">
                  <c:v>…because I sought to find a job there.</c:v>
                </c:pt>
                <c:pt idx="8">
                  <c:v>Other:</c:v>
                </c:pt>
                <c:pt idx="9">
                  <c:v>No answer / don´t know</c:v>
                </c:pt>
              </c:strCache>
            </c:strRef>
          </c:cat>
          <c:val>
            <c:numRef>
              <c:f>Tabelle1!$B$2:$K$2</c:f>
              <c:numCache>
                <c:formatCode>0.00</c:formatCode>
                <c:ptCount val="10"/>
                <c:pt idx="0">
                  <c:v>25.79</c:v>
                </c:pt>
                <c:pt idx="1">
                  <c:v>39.06</c:v>
                </c:pt>
                <c:pt idx="2">
                  <c:v>27.4</c:v>
                </c:pt>
                <c:pt idx="3">
                  <c:v>15.02</c:v>
                </c:pt>
                <c:pt idx="4">
                  <c:v>9.66</c:v>
                </c:pt>
                <c:pt idx="5">
                  <c:v>16.52</c:v>
                </c:pt>
                <c:pt idx="6">
                  <c:v>14.63</c:v>
                </c:pt>
                <c:pt idx="7">
                  <c:v>14.19</c:v>
                </c:pt>
                <c:pt idx="8">
                  <c:v>3.04</c:v>
                </c:pt>
                <c:pt idx="9">
                  <c:v>2.73</c:v>
                </c:pt>
              </c:numCache>
            </c:numRef>
          </c:val>
        </c:ser>
        <c:dLbls>
          <c:showLegendKey val="0"/>
          <c:showVal val="0"/>
          <c:showCatName val="0"/>
          <c:showSerName val="0"/>
          <c:showPercent val="0"/>
          <c:showBubbleSize val="0"/>
        </c:dLbls>
        <c:gapWidth val="50"/>
        <c:axId val="94666112"/>
        <c:axId val="94672000"/>
      </c:barChart>
      <c:catAx>
        <c:axId val="94666112"/>
        <c:scaling>
          <c:orientation val="maxMin"/>
        </c:scaling>
        <c:delete val="1"/>
        <c:axPos val="l"/>
        <c:numFmt formatCode="General" sourceLinked="0"/>
        <c:majorTickMark val="out"/>
        <c:minorTickMark val="none"/>
        <c:tickLblPos val="nextTo"/>
        <c:crossAx val="94672000"/>
        <c:crosses val="autoZero"/>
        <c:auto val="1"/>
        <c:lblAlgn val="ctr"/>
        <c:lblOffset val="100"/>
        <c:noMultiLvlLbl val="0"/>
      </c:catAx>
      <c:valAx>
        <c:axId val="94672000"/>
        <c:scaling>
          <c:orientation val="minMax"/>
          <c:max val="100"/>
          <c:min val="0"/>
        </c:scaling>
        <c:delete val="1"/>
        <c:axPos val="t"/>
        <c:numFmt formatCode="General" sourceLinked="0"/>
        <c:majorTickMark val="out"/>
        <c:minorTickMark val="none"/>
        <c:tickLblPos val="nextTo"/>
        <c:crossAx val="9466611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Italy</c:v>
                </c:pt>
              </c:strCache>
            </c:strRef>
          </c:tx>
          <c:spPr>
            <a:solidFill>
              <a:schemeClr val="accent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…to study.</c:v>
                </c:pt>
                <c:pt idx="1">
                  <c:v>…to learn the country´s language.</c:v>
                </c:pt>
                <c:pt idx="2">
                  <c:v>…because I wanted to learn more about the country.</c:v>
                </c:pt>
                <c:pt idx="3">
                  <c:v>…for an internship.</c:v>
                </c:pt>
                <c:pt idx="4">
                  <c:v>…because I wanted to stay with my family / my partner who moved abroad.</c:v>
                </c:pt>
                <c:pt idx="5">
                  <c:v>…because I was offered a job there.</c:v>
                </c:pt>
                <c:pt idx="6">
                  <c:v>…for an apprenticeship / vocational training.</c:v>
                </c:pt>
                <c:pt idx="7">
                  <c:v>…because I sought to find a job there.</c:v>
                </c:pt>
                <c:pt idx="8">
                  <c:v>Other</c:v>
                </c:pt>
                <c:pt idx="9">
                  <c:v>No answer / don´t know</c:v>
                </c:pt>
              </c:strCache>
            </c:strRef>
          </c:cat>
          <c:val>
            <c:numRef>
              <c:f>Tabelle1!$B$2:$K$2</c:f>
              <c:numCache>
                <c:formatCode>0.00</c:formatCode>
                <c:ptCount val="10"/>
                <c:pt idx="0">
                  <c:v>36.07</c:v>
                </c:pt>
                <c:pt idx="1">
                  <c:v>42</c:v>
                </c:pt>
                <c:pt idx="2">
                  <c:v>21.61</c:v>
                </c:pt>
                <c:pt idx="3">
                  <c:v>19.41</c:v>
                </c:pt>
                <c:pt idx="4">
                  <c:v>9.2799999999999994</c:v>
                </c:pt>
                <c:pt idx="5">
                  <c:v>7.44</c:v>
                </c:pt>
                <c:pt idx="6">
                  <c:v>12.84</c:v>
                </c:pt>
                <c:pt idx="7">
                  <c:v>16.52</c:v>
                </c:pt>
                <c:pt idx="8">
                  <c:v>2.59</c:v>
                </c:pt>
                <c:pt idx="9">
                  <c:v>0.37</c:v>
                </c:pt>
              </c:numCache>
            </c:numRef>
          </c:val>
        </c:ser>
        <c:dLbls>
          <c:showLegendKey val="0"/>
          <c:showVal val="0"/>
          <c:showCatName val="0"/>
          <c:showSerName val="0"/>
          <c:showPercent val="0"/>
          <c:showBubbleSize val="0"/>
        </c:dLbls>
        <c:gapWidth val="50"/>
        <c:axId val="94746112"/>
        <c:axId val="94747648"/>
      </c:barChart>
      <c:catAx>
        <c:axId val="94746112"/>
        <c:scaling>
          <c:orientation val="maxMin"/>
        </c:scaling>
        <c:delete val="1"/>
        <c:axPos val="l"/>
        <c:numFmt formatCode="General" sourceLinked="0"/>
        <c:majorTickMark val="out"/>
        <c:minorTickMark val="none"/>
        <c:tickLblPos val="nextTo"/>
        <c:crossAx val="94747648"/>
        <c:crosses val="autoZero"/>
        <c:auto val="1"/>
        <c:lblAlgn val="ctr"/>
        <c:lblOffset val="100"/>
        <c:noMultiLvlLbl val="0"/>
      </c:catAx>
      <c:valAx>
        <c:axId val="94747648"/>
        <c:scaling>
          <c:orientation val="minMax"/>
          <c:max val="100"/>
          <c:min val="0"/>
        </c:scaling>
        <c:delete val="1"/>
        <c:axPos val="t"/>
        <c:numFmt formatCode="General" sourceLinked="0"/>
        <c:majorTickMark val="out"/>
        <c:minorTickMark val="none"/>
        <c:tickLblPos val="nextTo"/>
        <c:crossAx val="9474611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Germany</c:v>
                </c:pt>
              </c:strCache>
            </c:strRef>
          </c:tx>
          <c:spPr>
            <a:ln w="28575">
              <a:solidFill>
                <a:schemeClr val="bg2"/>
              </a:solidFill>
              <a:prstDash val="solid"/>
            </a:ln>
          </c:spPr>
          <c:marker>
            <c:symbol val="circle"/>
            <c:size val="7"/>
            <c:spPr>
              <a:solidFill>
                <a:schemeClr val="bg2"/>
              </a:solidFill>
              <a:ln>
                <a:solidFill>
                  <a:schemeClr val="bg1"/>
                </a:solidFill>
                <a:prstDash val="solid"/>
              </a:ln>
            </c:spPr>
          </c:marker>
          <c:xVal>
            <c:numRef>
              <c:f>Tabelle1!$B$2:$F$2</c:f>
              <c:numCache>
                <c:formatCode>0.00</c:formatCode>
                <c:ptCount val="5"/>
                <c:pt idx="0">
                  <c:v>2.59</c:v>
                </c:pt>
                <c:pt idx="1">
                  <c:v>2.2599999999999998</c:v>
                </c:pt>
                <c:pt idx="2">
                  <c:v>2.62</c:v>
                </c:pt>
                <c:pt idx="3">
                  <c:v>1.99</c:v>
                </c:pt>
                <c:pt idx="4">
                  <c:v>2.13</c:v>
                </c:pt>
              </c:numCache>
            </c:numRef>
          </c:xVal>
          <c:yVal>
            <c:numLit>
              <c:formatCode>General</c:formatCode>
              <c:ptCount val="5"/>
              <c:pt idx="0">
                <c:v>1</c:v>
              </c:pt>
              <c:pt idx="1">
                <c:v>2</c:v>
              </c:pt>
              <c:pt idx="2">
                <c:v>3</c:v>
              </c:pt>
              <c:pt idx="3">
                <c:v>4</c:v>
              </c:pt>
              <c:pt idx="4">
                <c:v>5</c:v>
              </c:pt>
            </c:numLit>
          </c:yVal>
          <c:smooth val="0"/>
        </c:ser>
        <c:ser>
          <c:idx val="2"/>
          <c:order val="1"/>
          <c:tx>
            <c:strRef>
              <c:f>Tabelle1!$A$3</c:f>
              <c:strCache>
                <c:ptCount val="1"/>
                <c:pt idx="0">
                  <c:v>United Kingdom</c:v>
                </c:pt>
              </c:strCache>
            </c:strRef>
          </c:tx>
          <c:spPr>
            <a:ln>
              <a:solidFill>
                <a:schemeClr val="accent1"/>
              </a:solidFill>
              <a:prstDash val="solid"/>
            </a:ln>
          </c:spPr>
          <c:marker>
            <c:symbol val="circle"/>
            <c:size val="7"/>
            <c:spPr>
              <a:solidFill>
                <a:schemeClr val="accent1"/>
              </a:solidFill>
              <a:ln>
                <a:solidFill>
                  <a:schemeClr val="bg1"/>
                </a:solidFill>
              </a:ln>
            </c:spPr>
          </c:marker>
          <c:xVal>
            <c:numRef>
              <c:f>Tabelle1!$B$3:$F$3</c:f>
              <c:numCache>
                <c:formatCode>0.00</c:formatCode>
                <c:ptCount val="5"/>
                <c:pt idx="0">
                  <c:v>2.78</c:v>
                </c:pt>
                <c:pt idx="1">
                  <c:v>2.42</c:v>
                </c:pt>
                <c:pt idx="2">
                  <c:v>2.52</c:v>
                </c:pt>
                <c:pt idx="3">
                  <c:v>2.11</c:v>
                </c:pt>
                <c:pt idx="4">
                  <c:v>1.89</c:v>
                </c:pt>
              </c:numCache>
            </c:numRef>
          </c:xVal>
          <c:yVal>
            <c:numLit>
              <c:formatCode>General</c:formatCode>
              <c:ptCount val="5"/>
              <c:pt idx="0">
                <c:v>1</c:v>
              </c:pt>
              <c:pt idx="1">
                <c:v>2</c:v>
              </c:pt>
              <c:pt idx="2">
                <c:v>3</c:v>
              </c:pt>
              <c:pt idx="3">
                <c:v>4</c:v>
              </c:pt>
              <c:pt idx="4">
                <c:v>5</c:v>
              </c:pt>
            </c:numLit>
          </c:yVal>
          <c:smooth val="0"/>
        </c:ser>
        <c:ser>
          <c:idx val="3"/>
          <c:order val="2"/>
          <c:tx>
            <c:strRef>
              <c:f>Tabelle1!$A$4</c:f>
              <c:strCache>
                <c:ptCount val="1"/>
                <c:pt idx="0">
                  <c:v>Netherlands</c:v>
                </c:pt>
              </c:strCache>
            </c:strRef>
          </c:tx>
          <c:spPr>
            <a:ln>
              <a:solidFill>
                <a:schemeClr val="accent5">
                  <a:lumMod val="75000"/>
                </a:schemeClr>
              </a:solidFill>
              <a:prstDash val="solid"/>
            </a:ln>
          </c:spPr>
          <c:marker>
            <c:symbol val="circle"/>
            <c:size val="7"/>
            <c:spPr>
              <a:solidFill>
                <a:schemeClr val="accent5">
                  <a:lumMod val="75000"/>
                </a:schemeClr>
              </a:solidFill>
              <a:ln>
                <a:solidFill>
                  <a:schemeClr val="bg1"/>
                </a:solidFill>
              </a:ln>
            </c:spPr>
          </c:marker>
          <c:xVal>
            <c:numRef>
              <c:f>Tabelle1!$B$4:$F$4</c:f>
              <c:numCache>
                <c:formatCode>0.00</c:formatCode>
                <c:ptCount val="5"/>
                <c:pt idx="0">
                  <c:v>2.4500000000000002</c:v>
                </c:pt>
                <c:pt idx="1">
                  <c:v>2.15</c:v>
                </c:pt>
                <c:pt idx="2">
                  <c:v>2.16</c:v>
                </c:pt>
                <c:pt idx="3">
                  <c:v>2.17</c:v>
                </c:pt>
                <c:pt idx="4">
                  <c:v>2.23</c:v>
                </c:pt>
              </c:numCache>
            </c:numRef>
          </c:xVal>
          <c:yVal>
            <c:numLit>
              <c:formatCode>General</c:formatCode>
              <c:ptCount val="5"/>
              <c:pt idx="0">
                <c:v>1</c:v>
              </c:pt>
              <c:pt idx="1">
                <c:v>2</c:v>
              </c:pt>
              <c:pt idx="2">
                <c:v>3</c:v>
              </c:pt>
              <c:pt idx="3">
                <c:v>4</c:v>
              </c:pt>
              <c:pt idx="4">
                <c:v>5</c:v>
              </c:pt>
            </c:numLit>
          </c:yVal>
          <c:smooth val="0"/>
        </c:ser>
        <c:ser>
          <c:idx val="4"/>
          <c:order val="3"/>
          <c:tx>
            <c:strRef>
              <c:f>Tabelle1!$A$5</c:f>
              <c:strCache>
                <c:ptCount val="1"/>
                <c:pt idx="0">
                  <c:v>Portugal</c:v>
                </c:pt>
              </c:strCache>
            </c:strRef>
          </c:tx>
          <c:spPr>
            <a:ln>
              <a:solidFill>
                <a:schemeClr val="accent2">
                  <a:lumMod val="75000"/>
                </a:schemeClr>
              </a:solidFill>
            </a:ln>
          </c:spPr>
          <c:marker>
            <c:symbol val="circle"/>
            <c:size val="7"/>
            <c:spPr>
              <a:solidFill>
                <a:schemeClr val="accent2">
                  <a:lumMod val="75000"/>
                </a:schemeClr>
              </a:solidFill>
              <a:ln>
                <a:solidFill>
                  <a:schemeClr val="bg1"/>
                </a:solidFill>
              </a:ln>
            </c:spPr>
          </c:marker>
          <c:xVal>
            <c:numRef>
              <c:f>Tabelle1!$B$5:$F$5</c:f>
              <c:numCache>
                <c:formatCode>General</c:formatCode>
                <c:ptCount val="5"/>
              </c:numCache>
            </c:numRef>
          </c:xVal>
          <c:yVal>
            <c:numLit>
              <c:formatCode>General</c:formatCode>
              <c:ptCount val="5"/>
              <c:pt idx="0">
                <c:v>1</c:v>
              </c:pt>
              <c:pt idx="1">
                <c:v>2</c:v>
              </c:pt>
              <c:pt idx="2">
                <c:v>3</c:v>
              </c:pt>
              <c:pt idx="3">
                <c:v>4</c:v>
              </c:pt>
              <c:pt idx="4">
                <c:v>5</c:v>
              </c:pt>
            </c:numLit>
          </c:yVal>
          <c:smooth val="0"/>
        </c:ser>
        <c:dLbls>
          <c:showLegendKey val="0"/>
          <c:showVal val="0"/>
          <c:showCatName val="0"/>
          <c:showSerName val="0"/>
          <c:showPercent val="0"/>
          <c:showBubbleSize val="0"/>
        </c:dLbls>
        <c:axId val="94397184"/>
        <c:axId val="94399104"/>
      </c:scatterChart>
      <c:valAx>
        <c:axId val="94397184"/>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94399104"/>
        <c:crossesAt val="0.5"/>
        <c:crossBetween val="midCat"/>
        <c:majorUnit val="1"/>
      </c:valAx>
      <c:valAx>
        <c:axId val="94399104"/>
        <c:scaling>
          <c:orientation val="maxMin"/>
          <c:max val="5.5"/>
          <c:min val="0.5"/>
        </c:scaling>
        <c:delete val="1"/>
        <c:axPos val="l"/>
        <c:numFmt formatCode="General" sourceLinked="0"/>
        <c:majorTickMark val="out"/>
        <c:minorTickMark val="none"/>
        <c:tickLblPos val="nextTo"/>
        <c:crossAx val="94397184"/>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Italy</c:v>
                </c:pt>
              </c:strCache>
            </c:strRef>
          </c:tx>
          <c:spPr>
            <a:ln w="28575">
              <a:solidFill>
                <a:schemeClr val="accent2"/>
              </a:solidFill>
              <a:prstDash val="solid"/>
            </a:ln>
          </c:spPr>
          <c:marker>
            <c:symbol val="circle"/>
            <c:size val="7"/>
            <c:spPr>
              <a:solidFill>
                <a:schemeClr val="accent2"/>
              </a:solidFill>
              <a:ln>
                <a:solidFill>
                  <a:schemeClr val="bg1"/>
                </a:solidFill>
                <a:prstDash val="solid"/>
              </a:ln>
            </c:spPr>
          </c:marker>
          <c:xVal>
            <c:numRef>
              <c:f>Tabelle1!$B$2:$F$2</c:f>
              <c:numCache>
                <c:formatCode>0.00</c:formatCode>
                <c:ptCount val="5"/>
                <c:pt idx="0">
                  <c:v>2.91</c:v>
                </c:pt>
                <c:pt idx="1">
                  <c:v>3.13</c:v>
                </c:pt>
                <c:pt idx="2">
                  <c:v>2.95</c:v>
                </c:pt>
                <c:pt idx="3">
                  <c:v>2.71</c:v>
                </c:pt>
                <c:pt idx="4">
                  <c:v>1.87</c:v>
                </c:pt>
              </c:numCache>
            </c:numRef>
          </c:xVal>
          <c:yVal>
            <c:numLit>
              <c:formatCode>General</c:formatCode>
              <c:ptCount val="5"/>
              <c:pt idx="0">
                <c:v>1</c:v>
              </c:pt>
              <c:pt idx="1">
                <c:v>2</c:v>
              </c:pt>
              <c:pt idx="2">
                <c:v>3</c:v>
              </c:pt>
              <c:pt idx="3">
                <c:v>4</c:v>
              </c:pt>
              <c:pt idx="4">
                <c:v>5</c:v>
              </c:pt>
            </c:numLit>
          </c:yVal>
          <c:smooth val="0"/>
        </c:ser>
        <c:ser>
          <c:idx val="2"/>
          <c:order val="1"/>
          <c:tx>
            <c:strRef>
              <c:f>Tabelle1!$A$3</c:f>
              <c:strCache>
                <c:ptCount val="1"/>
                <c:pt idx="0">
                  <c:v>Spain</c:v>
                </c:pt>
              </c:strCache>
            </c:strRef>
          </c:tx>
          <c:spPr>
            <a:ln>
              <a:solidFill>
                <a:schemeClr val="accent6"/>
              </a:solidFill>
              <a:prstDash val="solid"/>
            </a:ln>
          </c:spPr>
          <c:marker>
            <c:symbol val="circle"/>
            <c:size val="7"/>
            <c:spPr>
              <a:solidFill>
                <a:schemeClr val="accent6"/>
              </a:solidFill>
              <a:ln>
                <a:solidFill>
                  <a:schemeClr val="bg1"/>
                </a:solidFill>
              </a:ln>
            </c:spPr>
          </c:marker>
          <c:xVal>
            <c:numRef>
              <c:f>Tabelle1!$B$3:$F$3</c:f>
              <c:numCache>
                <c:formatCode>0.00</c:formatCode>
                <c:ptCount val="5"/>
                <c:pt idx="0">
                  <c:v>2.88</c:v>
                </c:pt>
                <c:pt idx="1">
                  <c:v>2.96</c:v>
                </c:pt>
                <c:pt idx="2">
                  <c:v>2.83</c:v>
                </c:pt>
                <c:pt idx="3">
                  <c:v>2.57</c:v>
                </c:pt>
                <c:pt idx="4">
                  <c:v>1.77</c:v>
                </c:pt>
              </c:numCache>
            </c:numRef>
          </c:xVal>
          <c:yVal>
            <c:numLit>
              <c:formatCode>General</c:formatCode>
              <c:ptCount val="5"/>
              <c:pt idx="0">
                <c:v>1</c:v>
              </c:pt>
              <c:pt idx="1">
                <c:v>2</c:v>
              </c:pt>
              <c:pt idx="2">
                <c:v>3</c:v>
              </c:pt>
              <c:pt idx="3">
                <c:v>4</c:v>
              </c:pt>
              <c:pt idx="4">
                <c:v>5</c:v>
              </c:pt>
            </c:numLit>
          </c:yVal>
          <c:smooth val="0"/>
        </c:ser>
        <c:ser>
          <c:idx val="3"/>
          <c:order val="2"/>
          <c:tx>
            <c:strRef>
              <c:f>Tabelle1!$A$4</c:f>
              <c:strCache>
                <c:ptCount val="1"/>
                <c:pt idx="0">
                  <c:v>Czech Republic</c:v>
                </c:pt>
              </c:strCache>
            </c:strRef>
          </c:tx>
          <c:spPr>
            <a:ln>
              <a:solidFill>
                <a:schemeClr val="accent5"/>
              </a:solidFill>
              <a:prstDash val="solid"/>
            </a:ln>
          </c:spPr>
          <c:marker>
            <c:symbol val="circle"/>
            <c:size val="7"/>
            <c:spPr>
              <a:solidFill>
                <a:schemeClr val="accent5"/>
              </a:solidFill>
              <a:ln>
                <a:solidFill>
                  <a:schemeClr val="bg1"/>
                </a:solidFill>
              </a:ln>
            </c:spPr>
          </c:marker>
          <c:xVal>
            <c:numRef>
              <c:f>Tabelle1!$B$4:$F$4</c:f>
              <c:numCache>
                <c:formatCode>0.00</c:formatCode>
                <c:ptCount val="5"/>
                <c:pt idx="0">
                  <c:v>2.58</c:v>
                </c:pt>
                <c:pt idx="1">
                  <c:v>2.98</c:v>
                </c:pt>
                <c:pt idx="2">
                  <c:v>2.72</c:v>
                </c:pt>
                <c:pt idx="3">
                  <c:v>2.21</c:v>
                </c:pt>
                <c:pt idx="4">
                  <c:v>1.95</c:v>
                </c:pt>
              </c:numCache>
            </c:numRef>
          </c:xVal>
          <c:yVal>
            <c:numLit>
              <c:formatCode>General</c:formatCode>
              <c:ptCount val="5"/>
              <c:pt idx="0">
                <c:v>1</c:v>
              </c:pt>
              <c:pt idx="1">
                <c:v>2</c:v>
              </c:pt>
              <c:pt idx="2">
                <c:v>3</c:v>
              </c:pt>
              <c:pt idx="3">
                <c:v>4</c:v>
              </c:pt>
              <c:pt idx="4">
                <c:v>5</c:v>
              </c:pt>
            </c:numLit>
          </c:yVal>
          <c:smooth val="0"/>
        </c:ser>
        <c:ser>
          <c:idx val="4"/>
          <c:order val="3"/>
          <c:tx>
            <c:strRef>
              <c:f>Tabelle1!$A$5</c:f>
              <c:strCache>
                <c:ptCount val="1"/>
                <c:pt idx="0">
                  <c:v>Ireland</c:v>
                </c:pt>
              </c:strCache>
            </c:strRef>
          </c:tx>
          <c:spPr>
            <a:ln>
              <a:solidFill>
                <a:schemeClr val="accent4"/>
              </a:solidFill>
            </a:ln>
          </c:spPr>
          <c:marker>
            <c:symbol val="circle"/>
            <c:size val="7"/>
            <c:spPr>
              <a:solidFill>
                <a:schemeClr val="accent4"/>
              </a:solidFill>
              <a:ln>
                <a:solidFill>
                  <a:schemeClr val="bg1"/>
                </a:solidFill>
              </a:ln>
            </c:spPr>
          </c:marker>
          <c:xVal>
            <c:numRef>
              <c:f>Tabelle1!$B$5:$F$5</c:f>
              <c:numCache>
                <c:formatCode>General</c:formatCode>
                <c:ptCount val="5"/>
              </c:numCache>
            </c:numRef>
          </c:xVal>
          <c:yVal>
            <c:numLit>
              <c:formatCode>General</c:formatCode>
              <c:ptCount val="5"/>
              <c:pt idx="0">
                <c:v>1</c:v>
              </c:pt>
              <c:pt idx="1">
                <c:v>2</c:v>
              </c:pt>
              <c:pt idx="2">
                <c:v>3</c:v>
              </c:pt>
              <c:pt idx="3">
                <c:v>4</c:v>
              </c:pt>
              <c:pt idx="4">
                <c:v>5</c:v>
              </c:pt>
            </c:numLit>
          </c:yVal>
          <c:smooth val="0"/>
        </c:ser>
        <c:dLbls>
          <c:showLegendKey val="0"/>
          <c:showVal val="0"/>
          <c:showCatName val="0"/>
          <c:showSerName val="0"/>
          <c:showPercent val="0"/>
          <c:showBubbleSize val="0"/>
        </c:dLbls>
        <c:axId val="92589440"/>
        <c:axId val="92612096"/>
      </c:scatterChart>
      <c:valAx>
        <c:axId val="92589440"/>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92612096"/>
        <c:crossesAt val="0.5"/>
        <c:crossBetween val="midCat"/>
        <c:majorUnit val="1"/>
      </c:valAx>
      <c:valAx>
        <c:axId val="92612096"/>
        <c:scaling>
          <c:orientation val="maxMin"/>
          <c:max val="5.5"/>
          <c:min val="0.5"/>
        </c:scaling>
        <c:delete val="1"/>
        <c:axPos val="l"/>
        <c:numFmt formatCode="General" sourceLinked="0"/>
        <c:majorTickMark val="out"/>
        <c:minorTickMark val="none"/>
        <c:tickLblPos val="nextTo"/>
        <c:crossAx val="92589440"/>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2132120326109448"/>
          <c:y val="0.14952751229730488"/>
          <c:w val="0.6740635571254997"/>
          <c:h val="0.67767197523706213"/>
        </c:manualLayout>
      </c:layout>
      <c:barChart>
        <c:barDir val="col"/>
        <c:grouping val="percentStacked"/>
        <c:varyColors val="0"/>
        <c:ser>
          <c:idx val="0"/>
          <c:order val="0"/>
          <c:tx>
            <c:strRef>
              <c:f>Sheet1!$A$2</c:f>
              <c:strCache>
                <c:ptCount val="1"/>
                <c:pt idx="0">
                  <c:v>Northern European countries</c:v>
                </c:pt>
              </c:strCache>
            </c:strRef>
          </c:tx>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Sheet1!$B$2:$I$2</c:f>
              <c:numCache>
                <c:formatCode>0.00</c:formatCode>
                <c:ptCount val="8"/>
                <c:pt idx="0">
                  <c:v>24.26</c:v>
                </c:pt>
                <c:pt idx="1">
                  <c:v>22.11</c:v>
                </c:pt>
                <c:pt idx="2">
                  <c:v>23.98</c:v>
                </c:pt>
                <c:pt idx="3">
                  <c:v>40.1</c:v>
                </c:pt>
                <c:pt idx="4">
                  <c:v>37.83</c:v>
                </c:pt>
                <c:pt idx="5">
                  <c:v>22.77</c:v>
                </c:pt>
                <c:pt idx="6">
                  <c:v>0</c:v>
                </c:pt>
                <c:pt idx="7">
                  <c:v>0</c:v>
                </c:pt>
              </c:numCache>
            </c:numRef>
          </c:val>
        </c:ser>
        <c:ser>
          <c:idx val="1"/>
          <c:order val="1"/>
          <c:tx>
            <c:strRef>
              <c:f>Sheet1!$A$3</c:f>
              <c:strCache>
                <c:ptCount val="1"/>
                <c:pt idx="0">
                  <c:v>Central European countries</c:v>
                </c:pt>
              </c:strCache>
            </c:strRef>
          </c:tx>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Sheet1!$B$3:$I$3</c:f>
              <c:numCache>
                <c:formatCode>0.00</c:formatCode>
                <c:ptCount val="8"/>
                <c:pt idx="0">
                  <c:v>36.29</c:v>
                </c:pt>
                <c:pt idx="1">
                  <c:v>8.43</c:v>
                </c:pt>
                <c:pt idx="2">
                  <c:v>18.489999999999998</c:v>
                </c:pt>
                <c:pt idx="3">
                  <c:v>22.96</c:v>
                </c:pt>
                <c:pt idx="4">
                  <c:v>25.63</c:v>
                </c:pt>
                <c:pt idx="5">
                  <c:v>30.04</c:v>
                </c:pt>
                <c:pt idx="6">
                  <c:v>0</c:v>
                </c:pt>
                <c:pt idx="7">
                  <c:v>0</c:v>
                </c:pt>
              </c:numCache>
            </c:numRef>
          </c:val>
        </c:ser>
        <c:ser>
          <c:idx val="2"/>
          <c:order val="2"/>
          <c:tx>
            <c:strRef>
              <c:f>Sheet1!$A$4</c:f>
              <c:strCache>
                <c:ptCount val="1"/>
                <c:pt idx="0">
                  <c:v>Eastern European countries</c:v>
                </c:pt>
              </c:strCache>
            </c:strRef>
          </c:tx>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Sheet1!$B$4:$I$4</c:f>
              <c:numCache>
                <c:formatCode>0.00</c:formatCode>
                <c:ptCount val="8"/>
                <c:pt idx="0">
                  <c:v>2.44</c:v>
                </c:pt>
                <c:pt idx="1">
                  <c:v>1.89</c:v>
                </c:pt>
                <c:pt idx="2">
                  <c:v>3.13</c:v>
                </c:pt>
                <c:pt idx="3">
                  <c:v>2.69</c:v>
                </c:pt>
                <c:pt idx="4">
                  <c:v>5.18</c:v>
                </c:pt>
                <c:pt idx="5">
                  <c:v>5.59</c:v>
                </c:pt>
                <c:pt idx="6">
                  <c:v>0</c:v>
                </c:pt>
                <c:pt idx="7">
                  <c:v>0</c:v>
                </c:pt>
              </c:numCache>
            </c:numRef>
          </c:val>
        </c:ser>
        <c:ser>
          <c:idx val="3"/>
          <c:order val="3"/>
          <c:tx>
            <c:strRef>
              <c:f>Sheet1!$A$5</c:f>
              <c:strCache>
                <c:ptCount val="1"/>
                <c:pt idx="0">
                  <c:v>Southern European countries</c:v>
                </c:pt>
              </c:strCache>
            </c:strRef>
          </c:tx>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delete val="1"/>
              <c:extLst>
                <c:ext xmlns:c15="http://schemas.microsoft.com/office/drawing/2012/chart" uri="{CE6537A1-D6FC-4f65-9D91-7224C49458BB}"/>
              </c:extLst>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Sheet1!$B$5:$I$5</c:f>
              <c:numCache>
                <c:formatCode>0.00</c:formatCode>
                <c:ptCount val="8"/>
                <c:pt idx="0">
                  <c:v>2.38</c:v>
                </c:pt>
                <c:pt idx="1">
                  <c:v>1.2</c:v>
                </c:pt>
                <c:pt idx="2">
                  <c:v>4.7300000000000004</c:v>
                </c:pt>
                <c:pt idx="3">
                  <c:v>2.58</c:v>
                </c:pt>
                <c:pt idx="4">
                  <c:v>3.26</c:v>
                </c:pt>
                <c:pt idx="5">
                  <c:v>3.19</c:v>
                </c:pt>
                <c:pt idx="6">
                  <c:v>0</c:v>
                </c:pt>
                <c:pt idx="7">
                  <c:v>0</c:v>
                </c:pt>
              </c:numCache>
            </c:numRef>
          </c:val>
        </c:ser>
        <c:ser>
          <c:idx val="4"/>
          <c:order val="4"/>
          <c:tx>
            <c:strRef>
              <c:f>Sheet1!$A$6</c:f>
              <c:strCache>
                <c:ptCount val="1"/>
                <c:pt idx="0">
                  <c:v>Outside of Europe</c:v>
                </c:pt>
              </c:strCache>
            </c:strRef>
          </c:tx>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Sheet1!$B$6:$I$6</c:f>
              <c:numCache>
                <c:formatCode>0.00</c:formatCode>
                <c:ptCount val="8"/>
                <c:pt idx="0">
                  <c:v>16.8</c:v>
                </c:pt>
                <c:pt idx="1">
                  <c:v>33.119999999999997</c:v>
                </c:pt>
                <c:pt idx="2">
                  <c:v>23.58</c:v>
                </c:pt>
                <c:pt idx="3">
                  <c:v>21.77</c:v>
                </c:pt>
                <c:pt idx="4">
                  <c:v>17.86</c:v>
                </c:pt>
                <c:pt idx="5">
                  <c:v>24.62</c:v>
                </c:pt>
                <c:pt idx="6">
                  <c:v>0</c:v>
                </c:pt>
                <c:pt idx="7">
                  <c:v>0</c:v>
                </c:pt>
              </c:numCache>
            </c:numRef>
          </c:val>
        </c:ser>
        <c:ser>
          <c:idx val="5"/>
          <c:order val="5"/>
          <c:tx>
            <c:strRef>
              <c:f>Sheet1!$A$7</c:f>
              <c:strCache>
                <c:ptCount val="1"/>
                <c:pt idx="0">
                  <c:v>No answer / don´t know</c:v>
                </c:pt>
              </c:strCache>
            </c:strRef>
          </c:tx>
          <c:spPr>
            <a:solidFill>
              <a:srgbClr val="FECB00"/>
            </a:solidFill>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Sheet1!$B$7:$I$7</c:f>
              <c:numCache>
                <c:formatCode>0.00</c:formatCode>
                <c:ptCount val="8"/>
                <c:pt idx="0">
                  <c:v>17.82</c:v>
                </c:pt>
                <c:pt idx="1">
                  <c:v>33.25</c:v>
                </c:pt>
                <c:pt idx="2">
                  <c:v>26.08</c:v>
                </c:pt>
                <c:pt idx="3">
                  <c:v>9.89</c:v>
                </c:pt>
                <c:pt idx="4">
                  <c:v>10.24</c:v>
                </c:pt>
                <c:pt idx="5">
                  <c:v>13.79</c:v>
                </c:pt>
                <c:pt idx="6">
                  <c:v>0</c:v>
                </c:pt>
                <c:pt idx="7">
                  <c:v>0</c:v>
                </c:pt>
              </c:numCache>
            </c:numRef>
          </c:val>
        </c:ser>
        <c:dLbls>
          <c:dLblPos val="ctr"/>
          <c:showLegendKey val="0"/>
          <c:showVal val="1"/>
          <c:showCatName val="0"/>
          <c:showSerName val="0"/>
          <c:showPercent val="0"/>
          <c:showBubbleSize val="0"/>
        </c:dLbls>
        <c:gapWidth val="80"/>
        <c:overlap val="100"/>
        <c:axId val="101573376"/>
        <c:axId val="101574912"/>
      </c:barChart>
      <c:catAx>
        <c:axId val="101573376"/>
        <c:scaling>
          <c:orientation val="minMax"/>
        </c:scaling>
        <c:delete val="1"/>
        <c:axPos val="b"/>
        <c:numFmt formatCode="General" sourceLinked="0"/>
        <c:majorTickMark val="out"/>
        <c:minorTickMark val="none"/>
        <c:tickLblPos val="nextTo"/>
        <c:crossAx val="101574912"/>
        <c:crosses val="autoZero"/>
        <c:auto val="1"/>
        <c:lblAlgn val="ctr"/>
        <c:lblOffset val="100"/>
        <c:noMultiLvlLbl val="0"/>
      </c:catAx>
      <c:valAx>
        <c:axId val="101574912"/>
        <c:scaling>
          <c:orientation val="minMax"/>
        </c:scaling>
        <c:delete val="1"/>
        <c:axPos val="l"/>
        <c:numFmt formatCode="0%" sourceLinked="1"/>
        <c:majorTickMark val="out"/>
        <c:minorTickMark val="none"/>
        <c:tickLblPos val="nextTo"/>
        <c:crossAx val="101573376"/>
        <c:crosses val="autoZero"/>
        <c:crossBetween val="between"/>
      </c:valAx>
      <c:spPr>
        <a:noFill/>
        <a:ln w="25400">
          <a:noFill/>
        </a:ln>
      </c:spPr>
    </c:plotArea>
    <c:legend>
      <c:legendPos val="l"/>
      <c:layout>
        <c:manualLayout>
          <c:xMode val="edge"/>
          <c:yMode val="edge"/>
          <c:x val="0"/>
          <c:y val="9.9285888786574711E-2"/>
          <c:w val="0.25203728765287658"/>
          <c:h val="0.78352822618533069"/>
        </c:manualLayout>
      </c:layout>
      <c:overlay val="0"/>
    </c:legend>
    <c:plotVisOnly val="1"/>
    <c:dispBlanksAs val="gap"/>
    <c:showDLblsOverMax val="0"/>
  </c:chart>
  <c:txPr>
    <a:bodyPr/>
    <a:lstStyle/>
    <a:p>
      <a:pPr>
        <a:defRPr sz="1000">
          <a:latin typeface="Vodafone Rg" pitchFamily="34" charset="0"/>
          <a:cs typeface="Arial" pitchFamily="34" charset="0"/>
        </a:defRPr>
      </a:pPr>
      <a:endParaRPr lang="es-ES"/>
    </a:p>
  </c:txPr>
  <c:externalData r:id="rId2">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United Kingdom</c:v>
                </c:pt>
              </c:strCache>
            </c:strRef>
          </c:tx>
          <c:spPr>
            <a:solidFill>
              <a:schemeClr val="accent1"/>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Smartphone</c:v>
                </c:pt>
                <c:pt idx="1">
                  <c:v>Laptop / notebook</c:v>
                </c:pt>
                <c:pt idx="2">
                  <c:v>Stationary computer / PC</c:v>
                </c:pt>
                <c:pt idx="3">
                  <c:v>Tablet PC</c:v>
                </c:pt>
                <c:pt idx="4">
                  <c:v>Digital camera</c:v>
                </c:pt>
                <c:pt idx="5">
                  <c:v>Game console</c:v>
                </c:pt>
                <c:pt idx="6">
                  <c:v>Smart TV </c:v>
                </c:pt>
                <c:pt idx="7">
                  <c:v>E-book reader</c:v>
                </c:pt>
                <c:pt idx="8">
                  <c:v>Simple mobile phone </c:v>
                </c:pt>
                <c:pt idx="9">
                  <c:v>No answer / don´t know</c:v>
                </c:pt>
              </c:strCache>
            </c:strRef>
          </c:cat>
          <c:val>
            <c:numRef>
              <c:f>Tabelle1!$B$2:$K$2</c:f>
              <c:numCache>
                <c:formatCode>0.00</c:formatCode>
                <c:ptCount val="10"/>
                <c:pt idx="0">
                  <c:v>75.239999999999995</c:v>
                </c:pt>
                <c:pt idx="1">
                  <c:v>74.569999999999993</c:v>
                </c:pt>
                <c:pt idx="2">
                  <c:v>44.79</c:v>
                </c:pt>
                <c:pt idx="3">
                  <c:v>32.51</c:v>
                </c:pt>
                <c:pt idx="4">
                  <c:v>16.25</c:v>
                </c:pt>
                <c:pt idx="5">
                  <c:v>20.37</c:v>
                </c:pt>
                <c:pt idx="6">
                  <c:v>9.4700000000000006</c:v>
                </c:pt>
                <c:pt idx="7">
                  <c:v>14.06</c:v>
                </c:pt>
                <c:pt idx="8">
                  <c:v>5.07</c:v>
                </c:pt>
                <c:pt idx="9">
                  <c:v>2.59</c:v>
                </c:pt>
              </c:numCache>
            </c:numRef>
          </c:val>
        </c:ser>
        <c:dLbls>
          <c:showLegendKey val="0"/>
          <c:showVal val="0"/>
          <c:showCatName val="0"/>
          <c:showSerName val="0"/>
          <c:showPercent val="0"/>
          <c:showBubbleSize val="0"/>
        </c:dLbls>
        <c:gapWidth val="50"/>
        <c:axId val="101625856"/>
        <c:axId val="101627392"/>
      </c:barChart>
      <c:catAx>
        <c:axId val="101625856"/>
        <c:scaling>
          <c:orientation val="maxMin"/>
        </c:scaling>
        <c:delete val="1"/>
        <c:axPos val="l"/>
        <c:numFmt formatCode="General" sourceLinked="0"/>
        <c:majorTickMark val="out"/>
        <c:minorTickMark val="none"/>
        <c:tickLblPos val="nextTo"/>
        <c:crossAx val="101627392"/>
        <c:crosses val="autoZero"/>
        <c:auto val="1"/>
        <c:lblAlgn val="ctr"/>
        <c:lblOffset val="100"/>
        <c:noMultiLvlLbl val="0"/>
      </c:catAx>
      <c:valAx>
        <c:axId val="101627392"/>
        <c:scaling>
          <c:orientation val="minMax"/>
          <c:max val="100"/>
          <c:min val="0"/>
        </c:scaling>
        <c:delete val="1"/>
        <c:axPos val="t"/>
        <c:numFmt formatCode="General" sourceLinked="0"/>
        <c:majorTickMark val="out"/>
        <c:minorTickMark val="none"/>
        <c:tickLblPos val="nextTo"/>
        <c:crossAx val="101625856"/>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Netherlands</c:v>
                </c:pt>
              </c:strCache>
            </c:strRef>
          </c:tx>
          <c:spPr>
            <a:solidFill>
              <a:schemeClr val="accent5">
                <a:lumMod val="75000"/>
              </a:schemeClr>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Smartphone</c:v>
                </c:pt>
                <c:pt idx="1">
                  <c:v>Laptop / notebook</c:v>
                </c:pt>
                <c:pt idx="2">
                  <c:v>Stationary computer / PC</c:v>
                </c:pt>
                <c:pt idx="3">
                  <c:v>Tablet PC</c:v>
                </c:pt>
                <c:pt idx="4">
                  <c:v>Digital camera</c:v>
                </c:pt>
                <c:pt idx="5">
                  <c:v>Game console</c:v>
                </c:pt>
                <c:pt idx="6">
                  <c:v>Smart TV </c:v>
                </c:pt>
                <c:pt idx="7">
                  <c:v>E-book reader</c:v>
                </c:pt>
                <c:pt idx="8">
                  <c:v>Simple mobile phone </c:v>
                </c:pt>
                <c:pt idx="9">
                  <c:v>No answer / don´t know</c:v>
                </c:pt>
              </c:strCache>
            </c:strRef>
          </c:cat>
          <c:val>
            <c:numRef>
              <c:f>Tabelle1!$B$2:$K$2</c:f>
              <c:numCache>
                <c:formatCode>0.00</c:formatCode>
                <c:ptCount val="10"/>
                <c:pt idx="0">
                  <c:v>81.99</c:v>
                </c:pt>
                <c:pt idx="1">
                  <c:v>80.150000000000006</c:v>
                </c:pt>
                <c:pt idx="2">
                  <c:v>53.57</c:v>
                </c:pt>
                <c:pt idx="3">
                  <c:v>41.11</c:v>
                </c:pt>
                <c:pt idx="4">
                  <c:v>28.37</c:v>
                </c:pt>
                <c:pt idx="5">
                  <c:v>2.9</c:v>
                </c:pt>
                <c:pt idx="6">
                  <c:v>17.61</c:v>
                </c:pt>
                <c:pt idx="7">
                  <c:v>7.05</c:v>
                </c:pt>
                <c:pt idx="8">
                  <c:v>5.8</c:v>
                </c:pt>
                <c:pt idx="9">
                  <c:v>1.1499999999999999</c:v>
                </c:pt>
              </c:numCache>
            </c:numRef>
          </c:val>
        </c:ser>
        <c:dLbls>
          <c:showLegendKey val="0"/>
          <c:showVal val="0"/>
          <c:showCatName val="0"/>
          <c:showSerName val="0"/>
          <c:showPercent val="0"/>
          <c:showBubbleSize val="0"/>
        </c:dLbls>
        <c:gapWidth val="50"/>
        <c:axId val="101357440"/>
        <c:axId val="101358976"/>
      </c:barChart>
      <c:catAx>
        <c:axId val="101357440"/>
        <c:scaling>
          <c:orientation val="maxMin"/>
        </c:scaling>
        <c:delete val="1"/>
        <c:axPos val="l"/>
        <c:numFmt formatCode="General" sourceLinked="0"/>
        <c:majorTickMark val="out"/>
        <c:minorTickMark val="none"/>
        <c:tickLblPos val="nextTo"/>
        <c:crossAx val="101358976"/>
        <c:crosses val="autoZero"/>
        <c:auto val="1"/>
        <c:lblAlgn val="ctr"/>
        <c:lblOffset val="100"/>
        <c:noMultiLvlLbl val="0"/>
      </c:catAx>
      <c:valAx>
        <c:axId val="101358976"/>
        <c:scaling>
          <c:orientation val="minMax"/>
          <c:max val="100"/>
          <c:min val="0"/>
        </c:scaling>
        <c:delete val="1"/>
        <c:axPos val="t"/>
        <c:numFmt formatCode="General" sourceLinked="0"/>
        <c:majorTickMark val="out"/>
        <c:minorTickMark val="none"/>
        <c:tickLblPos val="nextTo"/>
        <c:crossAx val="10135744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Germany</c:v>
                </c:pt>
              </c:strCache>
            </c:strRef>
          </c:tx>
          <c:spPr>
            <a:solidFill>
              <a:schemeClr val="bg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Smartphone</c:v>
                </c:pt>
                <c:pt idx="1">
                  <c:v>Laptop / notebook</c:v>
                </c:pt>
                <c:pt idx="2">
                  <c:v>Stationary computer / PC</c:v>
                </c:pt>
                <c:pt idx="3">
                  <c:v>Tablet PC</c:v>
                </c:pt>
                <c:pt idx="4">
                  <c:v>Digital camera</c:v>
                </c:pt>
                <c:pt idx="5">
                  <c:v>Game console</c:v>
                </c:pt>
                <c:pt idx="6">
                  <c:v>Smart TV </c:v>
                </c:pt>
                <c:pt idx="7">
                  <c:v>E-book reader</c:v>
                </c:pt>
                <c:pt idx="8">
                  <c:v>Simple mobile phone </c:v>
                </c:pt>
                <c:pt idx="9">
                  <c:v>No answer / don´t know</c:v>
                </c:pt>
              </c:strCache>
            </c:strRef>
          </c:cat>
          <c:val>
            <c:numRef>
              <c:f>Tabelle1!$B$2:$K$2</c:f>
              <c:numCache>
                <c:formatCode>0.00</c:formatCode>
                <c:ptCount val="10"/>
                <c:pt idx="0">
                  <c:v>81.17</c:v>
                </c:pt>
                <c:pt idx="1">
                  <c:v>76.31</c:v>
                </c:pt>
                <c:pt idx="2">
                  <c:v>52.28</c:v>
                </c:pt>
                <c:pt idx="3">
                  <c:v>31.06</c:v>
                </c:pt>
                <c:pt idx="4">
                  <c:v>28.19</c:v>
                </c:pt>
                <c:pt idx="5">
                  <c:v>23.98</c:v>
                </c:pt>
                <c:pt idx="6">
                  <c:v>16.14</c:v>
                </c:pt>
                <c:pt idx="7">
                  <c:v>10.26</c:v>
                </c:pt>
                <c:pt idx="8">
                  <c:v>9.34</c:v>
                </c:pt>
                <c:pt idx="9">
                  <c:v>1.5</c:v>
                </c:pt>
              </c:numCache>
            </c:numRef>
          </c:val>
        </c:ser>
        <c:dLbls>
          <c:showLegendKey val="0"/>
          <c:showVal val="0"/>
          <c:showCatName val="0"/>
          <c:showSerName val="0"/>
          <c:showPercent val="0"/>
          <c:showBubbleSize val="0"/>
        </c:dLbls>
        <c:gapWidth val="50"/>
        <c:axId val="101404672"/>
        <c:axId val="101406208"/>
      </c:barChart>
      <c:catAx>
        <c:axId val="101404672"/>
        <c:scaling>
          <c:orientation val="maxMin"/>
        </c:scaling>
        <c:delete val="1"/>
        <c:axPos val="l"/>
        <c:numFmt formatCode="General" sourceLinked="0"/>
        <c:majorTickMark val="out"/>
        <c:minorTickMark val="none"/>
        <c:tickLblPos val="nextTo"/>
        <c:crossAx val="101406208"/>
        <c:crosses val="autoZero"/>
        <c:auto val="1"/>
        <c:lblAlgn val="ctr"/>
        <c:lblOffset val="100"/>
        <c:noMultiLvlLbl val="0"/>
      </c:catAx>
      <c:valAx>
        <c:axId val="101406208"/>
        <c:scaling>
          <c:orientation val="minMax"/>
          <c:max val="100"/>
          <c:min val="0"/>
        </c:scaling>
        <c:delete val="1"/>
        <c:axPos val="t"/>
        <c:numFmt formatCode="General" sourceLinked="0"/>
        <c:majorTickMark val="out"/>
        <c:minorTickMark val="none"/>
        <c:tickLblPos val="nextTo"/>
        <c:crossAx val="10140467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Spain</c:v>
                </c:pt>
              </c:strCache>
            </c:strRef>
          </c:tx>
          <c:spPr>
            <a:solidFill>
              <a:schemeClr val="accent6"/>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Smartphone</c:v>
                </c:pt>
                <c:pt idx="1">
                  <c:v>Laptop / notebook</c:v>
                </c:pt>
                <c:pt idx="2">
                  <c:v>Stationary computer / PC</c:v>
                </c:pt>
                <c:pt idx="3">
                  <c:v>Tablet PC</c:v>
                </c:pt>
                <c:pt idx="4">
                  <c:v>Digital camera</c:v>
                </c:pt>
                <c:pt idx="5">
                  <c:v>Game console</c:v>
                </c:pt>
                <c:pt idx="6">
                  <c:v>Smart TV </c:v>
                </c:pt>
                <c:pt idx="7">
                  <c:v>E-book reader</c:v>
                </c:pt>
                <c:pt idx="8">
                  <c:v>Simple mobile phone </c:v>
                </c:pt>
                <c:pt idx="9">
                  <c:v>No answer / don´t know</c:v>
                </c:pt>
              </c:strCache>
            </c:strRef>
          </c:cat>
          <c:val>
            <c:numRef>
              <c:f>Tabelle1!$B$2:$K$2</c:f>
              <c:numCache>
                <c:formatCode>0.00</c:formatCode>
                <c:ptCount val="10"/>
                <c:pt idx="0">
                  <c:v>85.37</c:v>
                </c:pt>
                <c:pt idx="1">
                  <c:v>72.09</c:v>
                </c:pt>
                <c:pt idx="2">
                  <c:v>64.900000000000006</c:v>
                </c:pt>
                <c:pt idx="3">
                  <c:v>37.950000000000003</c:v>
                </c:pt>
                <c:pt idx="4">
                  <c:v>35.33</c:v>
                </c:pt>
                <c:pt idx="5">
                  <c:v>35.4</c:v>
                </c:pt>
                <c:pt idx="6">
                  <c:v>18.34</c:v>
                </c:pt>
                <c:pt idx="7">
                  <c:v>19.11</c:v>
                </c:pt>
                <c:pt idx="8">
                  <c:v>8.59</c:v>
                </c:pt>
                <c:pt idx="9">
                  <c:v>0.1</c:v>
                </c:pt>
              </c:numCache>
            </c:numRef>
          </c:val>
        </c:ser>
        <c:dLbls>
          <c:showLegendKey val="0"/>
          <c:showVal val="0"/>
          <c:showCatName val="0"/>
          <c:showSerName val="0"/>
          <c:showPercent val="0"/>
          <c:showBubbleSize val="0"/>
        </c:dLbls>
        <c:gapWidth val="50"/>
        <c:axId val="94880896"/>
        <c:axId val="94882432"/>
      </c:barChart>
      <c:catAx>
        <c:axId val="94880896"/>
        <c:scaling>
          <c:orientation val="maxMin"/>
        </c:scaling>
        <c:delete val="1"/>
        <c:axPos val="l"/>
        <c:numFmt formatCode="General" sourceLinked="0"/>
        <c:majorTickMark val="out"/>
        <c:minorTickMark val="none"/>
        <c:tickLblPos val="nextTo"/>
        <c:crossAx val="94882432"/>
        <c:crosses val="autoZero"/>
        <c:auto val="1"/>
        <c:lblAlgn val="ctr"/>
        <c:lblOffset val="100"/>
        <c:noMultiLvlLbl val="0"/>
      </c:catAx>
      <c:valAx>
        <c:axId val="94882432"/>
        <c:scaling>
          <c:orientation val="minMax"/>
          <c:max val="100"/>
          <c:min val="0"/>
        </c:scaling>
        <c:delete val="1"/>
        <c:axPos val="t"/>
        <c:numFmt formatCode="General" sourceLinked="0"/>
        <c:majorTickMark val="out"/>
        <c:minorTickMark val="none"/>
        <c:tickLblPos val="nextTo"/>
        <c:crossAx val="94880896"/>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Czech Republic</c:v>
                </c:pt>
              </c:strCache>
            </c:strRef>
          </c:tx>
          <c:spPr>
            <a:solidFill>
              <a:schemeClr val="accent5"/>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Smartphone</c:v>
                </c:pt>
                <c:pt idx="1">
                  <c:v>Laptop / notebook</c:v>
                </c:pt>
                <c:pt idx="2">
                  <c:v>Stationary computer / PC</c:v>
                </c:pt>
                <c:pt idx="3">
                  <c:v>Tablet PC</c:v>
                </c:pt>
                <c:pt idx="4">
                  <c:v>Digital camera</c:v>
                </c:pt>
                <c:pt idx="5">
                  <c:v>Game console</c:v>
                </c:pt>
                <c:pt idx="6">
                  <c:v>Smart TV </c:v>
                </c:pt>
                <c:pt idx="7">
                  <c:v>E-book reader</c:v>
                </c:pt>
                <c:pt idx="8">
                  <c:v>Simple mobile phone </c:v>
                </c:pt>
                <c:pt idx="9">
                  <c:v>No answer / don´t know</c:v>
                </c:pt>
              </c:strCache>
            </c:strRef>
          </c:cat>
          <c:val>
            <c:numRef>
              <c:f>Tabelle1!$B$2:$K$2</c:f>
              <c:numCache>
                <c:formatCode>0.00</c:formatCode>
                <c:ptCount val="10"/>
                <c:pt idx="0">
                  <c:v>58.53</c:v>
                </c:pt>
                <c:pt idx="1">
                  <c:v>75.69</c:v>
                </c:pt>
                <c:pt idx="2">
                  <c:v>54.06</c:v>
                </c:pt>
                <c:pt idx="3">
                  <c:v>26.77</c:v>
                </c:pt>
                <c:pt idx="4">
                  <c:v>29.6</c:v>
                </c:pt>
                <c:pt idx="5">
                  <c:v>7.81</c:v>
                </c:pt>
                <c:pt idx="6">
                  <c:v>9.24</c:v>
                </c:pt>
                <c:pt idx="7">
                  <c:v>7.96</c:v>
                </c:pt>
                <c:pt idx="8">
                  <c:v>21.68</c:v>
                </c:pt>
                <c:pt idx="9">
                  <c:v>1.58</c:v>
                </c:pt>
              </c:numCache>
            </c:numRef>
          </c:val>
        </c:ser>
        <c:dLbls>
          <c:showLegendKey val="0"/>
          <c:showVal val="0"/>
          <c:showCatName val="0"/>
          <c:showSerName val="0"/>
          <c:showPercent val="0"/>
          <c:showBubbleSize val="0"/>
        </c:dLbls>
        <c:gapWidth val="50"/>
        <c:axId val="101940224"/>
        <c:axId val="101958400"/>
      </c:barChart>
      <c:catAx>
        <c:axId val="101940224"/>
        <c:scaling>
          <c:orientation val="maxMin"/>
        </c:scaling>
        <c:delete val="1"/>
        <c:axPos val="l"/>
        <c:numFmt formatCode="General" sourceLinked="0"/>
        <c:majorTickMark val="out"/>
        <c:minorTickMark val="none"/>
        <c:tickLblPos val="nextTo"/>
        <c:crossAx val="101958400"/>
        <c:crosses val="autoZero"/>
        <c:auto val="1"/>
        <c:lblAlgn val="ctr"/>
        <c:lblOffset val="100"/>
        <c:noMultiLvlLbl val="0"/>
      </c:catAx>
      <c:valAx>
        <c:axId val="101958400"/>
        <c:scaling>
          <c:orientation val="minMax"/>
          <c:max val="100"/>
          <c:min val="0"/>
        </c:scaling>
        <c:delete val="1"/>
        <c:axPos val="t"/>
        <c:numFmt formatCode="General" sourceLinked="0"/>
        <c:majorTickMark val="out"/>
        <c:minorTickMark val="none"/>
        <c:tickLblPos val="nextTo"/>
        <c:crossAx val="10194022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Italy</c:v>
                </c:pt>
              </c:strCache>
            </c:strRef>
          </c:tx>
          <c:spPr>
            <a:solidFill>
              <a:schemeClr val="accent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Smartphone</c:v>
                </c:pt>
                <c:pt idx="1">
                  <c:v>Laptop / notebook</c:v>
                </c:pt>
                <c:pt idx="2">
                  <c:v>Stationary computer / PC</c:v>
                </c:pt>
                <c:pt idx="3">
                  <c:v>Tablet PC</c:v>
                </c:pt>
                <c:pt idx="4">
                  <c:v>Digital camera</c:v>
                </c:pt>
                <c:pt idx="5">
                  <c:v>Game console</c:v>
                </c:pt>
                <c:pt idx="6">
                  <c:v>Smart TV </c:v>
                </c:pt>
                <c:pt idx="7">
                  <c:v>E-book reader</c:v>
                </c:pt>
                <c:pt idx="8">
                  <c:v>Simple mobile phone </c:v>
                </c:pt>
                <c:pt idx="9">
                  <c:v>No answer / don´t know</c:v>
                </c:pt>
              </c:strCache>
            </c:strRef>
          </c:cat>
          <c:val>
            <c:numRef>
              <c:f>Tabelle1!$B$2:$K$2</c:f>
              <c:numCache>
                <c:formatCode>0.00</c:formatCode>
                <c:ptCount val="10"/>
                <c:pt idx="0">
                  <c:v>86.23</c:v>
                </c:pt>
                <c:pt idx="1">
                  <c:v>58.18</c:v>
                </c:pt>
                <c:pt idx="2">
                  <c:v>74.53</c:v>
                </c:pt>
                <c:pt idx="3">
                  <c:v>41.45</c:v>
                </c:pt>
                <c:pt idx="4">
                  <c:v>43.87</c:v>
                </c:pt>
                <c:pt idx="5">
                  <c:v>33.11</c:v>
                </c:pt>
                <c:pt idx="6">
                  <c:v>21.15</c:v>
                </c:pt>
                <c:pt idx="7">
                  <c:v>12.34</c:v>
                </c:pt>
                <c:pt idx="8">
                  <c:v>17.59</c:v>
                </c:pt>
                <c:pt idx="9">
                  <c:v>0.72</c:v>
                </c:pt>
              </c:numCache>
            </c:numRef>
          </c:val>
        </c:ser>
        <c:dLbls>
          <c:showLegendKey val="0"/>
          <c:showVal val="0"/>
          <c:showCatName val="0"/>
          <c:showSerName val="0"/>
          <c:showPercent val="0"/>
          <c:showBubbleSize val="0"/>
        </c:dLbls>
        <c:gapWidth val="50"/>
        <c:axId val="101995648"/>
        <c:axId val="101997184"/>
      </c:barChart>
      <c:catAx>
        <c:axId val="101995648"/>
        <c:scaling>
          <c:orientation val="maxMin"/>
        </c:scaling>
        <c:delete val="1"/>
        <c:axPos val="l"/>
        <c:numFmt formatCode="General" sourceLinked="0"/>
        <c:majorTickMark val="out"/>
        <c:minorTickMark val="none"/>
        <c:tickLblPos val="nextTo"/>
        <c:crossAx val="101997184"/>
        <c:crosses val="autoZero"/>
        <c:auto val="1"/>
        <c:lblAlgn val="ctr"/>
        <c:lblOffset val="100"/>
        <c:noMultiLvlLbl val="0"/>
      </c:catAx>
      <c:valAx>
        <c:axId val="101997184"/>
        <c:scaling>
          <c:orientation val="minMax"/>
          <c:max val="100"/>
          <c:min val="0"/>
        </c:scaling>
        <c:delete val="1"/>
        <c:axPos val="t"/>
        <c:numFmt formatCode="General" sourceLinked="0"/>
        <c:majorTickMark val="out"/>
        <c:minorTickMark val="none"/>
        <c:tickLblPos val="nextTo"/>
        <c:crossAx val="10199564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9901082976283166"/>
          <c:y val="2.4221747388414053E-2"/>
          <c:w val="0.49235370983707172"/>
          <c:h val="0.91769396961063643"/>
        </c:manualLayout>
      </c:layout>
      <c:barChart>
        <c:barDir val="bar"/>
        <c:grouping val="percentStacked"/>
        <c:varyColors val="0"/>
        <c:ser>
          <c:idx val="0"/>
          <c:order val="0"/>
          <c:tx>
            <c:strRef>
              <c:f>Tabelle1!$A$2</c:f>
              <c:strCache>
                <c:ptCount val="1"/>
                <c:pt idx="0">
                  <c:v>Yes</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Tabelle1!$B$2:$I$2</c:f>
              <c:numCache>
                <c:formatCode>0.00</c:formatCode>
                <c:ptCount val="8"/>
                <c:pt idx="0">
                  <c:v>80.59</c:v>
                </c:pt>
                <c:pt idx="1">
                  <c:v>91.34</c:v>
                </c:pt>
                <c:pt idx="2">
                  <c:v>88.94</c:v>
                </c:pt>
                <c:pt idx="3">
                  <c:v>79.349999999999994</c:v>
                </c:pt>
                <c:pt idx="4">
                  <c:v>84.67</c:v>
                </c:pt>
                <c:pt idx="5">
                  <c:v>92.17</c:v>
                </c:pt>
                <c:pt idx="6">
                  <c:v>0</c:v>
                </c:pt>
                <c:pt idx="7">
                  <c:v>0</c:v>
                </c:pt>
              </c:numCache>
            </c:numRef>
          </c:val>
        </c:ser>
        <c:ser>
          <c:idx val="1"/>
          <c:order val="1"/>
          <c:tx>
            <c:strRef>
              <c:f>Tabelle1!$A$3</c:f>
              <c:strCache>
                <c:ptCount val="1"/>
                <c:pt idx="0">
                  <c:v>No</c:v>
                </c:pt>
              </c:strCache>
            </c:strRef>
          </c:tx>
          <c:spPr>
            <a:solidFill>
              <a:schemeClr val="bg2"/>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Tabelle1!$B$3:$I$3</c:f>
              <c:numCache>
                <c:formatCode>0.00</c:formatCode>
                <c:ptCount val="8"/>
                <c:pt idx="0">
                  <c:v>14.43</c:v>
                </c:pt>
                <c:pt idx="1">
                  <c:v>5.95</c:v>
                </c:pt>
                <c:pt idx="2">
                  <c:v>3.96</c:v>
                </c:pt>
                <c:pt idx="3">
                  <c:v>17.23</c:v>
                </c:pt>
                <c:pt idx="4">
                  <c:v>13.16</c:v>
                </c:pt>
                <c:pt idx="5">
                  <c:v>6</c:v>
                </c:pt>
                <c:pt idx="6">
                  <c:v>0</c:v>
                </c:pt>
                <c:pt idx="7">
                  <c:v>0</c:v>
                </c:pt>
              </c:numCache>
            </c:numRef>
          </c:val>
        </c:ser>
        <c:ser>
          <c:idx val="2"/>
          <c:order val="2"/>
          <c:tx>
            <c:strRef>
              <c:f>Tabelle1!$A$4</c:f>
              <c:strCache>
                <c:ptCount val="1"/>
                <c:pt idx="0">
                  <c:v>No answer / don´t know</c:v>
                </c:pt>
              </c:strCache>
            </c:strRef>
          </c:tx>
          <c:spPr>
            <a:solidFill>
              <a:schemeClr val="accent6"/>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Tabelle1!$B$4:$I$4</c:f>
              <c:numCache>
                <c:formatCode>0.00</c:formatCode>
                <c:ptCount val="8"/>
                <c:pt idx="0">
                  <c:v>4.9800000000000004</c:v>
                </c:pt>
                <c:pt idx="1">
                  <c:v>2.71</c:v>
                </c:pt>
                <c:pt idx="2">
                  <c:v>7.1</c:v>
                </c:pt>
                <c:pt idx="3">
                  <c:v>3.42</c:v>
                </c:pt>
                <c:pt idx="4">
                  <c:v>2.16</c:v>
                </c:pt>
                <c:pt idx="5">
                  <c:v>1.83</c:v>
                </c:pt>
                <c:pt idx="6">
                  <c:v>0</c:v>
                </c:pt>
                <c:pt idx="7">
                  <c:v>0</c:v>
                </c:pt>
              </c:numCache>
            </c:numRef>
          </c:val>
        </c:ser>
        <c:dLbls>
          <c:showLegendKey val="0"/>
          <c:showVal val="0"/>
          <c:showCatName val="0"/>
          <c:showSerName val="0"/>
          <c:showPercent val="0"/>
          <c:showBubbleSize val="0"/>
        </c:dLbls>
        <c:gapWidth val="50"/>
        <c:overlap val="100"/>
        <c:axId val="4272896"/>
        <c:axId val="4274432"/>
      </c:barChart>
      <c:catAx>
        <c:axId val="4272896"/>
        <c:scaling>
          <c:orientation val="maxMin"/>
        </c:scaling>
        <c:delete val="1"/>
        <c:axPos val="l"/>
        <c:numFmt formatCode="General" sourceLinked="0"/>
        <c:majorTickMark val="out"/>
        <c:minorTickMark val="none"/>
        <c:tickLblPos val="nextTo"/>
        <c:crossAx val="4274432"/>
        <c:crosses val="autoZero"/>
        <c:auto val="1"/>
        <c:lblAlgn val="ctr"/>
        <c:lblOffset val="100"/>
        <c:noMultiLvlLbl val="0"/>
      </c:catAx>
      <c:valAx>
        <c:axId val="4274432"/>
        <c:scaling>
          <c:orientation val="minMax"/>
          <c:max val="1"/>
          <c:min val="0"/>
        </c:scaling>
        <c:delete val="1"/>
        <c:axPos val="t"/>
        <c:numFmt formatCode="0%" sourceLinked="0"/>
        <c:majorTickMark val="out"/>
        <c:minorTickMark val="none"/>
        <c:tickLblPos val="nextTo"/>
        <c:crossAx val="4272896"/>
        <c:crosses val="autoZero"/>
        <c:crossBetween val="between"/>
        <c:majorUnit val="0.2"/>
      </c:valAx>
    </c:plotArea>
    <c:legend>
      <c:legendPos val="b"/>
      <c:layout>
        <c:manualLayout>
          <c:xMode val="edge"/>
          <c:yMode val="edge"/>
          <c:x val="0.18437700656745204"/>
          <c:y val="0.91705526469347753"/>
          <c:w val="0.67915497282356774"/>
          <c:h val="6.67143696861901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Germany</c:v>
                </c:pt>
              </c:strCache>
            </c:strRef>
          </c:tx>
          <c:spPr>
            <a:ln w="28575">
              <a:solidFill>
                <a:schemeClr val="bg2"/>
              </a:solidFill>
              <a:prstDash val="solid"/>
            </a:ln>
          </c:spPr>
          <c:marker>
            <c:symbol val="circle"/>
            <c:size val="7"/>
            <c:spPr>
              <a:solidFill>
                <a:schemeClr val="bg2"/>
              </a:solidFill>
              <a:ln>
                <a:solidFill>
                  <a:schemeClr val="bg1"/>
                </a:solidFill>
                <a:prstDash val="solid"/>
              </a:ln>
            </c:spPr>
          </c:marker>
          <c:xVal>
            <c:numRef>
              <c:f>Tabelle1!$B$2:$H$2</c:f>
              <c:numCache>
                <c:formatCode>0.00</c:formatCode>
                <c:ptCount val="7"/>
                <c:pt idx="0">
                  <c:v>3.14</c:v>
                </c:pt>
                <c:pt idx="1">
                  <c:v>3.17</c:v>
                </c:pt>
                <c:pt idx="2">
                  <c:v>3.05</c:v>
                </c:pt>
                <c:pt idx="3">
                  <c:v>3.12</c:v>
                </c:pt>
                <c:pt idx="4">
                  <c:v>3.07</c:v>
                </c:pt>
                <c:pt idx="5">
                  <c:v>3.14</c:v>
                </c:pt>
                <c:pt idx="6">
                  <c:v>2.96</c:v>
                </c:pt>
              </c:numCache>
            </c:numRef>
          </c:xVal>
          <c:yVal>
            <c:numLit>
              <c:formatCode>General</c:formatCode>
              <c:ptCount val="7"/>
              <c:pt idx="0">
                <c:v>1</c:v>
              </c:pt>
              <c:pt idx="1">
                <c:v>2</c:v>
              </c:pt>
              <c:pt idx="2">
                <c:v>3</c:v>
              </c:pt>
              <c:pt idx="3">
                <c:v>4</c:v>
              </c:pt>
              <c:pt idx="4">
                <c:v>5</c:v>
              </c:pt>
              <c:pt idx="5">
                <c:v>6</c:v>
              </c:pt>
              <c:pt idx="6">
                <c:v>7</c:v>
              </c:pt>
            </c:numLit>
          </c:yVal>
          <c:smooth val="0"/>
        </c:ser>
        <c:ser>
          <c:idx val="2"/>
          <c:order val="1"/>
          <c:tx>
            <c:strRef>
              <c:f>Tabelle1!$A$3</c:f>
              <c:strCache>
                <c:ptCount val="1"/>
                <c:pt idx="0">
                  <c:v>United Kingdom</c:v>
                </c:pt>
              </c:strCache>
            </c:strRef>
          </c:tx>
          <c:spPr>
            <a:ln>
              <a:solidFill>
                <a:schemeClr val="accent1"/>
              </a:solidFill>
              <a:prstDash val="solid"/>
            </a:ln>
          </c:spPr>
          <c:marker>
            <c:symbol val="circle"/>
            <c:size val="7"/>
            <c:spPr>
              <a:solidFill>
                <a:schemeClr val="accent1"/>
              </a:solidFill>
              <a:ln>
                <a:solidFill>
                  <a:schemeClr val="bg1"/>
                </a:solidFill>
              </a:ln>
            </c:spPr>
          </c:marker>
          <c:xVal>
            <c:numRef>
              <c:f>Tabelle1!$B$3:$H$3</c:f>
              <c:numCache>
                <c:formatCode>0.00</c:formatCode>
                <c:ptCount val="7"/>
                <c:pt idx="0">
                  <c:v>3.33</c:v>
                </c:pt>
                <c:pt idx="1">
                  <c:v>3.29</c:v>
                </c:pt>
                <c:pt idx="2">
                  <c:v>3.37</c:v>
                </c:pt>
                <c:pt idx="3">
                  <c:v>3.05</c:v>
                </c:pt>
                <c:pt idx="4">
                  <c:v>3.28</c:v>
                </c:pt>
                <c:pt idx="5">
                  <c:v>3.22</c:v>
                </c:pt>
                <c:pt idx="6">
                  <c:v>2.99</c:v>
                </c:pt>
              </c:numCache>
            </c:numRef>
          </c:xVal>
          <c:yVal>
            <c:numLit>
              <c:formatCode>General</c:formatCode>
              <c:ptCount val="7"/>
              <c:pt idx="0">
                <c:v>1</c:v>
              </c:pt>
              <c:pt idx="1">
                <c:v>2</c:v>
              </c:pt>
              <c:pt idx="2">
                <c:v>3</c:v>
              </c:pt>
              <c:pt idx="3">
                <c:v>4</c:v>
              </c:pt>
              <c:pt idx="4">
                <c:v>5</c:v>
              </c:pt>
              <c:pt idx="5">
                <c:v>6</c:v>
              </c:pt>
              <c:pt idx="6">
                <c:v>7</c:v>
              </c:pt>
            </c:numLit>
          </c:yVal>
          <c:smooth val="0"/>
        </c:ser>
        <c:ser>
          <c:idx val="3"/>
          <c:order val="2"/>
          <c:tx>
            <c:strRef>
              <c:f>Tabelle1!$A$4</c:f>
              <c:strCache>
                <c:ptCount val="1"/>
                <c:pt idx="0">
                  <c:v>Netherlands</c:v>
                </c:pt>
              </c:strCache>
            </c:strRef>
          </c:tx>
          <c:spPr>
            <a:ln>
              <a:solidFill>
                <a:schemeClr val="accent5">
                  <a:lumMod val="75000"/>
                </a:schemeClr>
              </a:solidFill>
              <a:prstDash val="solid"/>
            </a:ln>
          </c:spPr>
          <c:marker>
            <c:symbol val="circle"/>
            <c:size val="7"/>
            <c:spPr>
              <a:solidFill>
                <a:schemeClr val="accent5">
                  <a:lumMod val="75000"/>
                </a:schemeClr>
              </a:solidFill>
              <a:ln>
                <a:solidFill>
                  <a:schemeClr val="bg1"/>
                </a:solidFill>
              </a:ln>
            </c:spPr>
          </c:marker>
          <c:xVal>
            <c:numRef>
              <c:f>Tabelle1!$B$4:$H$4</c:f>
              <c:numCache>
                <c:formatCode>0.00</c:formatCode>
                <c:ptCount val="7"/>
                <c:pt idx="0">
                  <c:v>3.14</c:v>
                </c:pt>
                <c:pt idx="1">
                  <c:v>3.17</c:v>
                </c:pt>
                <c:pt idx="2">
                  <c:v>3.07</c:v>
                </c:pt>
                <c:pt idx="3">
                  <c:v>3.03</c:v>
                </c:pt>
                <c:pt idx="4">
                  <c:v>2.94</c:v>
                </c:pt>
                <c:pt idx="5">
                  <c:v>2.93</c:v>
                </c:pt>
                <c:pt idx="6">
                  <c:v>2.79</c:v>
                </c:pt>
              </c:numCache>
            </c:numRef>
          </c:xVal>
          <c:yVal>
            <c:numLit>
              <c:formatCode>General</c:formatCode>
              <c:ptCount val="7"/>
              <c:pt idx="0">
                <c:v>1</c:v>
              </c:pt>
              <c:pt idx="1">
                <c:v>2</c:v>
              </c:pt>
              <c:pt idx="2">
                <c:v>3</c:v>
              </c:pt>
              <c:pt idx="3">
                <c:v>4</c:v>
              </c:pt>
              <c:pt idx="4">
                <c:v>5</c:v>
              </c:pt>
              <c:pt idx="5">
                <c:v>6</c:v>
              </c:pt>
              <c:pt idx="6">
                <c:v>7</c:v>
              </c:pt>
            </c:numLit>
          </c:yVal>
          <c:smooth val="0"/>
        </c:ser>
        <c:ser>
          <c:idx val="4"/>
          <c:order val="3"/>
          <c:tx>
            <c:strRef>
              <c:f>Tabelle1!$A$5</c:f>
              <c:strCache>
                <c:ptCount val="1"/>
                <c:pt idx="0">
                  <c:v>Portugal</c:v>
                </c:pt>
              </c:strCache>
            </c:strRef>
          </c:tx>
          <c:spPr>
            <a:ln>
              <a:solidFill>
                <a:schemeClr val="accent2">
                  <a:lumMod val="75000"/>
                </a:schemeClr>
              </a:solidFill>
            </a:ln>
          </c:spPr>
          <c:marker>
            <c:symbol val="circle"/>
            <c:size val="7"/>
            <c:spPr>
              <a:solidFill>
                <a:schemeClr val="accent2">
                  <a:lumMod val="75000"/>
                </a:schemeClr>
              </a:solidFill>
              <a:ln>
                <a:solidFill>
                  <a:schemeClr val="bg1"/>
                </a:solidFill>
              </a:ln>
            </c:spPr>
          </c:marker>
          <c:xVal>
            <c:numRef>
              <c:f>Tabelle1!$B$5:$H$5</c:f>
              <c:numCache>
                <c:formatCode>General</c:formatCode>
                <c:ptCount val="7"/>
              </c:numCache>
            </c:numRef>
          </c:xVal>
          <c:yVal>
            <c:numLit>
              <c:formatCode>General</c:formatCode>
              <c:ptCount val="7"/>
              <c:pt idx="0">
                <c:v>1</c:v>
              </c:pt>
              <c:pt idx="1">
                <c:v>2</c:v>
              </c:pt>
              <c:pt idx="2">
                <c:v>3</c:v>
              </c:pt>
              <c:pt idx="3">
                <c:v>4</c:v>
              </c:pt>
              <c:pt idx="4">
                <c:v>5</c:v>
              </c:pt>
              <c:pt idx="5">
                <c:v>6</c:v>
              </c:pt>
              <c:pt idx="6">
                <c:v>7</c:v>
              </c:pt>
            </c:numLit>
          </c:yVal>
          <c:smooth val="0"/>
        </c:ser>
        <c:dLbls>
          <c:showLegendKey val="0"/>
          <c:showVal val="0"/>
          <c:showCatName val="0"/>
          <c:showSerName val="0"/>
          <c:showPercent val="0"/>
          <c:showBubbleSize val="0"/>
        </c:dLbls>
        <c:axId val="102200832"/>
        <c:axId val="102202752"/>
      </c:scatterChart>
      <c:valAx>
        <c:axId val="102200832"/>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02202752"/>
        <c:crossesAt val="0.5"/>
        <c:crossBetween val="midCat"/>
        <c:majorUnit val="1"/>
      </c:valAx>
      <c:valAx>
        <c:axId val="102202752"/>
        <c:scaling>
          <c:orientation val="maxMin"/>
          <c:max val="7.5"/>
          <c:min val="0.5"/>
        </c:scaling>
        <c:delete val="1"/>
        <c:axPos val="l"/>
        <c:numFmt formatCode="General" sourceLinked="0"/>
        <c:majorTickMark val="out"/>
        <c:minorTickMark val="none"/>
        <c:tickLblPos val="nextTo"/>
        <c:crossAx val="102200832"/>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Italy</c:v>
                </c:pt>
              </c:strCache>
            </c:strRef>
          </c:tx>
          <c:spPr>
            <a:ln w="28575">
              <a:solidFill>
                <a:schemeClr val="accent2"/>
              </a:solidFill>
              <a:prstDash val="solid"/>
            </a:ln>
          </c:spPr>
          <c:marker>
            <c:symbol val="circle"/>
            <c:size val="7"/>
            <c:spPr>
              <a:solidFill>
                <a:schemeClr val="accent2"/>
              </a:solidFill>
              <a:ln>
                <a:solidFill>
                  <a:schemeClr val="bg1"/>
                </a:solidFill>
                <a:prstDash val="solid"/>
              </a:ln>
            </c:spPr>
          </c:marker>
          <c:xVal>
            <c:numRef>
              <c:f>Tabelle1!$B$2:$H$2</c:f>
              <c:numCache>
                <c:formatCode>0.00</c:formatCode>
                <c:ptCount val="7"/>
                <c:pt idx="0">
                  <c:v>3.2</c:v>
                </c:pt>
                <c:pt idx="1">
                  <c:v>3.13</c:v>
                </c:pt>
                <c:pt idx="2">
                  <c:v>3.01</c:v>
                </c:pt>
                <c:pt idx="3">
                  <c:v>3.16</c:v>
                </c:pt>
                <c:pt idx="4">
                  <c:v>3.19</c:v>
                </c:pt>
                <c:pt idx="5">
                  <c:v>3.07</c:v>
                </c:pt>
                <c:pt idx="6">
                  <c:v>3.18</c:v>
                </c:pt>
              </c:numCache>
            </c:numRef>
          </c:xVal>
          <c:yVal>
            <c:numLit>
              <c:formatCode>General</c:formatCode>
              <c:ptCount val="7"/>
              <c:pt idx="0">
                <c:v>1</c:v>
              </c:pt>
              <c:pt idx="1">
                <c:v>2</c:v>
              </c:pt>
              <c:pt idx="2">
                <c:v>3</c:v>
              </c:pt>
              <c:pt idx="3">
                <c:v>4</c:v>
              </c:pt>
              <c:pt idx="4">
                <c:v>5</c:v>
              </c:pt>
              <c:pt idx="5">
                <c:v>6</c:v>
              </c:pt>
              <c:pt idx="6">
                <c:v>7</c:v>
              </c:pt>
            </c:numLit>
          </c:yVal>
          <c:smooth val="0"/>
        </c:ser>
        <c:ser>
          <c:idx val="2"/>
          <c:order val="1"/>
          <c:tx>
            <c:strRef>
              <c:f>Tabelle1!$A$3</c:f>
              <c:strCache>
                <c:ptCount val="1"/>
                <c:pt idx="0">
                  <c:v>Spain</c:v>
                </c:pt>
              </c:strCache>
            </c:strRef>
          </c:tx>
          <c:spPr>
            <a:ln>
              <a:solidFill>
                <a:schemeClr val="accent6"/>
              </a:solidFill>
              <a:prstDash val="solid"/>
            </a:ln>
          </c:spPr>
          <c:marker>
            <c:symbol val="circle"/>
            <c:size val="7"/>
            <c:spPr>
              <a:solidFill>
                <a:schemeClr val="accent6"/>
              </a:solidFill>
              <a:ln>
                <a:solidFill>
                  <a:schemeClr val="bg1"/>
                </a:solidFill>
              </a:ln>
            </c:spPr>
          </c:marker>
          <c:xVal>
            <c:numRef>
              <c:f>Tabelle1!$B$3:$H$3</c:f>
              <c:numCache>
                <c:formatCode>0.00</c:formatCode>
                <c:ptCount val="7"/>
                <c:pt idx="0">
                  <c:v>3.26</c:v>
                </c:pt>
                <c:pt idx="1">
                  <c:v>3.22</c:v>
                </c:pt>
                <c:pt idx="2">
                  <c:v>3.14</c:v>
                </c:pt>
                <c:pt idx="3">
                  <c:v>3.25</c:v>
                </c:pt>
                <c:pt idx="4">
                  <c:v>3.22</c:v>
                </c:pt>
                <c:pt idx="5">
                  <c:v>3.06</c:v>
                </c:pt>
                <c:pt idx="6">
                  <c:v>3.18</c:v>
                </c:pt>
              </c:numCache>
            </c:numRef>
          </c:xVal>
          <c:yVal>
            <c:numLit>
              <c:formatCode>General</c:formatCode>
              <c:ptCount val="7"/>
              <c:pt idx="0">
                <c:v>1</c:v>
              </c:pt>
              <c:pt idx="1">
                <c:v>2</c:v>
              </c:pt>
              <c:pt idx="2">
                <c:v>3</c:v>
              </c:pt>
              <c:pt idx="3">
                <c:v>4</c:v>
              </c:pt>
              <c:pt idx="4">
                <c:v>5</c:v>
              </c:pt>
              <c:pt idx="5">
                <c:v>6</c:v>
              </c:pt>
              <c:pt idx="6">
                <c:v>7</c:v>
              </c:pt>
            </c:numLit>
          </c:yVal>
          <c:smooth val="0"/>
        </c:ser>
        <c:ser>
          <c:idx val="3"/>
          <c:order val="2"/>
          <c:tx>
            <c:strRef>
              <c:f>Tabelle1!$A$4</c:f>
              <c:strCache>
                <c:ptCount val="1"/>
                <c:pt idx="0">
                  <c:v>Czech Republic</c:v>
                </c:pt>
              </c:strCache>
            </c:strRef>
          </c:tx>
          <c:spPr>
            <a:ln>
              <a:solidFill>
                <a:schemeClr val="accent5"/>
              </a:solidFill>
              <a:prstDash val="solid"/>
            </a:ln>
          </c:spPr>
          <c:marker>
            <c:symbol val="circle"/>
            <c:size val="7"/>
            <c:spPr>
              <a:solidFill>
                <a:schemeClr val="accent5"/>
              </a:solidFill>
              <a:ln>
                <a:solidFill>
                  <a:schemeClr val="bg1"/>
                </a:solidFill>
              </a:ln>
            </c:spPr>
          </c:marker>
          <c:xVal>
            <c:numRef>
              <c:f>Tabelle1!$B$4:$H$4</c:f>
              <c:numCache>
                <c:formatCode>0.00</c:formatCode>
                <c:ptCount val="7"/>
                <c:pt idx="0">
                  <c:v>3.21</c:v>
                </c:pt>
                <c:pt idx="1">
                  <c:v>3.23</c:v>
                </c:pt>
                <c:pt idx="2">
                  <c:v>3.28</c:v>
                </c:pt>
                <c:pt idx="3">
                  <c:v>3.16</c:v>
                </c:pt>
                <c:pt idx="4">
                  <c:v>2.87</c:v>
                </c:pt>
                <c:pt idx="5">
                  <c:v>3.16</c:v>
                </c:pt>
                <c:pt idx="6">
                  <c:v>3.01</c:v>
                </c:pt>
              </c:numCache>
            </c:numRef>
          </c:xVal>
          <c:yVal>
            <c:numLit>
              <c:formatCode>General</c:formatCode>
              <c:ptCount val="7"/>
              <c:pt idx="0">
                <c:v>1</c:v>
              </c:pt>
              <c:pt idx="1">
                <c:v>2</c:v>
              </c:pt>
              <c:pt idx="2">
                <c:v>3</c:v>
              </c:pt>
              <c:pt idx="3">
                <c:v>4</c:v>
              </c:pt>
              <c:pt idx="4">
                <c:v>5</c:v>
              </c:pt>
              <c:pt idx="5">
                <c:v>6</c:v>
              </c:pt>
              <c:pt idx="6">
                <c:v>7</c:v>
              </c:pt>
            </c:numLit>
          </c:yVal>
          <c:smooth val="0"/>
        </c:ser>
        <c:ser>
          <c:idx val="4"/>
          <c:order val="3"/>
          <c:tx>
            <c:strRef>
              <c:f>Tabelle1!$A$5</c:f>
              <c:strCache>
                <c:ptCount val="1"/>
                <c:pt idx="0">
                  <c:v>Ireland</c:v>
                </c:pt>
              </c:strCache>
            </c:strRef>
          </c:tx>
          <c:spPr>
            <a:ln>
              <a:solidFill>
                <a:schemeClr val="accent4"/>
              </a:solidFill>
            </a:ln>
          </c:spPr>
          <c:marker>
            <c:symbol val="circle"/>
            <c:size val="7"/>
            <c:spPr>
              <a:solidFill>
                <a:schemeClr val="accent4"/>
              </a:solidFill>
              <a:ln>
                <a:solidFill>
                  <a:schemeClr val="bg1"/>
                </a:solidFill>
              </a:ln>
            </c:spPr>
          </c:marker>
          <c:xVal>
            <c:numRef>
              <c:f>Tabelle1!$B$5:$H$5</c:f>
              <c:numCache>
                <c:formatCode>General</c:formatCode>
                <c:ptCount val="7"/>
              </c:numCache>
            </c:numRef>
          </c:xVal>
          <c:yVal>
            <c:numLit>
              <c:formatCode>General</c:formatCode>
              <c:ptCount val="7"/>
              <c:pt idx="0">
                <c:v>1</c:v>
              </c:pt>
              <c:pt idx="1">
                <c:v>2</c:v>
              </c:pt>
              <c:pt idx="2">
                <c:v>3</c:v>
              </c:pt>
              <c:pt idx="3">
                <c:v>4</c:v>
              </c:pt>
              <c:pt idx="4">
                <c:v>5</c:v>
              </c:pt>
              <c:pt idx="5">
                <c:v>6</c:v>
              </c:pt>
              <c:pt idx="6">
                <c:v>7</c:v>
              </c:pt>
            </c:numLit>
          </c:yVal>
          <c:smooth val="0"/>
        </c:ser>
        <c:dLbls>
          <c:showLegendKey val="0"/>
          <c:showVal val="0"/>
          <c:showCatName val="0"/>
          <c:showSerName val="0"/>
          <c:showPercent val="0"/>
          <c:showBubbleSize val="0"/>
        </c:dLbls>
        <c:axId val="102552704"/>
        <c:axId val="102554624"/>
      </c:scatterChart>
      <c:valAx>
        <c:axId val="102552704"/>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02554624"/>
        <c:crossesAt val="0.5"/>
        <c:crossBetween val="midCat"/>
        <c:majorUnit val="1"/>
      </c:valAx>
      <c:valAx>
        <c:axId val="102554624"/>
        <c:scaling>
          <c:orientation val="maxMin"/>
          <c:max val="7.5"/>
          <c:min val="0.5"/>
        </c:scaling>
        <c:delete val="1"/>
        <c:axPos val="l"/>
        <c:numFmt formatCode="General" sourceLinked="0"/>
        <c:majorTickMark val="out"/>
        <c:minorTickMark val="none"/>
        <c:tickLblPos val="nextTo"/>
        <c:crossAx val="102552704"/>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Germany</c:v>
                </c:pt>
              </c:strCache>
            </c:strRef>
          </c:tx>
          <c:spPr>
            <a:ln w="28575">
              <a:solidFill>
                <a:schemeClr val="bg2"/>
              </a:solidFill>
              <a:prstDash val="solid"/>
            </a:ln>
          </c:spPr>
          <c:marker>
            <c:symbol val="circle"/>
            <c:size val="7"/>
            <c:spPr>
              <a:solidFill>
                <a:schemeClr val="bg2"/>
              </a:solidFill>
              <a:ln>
                <a:solidFill>
                  <a:schemeClr val="bg1"/>
                </a:solidFill>
                <a:prstDash val="solid"/>
              </a:ln>
            </c:spPr>
          </c:marker>
          <c:xVal>
            <c:numRef>
              <c:f>Tabelle1!$B$2:$H$2</c:f>
              <c:numCache>
                <c:formatCode>0.00</c:formatCode>
                <c:ptCount val="7"/>
                <c:pt idx="0">
                  <c:v>3.04</c:v>
                </c:pt>
                <c:pt idx="1">
                  <c:v>2.97</c:v>
                </c:pt>
                <c:pt idx="2">
                  <c:v>2.9</c:v>
                </c:pt>
                <c:pt idx="3">
                  <c:v>2.87</c:v>
                </c:pt>
                <c:pt idx="4">
                  <c:v>3.05</c:v>
                </c:pt>
                <c:pt idx="5">
                  <c:v>2.84</c:v>
                </c:pt>
                <c:pt idx="6">
                  <c:v>2.63</c:v>
                </c:pt>
              </c:numCache>
            </c:numRef>
          </c:xVal>
          <c:yVal>
            <c:numLit>
              <c:formatCode>General</c:formatCode>
              <c:ptCount val="7"/>
              <c:pt idx="0">
                <c:v>1</c:v>
              </c:pt>
              <c:pt idx="1">
                <c:v>2</c:v>
              </c:pt>
              <c:pt idx="2">
                <c:v>3</c:v>
              </c:pt>
              <c:pt idx="3">
                <c:v>4</c:v>
              </c:pt>
              <c:pt idx="4">
                <c:v>5</c:v>
              </c:pt>
              <c:pt idx="5">
                <c:v>6</c:v>
              </c:pt>
              <c:pt idx="6">
                <c:v>7</c:v>
              </c:pt>
            </c:numLit>
          </c:yVal>
          <c:smooth val="0"/>
        </c:ser>
        <c:ser>
          <c:idx val="2"/>
          <c:order val="1"/>
          <c:tx>
            <c:strRef>
              <c:f>Tabelle1!$A$3</c:f>
              <c:strCache>
                <c:ptCount val="1"/>
                <c:pt idx="0">
                  <c:v>United Kingdom</c:v>
                </c:pt>
              </c:strCache>
            </c:strRef>
          </c:tx>
          <c:spPr>
            <a:ln>
              <a:solidFill>
                <a:schemeClr val="accent1"/>
              </a:solidFill>
              <a:prstDash val="solid"/>
            </a:ln>
          </c:spPr>
          <c:marker>
            <c:symbol val="circle"/>
            <c:size val="7"/>
            <c:spPr>
              <a:solidFill>
                <a:schemeClr val="accent1"/>
              </a:solidFill>
              <a:ln>
                <a:solidFill>
                  <a:schemeClr val="bg1"/>
                </a:solidFill>
              </a:ln>
            </c:spPr>
          </c:marker>
          <c:xVal>
            <c:numRef>
              <c:f>Tabelle1!$B$3:$H$3</c:f>
              <c:numCache>
                <c:formatCode>0.00</c:formatCode>
                <c:ptCount val="7"/>
                <c:pt idx="0">
                  <c:v>2.92</c:v>
                </c:pt>
                <c:pt idx="1">
                  <c:v>3.05</c:v>
                </c:pt>
                <c:pt idx="2">
                  <c:v>3.14</c:v>
                </c:pt>
                <c:pt idx="3">
                  <c:v>3.07</c:v>
                </c:pt>
                <c:pt idx="4">
                  <c:v>2.84</c:v>
                </c:pt>
                <c:pt idx="5">
                  <c:v>3.15</c:v>
                </c:pt>
                <c:pt idx="6">
                  <c:v>2.69</c:v>
                </c:pt>
              </c:numCache>
            </c:numRef>
          </c:xVal>
          <c:yVal>
            <c:numLit>
              <c:formatCode>General</c:formatCode>
              <c:ptCount val="7"/>
              <c:pt idx="0">
                <c:v>1</c:v>
              </c:pt>
              <c:pt idx="1">
                <c:v>2</c:v>
              </c:pt>
              <c:pt idx="2">
                <c:v>3</c:v>
              </c:pt>
              <c:pt idx="3">
                <c:v>4</c:v>
              </c:pt>
              <c:pt idx="4">
                <c:v>5</c:v>
              </c:pt>
              <c:pt idx="5">
                <c:v>6</c:v>
              </c:pt>
              <c:pt idx="6">
                <c:v>7</c:v>
              </c:pt>
            </c:numLit>
          </c:yVal>
          <c:smooth val="0"/>
        </c:ser>
        <c:ser>
          <c:idx val="3"/>
          <c:order val="2"/>
          <c:tx>
            <c:strRef>
              <c:f>Tabelle1!$A$4</c:f>
              <c:strCache>
                <c:ptCount val="1"/>
                <c:pt idx="0">
                  <c:v>Netherlands</c:v>
                </c:pt>
              </c:strCache>
            </c:strRef>
          </c:tx>
          <c:spPr>
            <a:ln>
              <a:solidFill>
                <a:schemeClr val="accent5">
                  <a:lumMod val="75000"/>
                </a:schemeClr>
              </a:solidFill>
              <a:prstDash val="solid"/>
            </a:ln>
          </c:spPr>
          <c:marker>
            <c:symbol val="circle"/>
            <c:size val="7"/>
            <c:spPr>
              <a:solidFill>
                <a:schemeClr val="accent5">
                  <a:lumMod val="75000"/>
                </a:schemeClr>
              </a:solidFill>
              <a:ln>
                <a:solidFill>
                  <a:schemeClr val="bg1"/>
                </a:solidFill>
              </a:ln>
            </c:spPr>
          </c:marker>
          <c:xVal>
            <c:numRef>
              <c:f>Tabelle1!$B$4:$H$4</c:f>
              <c:numCache>
                <c:formatCode>0.00</c:formatCode>
                <c:ptCount val="7"/>
                <c:pt idx="0">
                  <c:v>2.94</c:v>
                </c:pt>
                <c:pt idx="1">
                  <c:v>2.81</c:v>
                </c:pt>
                <c:pt idx="2">
                  <c:v>2.97</c:v>
                </c:pt>
                <c:pt idx="3">
                  <c:v>2.89</c:v>
                </c:pt>
                <c:pt idx="4">
                  <c:v>2.91</c:v>
                </c:pt>
                <c:pt idx="5">
                  <c:v>2.82</c:v>
                </c:pt>
                <c:pt idx="6">
                  <c:v>2.83</c:v>
                </c:pt>
              </c:numCache>
            </c:numRef>
          </c:xVal>
          <c:yVal>
            <c:numLit>
              <c:formatCode>General</c:formatCode>
              <c:ptCount val="7"/>
              <c:pt idx="0">
                <c:v>1</c:v>
              </c:pt>
              <c:pt idx="1">
                <c:v>2</c:v>
              </c:pt>
              <c:pt idx="2">
                <c:v>3</c:v>
              </c:pt>
              <c:pt idx="3">
                <c:v>4</c:v>
              </c:pt>
              <c:pt idx="4">
                <c:v>5</c:v>
              </c:pt>
              <c:pt idx="5">
                <c:v>6</c:v>
              </c:pt>
              <c:pt idx="6">
                <c:v>7</c:v>
              </c:pt>
            </c:numLit>
          </c:yVal>
          <c:smooth val="0"/>
        </c:ser>
        <c:ser>
          <c:idx val="4"/>
          <c:order val="3"/>
          <c:tx>
            <c:strRef>
              <c:f>Tabelle1!$A$5</c:f>
              <c:strCache>
                <c:ptCount val="1"/>
                <c:pt idx="0">
                  <c:v>Portugal</c:v>
                </c:pt>
              </c:strCache>
            </c:strRef>
          </c:tx>
          <c:spPr>
            <a:ln>
              <a:solidFill>
                <a:schemeClr val="accent2">
                  <a:lumMod val="75000"/>
                </a:schemeClr>
              </a:solidFill>
            </a:ln>
          </c:spPr>
          <c:marker>
            <c:symbol val="circle"/>
            <c:size val="7"/>
            <c:spPr>
              <a:solidFill>
                <a:schemeClr val="accent2">
                  <a:lumMod val="75000"/>
                </a:schemeClr>
              </a:solidFill>
              <a:ln>
                <a:solidFill>
                  <a:schemeClr val="bg1"/>
                </a:solidFill>
              </a:ln>
            </c:spPr>
          </c:marker>
          <c:xVal>
            <c:numRef>
              <c:f>Tabelle1!$B$5:$H$5</c:f>
              <c:numCache>
                <c:formatCode>General</c:formatCode>
                <c:ptCount val="7"/>
              </c:numCache>
            </c:numRef>
          </c:xVal>
          <c:yVal>
            <c:numLit>
              <c:formatCode>General</c:formatCode>
              <c:ptCount val="7"/>
              <c:pt idx="0">
                <c:v>1</c:v>
              </c:pt>
              <c:pt idx="1">
                <c:v>2</c:v>
              </c:pt>
              <c:pt idx="2">
                <c:v>3</c:v>
              </c:pt>
              <c:pt idx="3">
                <c:v>4</c:v>
              </c:pt>
              <c:pt idx="4">
                <c:v>5</c:v>
              </c:pt>
              <c:pt idx="5">
                <c:v>6</c:v>
              </c:pt>
              <c:pt idx="6">
                <c:v>7</c:v>
              </c:pt>
            </c:numLit>
          </c:yVal>
          <c:smooth val="0"/>
        </c:ser>
        <c:dLbls>
          <c:showLegendKey val="0"/>
          <c:showVal val="0"/>
          <c:showCatName val="0"/>
          <c:showSerName val="0"/>
          <c:showPercent val="0"/>
          <c:showBubbleSize val="0"/>
        </c:dLbls>
        <c:axId val="101893248"/>
        <c:axId val="101895168"/>
      </c:scatterChart>
      <c:valAx>
        <c:axId val="101893248"/>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01895168"/>
        <c:crossesAt val="0.5"/>
        <c:crossBetween val="midCat"/>
        <c:majorUnit val="1"/>
      </c:valAx>
      <c:valAx>
        <c:axId val="101895168"/>
        <c:scaling>
          <c:orientation val="maxMin"/>
          <c:max val="7.5"/>
          <c:min val="0.5"/>
        </c:scaling>
        <c:delete val="1"/>
        <c:axPos val="l"/>
        <c:numFmt formatCode="General" sourceLinked="0"/>
        <c:majorTickMark val="out"/>
        <c:minorTickMark val="none"/>
        <c:tickLblPos val="nextTo"/>
        <c:crossAx val="101893248"/>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Italy</c:v>
                </c:pt>
              </c:strCache>
            </c:strRef>
          </c:tx>
          <c:spPr>
            <a:ln w="28575">
              <a:solidFill>
                <a:schemeClr val="accent2"/>
              </a:solidFill>
              <a:prstDash val="solid"/>
            </a:ln>
          </c:spPr>
          <c:marker>
            <c:symbol val="circle"/>
            <c:size val="7"/>
            <c:spPr>
              <a:solidFill>
                <a:schemeClr val="accent2"/>
              </a:solidFill>
              <a:ln>
                <a:solidFill>
                  <a:schemeClr val="bg1"/>
                </a:solidFill>
                <a:prstDash val="solid"/>
              </a:ln>
            </c:spPr>
          </c:marker>
          <c:xVal>
            <c:numRef>
              <c:f>Tabelle1!$B$2:$H$2</c:f>
              <c:numCache>
                <c:formatCode>0.00</c:formatCode>
                <c:ptCount val="7"/>
                <c:pt idx="0">
                  <c:v>2.94</c:v>
                </c:pt>
                <c:pt idx="1">
                  <c:v>3.02</c:v>
                </c:pt>
                <c:pt idx="2">
                  <c:v>2.93</c:v>
                </c:pt>
                <c:pt idx="3">
                  <c:v>2.91</c:v>
                </c:pt>
                <c:pt idx="4">
                  <c:v>2.87</c:v>
                </c:pt>
                <c:pt idx="5">
                  <c:v>2.9</c:v>
                </c:pt>
                <c:pt idx="6">
                  <c:v>2.72</c:v>
                </c:pt>
              </c:numCache>
            </c:numRef>
          </c:xVal>
          <c:yVal>
            <c:numLit>
              <c:formatCode>General</c:formatCode>
              <c:ptCount val="7"/>
              <c:pt idx="0">
                <c:v>1</c:v>
              </c:pt>
              <c:pt idx="1">
                <c:v>2</c:v>
              </c:pt>
              <c:pt idx="2">
                <c:v>3</c:v>
              </c:pt>
              <c:pt idx="3">
                <c:v>4</c:v>
              </c:pt>
              <c:pt idx="4">
                <c:v>5</c:v>
              </c:pt>
              <c:pt idx="5">
                <c:v>6</c:v>
              </c:pt>
              <c:pt idx="6">
                <c:v>7</c:v>
              </c:pt>
            </c:numLit>
          </c:yVal>
          <c:smooth val="0"/>
        </c:ser>
        <c:ser>
          <c:idx val="2"/>
          <c:order val="1"/>
          <c:tx>
            <c:strRef>
              <c:f>Tabelle1!$A$3</c:f>
              <c:strCache>
                <c:ptCount val="1"/>
                <c:pt idx="0">
                  <c:v>Spain</c:v>
                </c:pt>
              </c:strCache>
            </c:strRef>
          </c:tx>
          <c:spPr>
            <a:ln>
              <a:solidFill>
                <a:schemeClr val="accent6"/>
              </a:solidFill>
              <a:prstDash val="solid"/>
            </a:ln>
          </c:spPr>
          <c:marker>
            <c:symbol val="circle"/>
            <c:size val="7"/>
            <c:spPr>
              <a:solidFill>
                <a:schemeClr val="accent6"/>
              </a:solidFill>
              <a:ln>
                <a:solidFill>
                  <a:schemeClr val="bg1"/>
                </a:solidFill>
              </a:ln>
            </c:spPr>
          </c:marker>
          <c:xVal>
            <c:numRef>
              <c:f>Tabelle1!$B$3:$H$3</c:f>
              <c:numCache>
                <c:formatCode>0.00</c:formatCode>
                <c:ptCount val="7"/>
                <c:pt idx="0">
                  <c:v>3.16</c:v>
                </c:pt>
                <c:pt idx="1">
                  <c:v>3.27</c:v>
                </c:pt>
                <c:pt idx="2">
                  <c:v>2.95</c:v>
                </c:pt>
                <c:pt idx="3">
                  <c:v>2.99</c:v>
                </c:pt>
                <c:pt idx="4">
                  <c:v>2.98</c:v>
                </c:pt>
                <c:pt idx="5">
                  <c:v>2.96</c:v>
                </c:pt>
                <c:pt idx="6">
                  <c:v>2.76</c:v>
                </c:pt>
              </c:numCache>
            </c:numRef>
          </c:xVal>
          <c:yVal>
            <c:numLit>
              <c:formatCode>General</c:formatCode>
              <c:ptCount val="7"/>
              <c:pt idx="0">
                <c:v>1</c:v>
              </c:pt>
              <c:pt idx="1">
                <c:v>2</c:v>
              </c:pt>
              <c:pt idx="2">
                <c:v>3</c:v>
              </c:pt>
              <c:pt idx="3">
                <c:v>4</c:v>
              </c:pt>
              <c:pt idx="4">
                <c:v>5</c:v>
              </c:pt>
              <c:pt idx="5">
                <c:v>6</c:v>
              </c:pt>
              <c:pt idx="6">
                <c:v>7</c:v>
              </c:pt>
            </c:numLit>
          </c:yVal>
          <c:smooth val="0"/>
        </c:ser>
        <c:ser>
          <c:idx val="3"/>
          <c:order val="2"/>
          <c:tx>
            <c:strRef>
              <c:f>Tabelle1!$A$4</c:f>
              <c:strCache>
                <c:ptCount val="1"/>
                <c:pt idx="0">
                  <c:v>Czech Republic</c:v>
                </c:pt>
              </c:strCache>
            </c:strRef>
          </c:tx>
          <c:spPr>
            <a:ln>
              <a:solidFill>
                <a:schemeClr val="accent5"/>
              </a:solidFill>
              <a:prstDash val="solid"/>
            </a:ln>
          </c:spPr>
          <c:marker>
            <c:symbol val="circle"/>
            <c:size val="7"/>
            <c:spPr>
              <a:solidFill>
                <a:schemeClr val="accent5"/>
              </a:solidFill>
              <a:ln>
                <a:solidFill>
                  <a:schemeClr val="bg1"/>
                </a:solidFill>
              </a:ln>
            </c:spPr>
          </c:marker>
          <c:xVal>
            <c:numRef>
              <c:f>Tabelle1!$B$4:$H$4</c:f>
              <c:numCache>
                <c:formatCode>0.00</c:formatCode>
                <c:ptCount val="7"/>
                <c:pt idx="0">
                  <c:v>3.06</c:v>
                </c:pt>
                <c:pt idx="1">
                  <c:v>2.79</c:v>
                </c:pt>
                <c:pt idx="2">
                  <c:v>2.95</c:v>
                </c:pt>
                <c:pt idx="3">
                  <c:v>3.11</c:v>
                </c:pt>
                <c:pt idx="4">
                  <c:v>3.03</c:v>
                </c:pt>
                <c:pt idx="5">
                  <c:v>2.91</c:v>
                </c:pt>
                <c:pt idx="6">
                  <c:v>3.02</c:v>
                </c:pt>
              </c:numCache>
            </c:numRef>
          </c:xVal>
          <c:yVal>
            <c:numLit>
              <c:formatCode>General</c:formatCode>
              <c:ptCount val="7"/>
              <c:pt idx="0">
                <c:v>1</c:v>
              </c:pt>
              <c:pt idx="1">
                <c:v>2</c:v>
              </c:pt>
              <c:pt idx="2">
                <c:v>3</c:v>
              </c:pt>
              <c:pt idx="3">
                <c:v>4</c:v>
              </c:pt>
              <c:pt idx="4">
                <c:v>5</c:v>
              </c:pt>
              <c:pt idx="5">
                <c:v>6</c:v>
              </c:pt>
              <c:pt idx="6">
                <c:v>7</c:v>
              </c:pt>
            </c:numLit>
          </c:yVal>
          <c:smooth val="0"/>
        </c:ser>
        <c:ser>
          <c:idx val="4"/>
          <c:order val="3"/>
          <c:tx>
            <c:strRef>
              <c:f>Tabelle1!$A$5</c:f>
              <c:strCache>
                <c:ptCount val="1"/>
                <c:pt idx="0">
                  <c:v>Ireland</c:v>
                </c:pt>
              </c:strCache>
            </c:strRef>
          </c:tx>
          <c:spPr>
            <a:ln>
              <a:solidFill>
                <a:schemeClr val="accent4"/>
              </a:solidFill>
            </a:ln>
          </c:spPr>
          <c:marker>
            <c:symbol val="circle"/>
            <c:size val="7"/>
            <c:spPr>
              <a:solidFill>
                <a:schemeClr val="accent4"/>
              </a:solidFill>
              <a:ln>
                <a:solidFill>
                  <a:schemeClr val="bg1"/>
                </a:solidFill>
              </a:ln>
            </c:spPr>
          </c:marker>
          <c:xVal>
            <c:numRef>
              <c:f>Tabelle1!$B$5:$H$5</c:f>
              <c:numCache>
                <c:formatCode>General</c:formatCode>
                <c:ptCount val="7"/>
              </c:numCache>
            </c:numRef>
          </c:xVal>
          <c:yVal>
            <c:numLit>
              <c:formatCode>General</c:formatCode>
              <c:ptCount val="7"/>
              <c:pt idx="0">
                <c:v>1</c:v>
              </c:pt>
              <c:pt idx="1">
                <c:v>2</c:v>
              </c:pt>
              <c:pt idx="2">
                <c:v>3</c:v>
              </c:pt>
              <c:pt idx="3">
                <c:v>4</c:v>
              </c:pt>
              <c:pt idx="4">
                <c:v>5</c:v>
              </c:pt>
              <c:pt idx="5">
                <c:v>6</c:v>
              </c:pt>
              <c:pt idx="6">
                <c:v>7</c:v>
              </c:pt>
            </c:numLit>
          </c:yVal>
          <c:smooth val="0"/>
        </c:ser>
        <c:dLbls>
          <c:showLegendKey val="0"/>
          <c:showVal val="0"/>
          <c:showCatName val="0"/>
          <c:showSerName val="0"/>
          <c:showPercent val="0"/>
          <c:showBubbleSize val="0"/>
        </c:dLbls>
        <c:axId val="117724672"/>
        <c:axId val="117726208"/>
      </c:scatterChart>
      <c:valAx>
        <c:axId val="117724672"/>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17726208"/>
        <c:crossesAt val="0.5"/>
        <c:crossBetween val="midCat"/>
        <c:majorUnit val="1"/>
      </c:valAx>
      <c:valAx>
        <c:axId val="117726208"/>
        <c:scaling>
          <c:orientation val="maxMin"/>
          <c:max val="7.5"/>
          <c:min val="0.5"/>
        </c:scaling>
        <c:delete val="1"/>
        <c:axPos val="l"/>
        <c:numFmt formatCode="General" sourceLinked="0"/>
        <c:majorTickMark val="out"/>
        <c:minorTickMark val="none"/>
        <c:tickLblPos val="nextTo"/>
        <c:crossAx val="117724672"/>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Germany</c:v>
                </c:pt>
              </c:strCache>
            </c:strRef>
          </c:tx>
          <c:spPr>
            <a:ln w="28575">
              <a:solidFill>
                <a:schemeClr val="bg2"/>
              </a:solidFill>
              <a:prstDash val="solid"/>
            </a:ln>
          </c:spPr>
          <c:marker>
            <c:symbol val="circle"/>
            <c:size val="7"/>
            <c:spPr>
              <a:solidFill>
                <a:schemeClr val="bg2"/>
              </a:solidFill>
              <a:ln>
                <a:solidFill>
                  <a:schemeClr val="bg1"/>
                </a:solidFill>
                <a:prstDash val="solid"/>
              </a:ln>
            </c:spPr>
          </c:marker>
          <c:xVal>
            <c:numRef>
              <c:f>Tabelle1!$B$2:$H$2</c:f>
              <c:numCache>
                <c:formatCode>0.00</c:formatCode>
                <c:ptCount val="7"/>
                <c:pt idx="0">
                  <c:v>2.73</c:v>
                </c:pt>
                <c:pt idx="1">
                  <c:v>2.67</c:v>
                </c:pt>
                <c:pt idx="2">
                  <c:v>2.62</c:v>
                </c:pt>
                <c:pt idx="3">
                  <c:v>2.29</c:v>
                </c:pt>
                <c:pt idx="4">
                  <c:v>2.21</c:v>
                </c:pt>
              </c:numCache>
            </c:numRef>
          </c:xVal>
          <c:yVal>
            <c:numLit>
              <c:formatCode>General</c:formatCode>
              <c:ptCount val="7"/>
              <c:pt idx="0">
                <c:v>1</c:v>
              </c:pt>
              <c:pt idx="1">
                <c:v>2</c:v>
              </c:pt>
              <c:pt idx="2">
                <c:v>3</c:v>
              </c:pt>
              <c:pt idx="3">
                <c:v>4</c:v>
              </c:pt>
              <c:pt idx="4">
                <c:v>5</c:v>
              </c:pt>
              <c:pt idx="5">
                <c:v>6</c:v>
              </c:pt>
              <c:pt idx="6">
                <c:v>7</c:v>
              </c:pt>
            </c:numLit>
          </c:yVal>
          <c:smooth val="0"/>
        </c:ser>
        <c:ser>
          <c:idx val="2"/>
          <c:order val="1"/>
          <c:tx>
            <c:strRef>
              <c:f>Tabelle1!$A$3</c:f>
              <c:strCache>
                <c:ptCount val="1"/>
                <c:pt idx="0">
                  <c:v>United Kingdom</c:v>
                </c:pt>
              </c:strCache>
            </c:strRef>
          </c:tx>
          <c:spPr>
            <a:ln>
              <a:solidFill>
                <a:schemeClr val="accent1"/>
              </a:solidFill>
              <a:prstDash val="solid"/>
            </a:ln>
          </c:spPr>
          <c:marker>
            <c:symbol val="circle"/>
            <c:size val="7"/>
            <c:spPr>
              <a:solidFill>
                <a:schemeClr val="accent1"/>
              </a:solidFill>
              <a:ln>
                <a:solidFill>
                  <a:schemeClr val="bg1"/>
                </a:solidFill>
              </a:ln>
            </c:spPr>
          </c:marker>
          <c:xVal>
            <c:numRef>
              <c:f>Tabelle1!$B$3:$H$3</c:f>
              <c:numCache>
                <c:formatCode>0.00</c:formatCode>
                <c:ptCount val="7"/>
                <c:pt idx="0">
                  <c:v>2.61</c:v>
                </c:pt>
                <c:pt idx="1">
                  <c:v>2.6</c:v>
                </c:pt>
                <c:pt idx="2">
                  <c:v>2.65</c:v>
                </c:pt>
                <c:pt idx="3">
                  <c:v>1.99</c:v>
                </c:pt>
                <c:pt idx="4">
                  <c:v>2.0099999999999998</c:v>
                </c:pt>
              </c:numCache>
            </c:numRef>
          </c:xVal>
          <c:yVal>
            <c:numLit>
              <c:formatCode>General</c:formatCode>
              <c:ptCount val="7"/>
              <c:pt idx="0">
                <c:v>1</c:v>
              </c:pt>
              <c:pt idx="1">
                <c:v>2</c:v>
              </c:pt>
              <c:pt idx="2">
                <c:v>3</c:v>
              </c:pt>
              <c:pt idx="3">
                <c:v>4</c:v>
              </c:pt>
              <c:pt idx="4">
                <c:v>5</c:v>
              </c:pt>
              <c:pt idx="5">
                <c:v>6</c:v>
              </c:pt>
              <c:pt idx="6">
                <c:v>7</c:v>
              </c:pt>
            </c:numLit>
          </c:yVal>
          <c:smooth val="0"/>
        </c:ser>
        <c:ser>
          <c:idx val="3"/>
          <c:order val="2"/>
          <c:tx>
            <c:strRef>
              <c:f>Tabelle1!$A$4</c:f>
              <c:strCache>
                <c:ptCount val="1"/>
                <c:pt idx="0">
                  <c:v>Netherlands</c:v>
                </c:pt>
              </c:strCache>
            </c:strRef>
          </c:tx>
          <c:spPr>
            <a:ln>
              <a:solidFill>
                <a:schemeClr val="accent5">
                  <a:lumMod val="75000"/>
                </a:schemeClr>
              </a:solidFill>
              <a:prstDash val="solid"/>
            </a:ln>
          </c:spPr>
          <c:marker>
            <c:symbol val="circle"/>
            <c:size val="7"/>
            <c:spPr>
              <a:solidFill>
                <a:schemeClr val="accent5">
                  <a:lumMod val="75000"/>
                </a:schemeClr>
              </a:solidFill>
              <a:ln>
                <a:solidFill>
                  <a:schemeClr val="bg1"/>
                </a:solidFill>
              </a:ln>
            </c:spPr>
          </c:marker>
          <c:xVal>
            <c:numRef>
              <c:f>Tabelle1!$B$4:$H$4</c:f>
              <c:numCache>
                <c:formatCode>0.00</c:formatCode>
                <c:ptCount val="7"/>
                <c:pt idx="0">
                  <c:v>2.54</c:v>
                </c:pt>
                <c:pt idx="1">
                  <c:v>2.76</c:v>
                </c:pt>
                <c:pt idx="2">
                  <c:v>2.68</c:v>
                </c:pt>
                <c:pt idx="3">
                  <c:v>2.08</c:v>
                </c:pt>
                <c:pt idx="4">
                  <c:v>2.17</c:v>
                </c:pt>
              </c:numCache>
            </c:numRef>
          </c:xVal>
          <c:yVal>
            <c:numLit>
              <c:formatCode>General</c:formatCode>
              <c:ptCount val="7"/>
              <c:pt idx="0">
                <c:v>1</c:v>
              </c:pt>
              <c:pt idx="1">
                <c:v>2</c:v>
              </c:pt>
              <c:pt idx="2">
                <c:v>3</c:v>
              </c:pt>
              <c:pt idx="3">
                <c:v>4</c:v>
              </c:pt>
              <c:pt idx="4">
                <c:v>5</c:v>
              </c:pt>
              <c:pt idx="5">
                <c:v>6</c:v>
              </c:pt>
              <c:pt idx="6">
                <c:v>7</c:v>
              </c:pt>
            </c:numLit>
          </c:yVal>
          <c:smooth val="0"/>
        </c:ser>
        <c:ser>
          <c:idx val="4"/>
          <c:order val="3"/>
          <c:tx>
            <c:strRef>
              <c:f>Tabelle1!$A$5</c:f>
              <c:strCache>
                <c:ptCount val="1"/>
                <c:pt idx="0">
                  <c:v>Portugal</c:v>
                </c:pt>
              </c:strCache>
            </c:strRef>
          </c:tx>
          <c:spPr>
            <a:ln>
              <a:solidFill>
                <a:schemeClr val="accent2">
                  <a:lumMod val="75000"/>
                </a:schemeClr>
              </a:solidFill>
            </a:ln>
          </c:spPr>
          <c:marker>
            <c:symbol val="circle"/>
            <c:size val="7"/>
            <c:spPr>
              <a:solidFill>
                <a:schemeClr val="accent2">
                  <a:lumMod val="75000"/>
                </a:schemeClr>
              </a:solidFill>
              <a:ln>
                <a:solidFill>
                  <a:schemeClr val="bg1"/>
                </a:solidFill>
              </a:ln>
            </c:spPr>
          </c:marker>
          <c:xVal>
            <c:numRef>
              <c:f>Tabelle1!$B$5:$H$5</c:f>
              <c:numCache>
                <c:formatCode>General</c:formatCode>
                <c:ptCount val="7"/>
              </c:numCache>
            </c:numRef>
          </c:xVal>
          <c:yVal>
            <c:numLit>
              <c:formatCode>General</c:formatCode>
              <c:ptCount val="7"/>
              <c:pt idx="0">
                <c:v>1</c:v>
              </c:pt>
              <c:pt idx="1">
                <c:v>2</c:v>
              </c:pt>
              <c:pt idx="2">
                <c:v>3</c:v>
              </c:pt>
              <c:pt idx="3">
                <c:v>4</c:v>
              </c:pt>
              <c:pt idx="4">
                <c:v>5</c:v>
              </c:pt>
              <c:pt idx="5">
                <c:v>6</c:v>
              </c:pt>
              <c:pt idx="6">
                <c:v>7</c:v>
              </c:pt>
            </c:numLit>
          </c:yVal>
          <c:smooth val="0"/>
        </c:ser>
        <c:dLbls>
          <c:showLegendKey val="0"/>
          <c:showVal val="0"/>
          <c:showCatName val="0"/>
          <c:showSerName val="0"/>
          <c:showPercent val="0"/>
          <c:showBubbleSize val="0"/>
        </c:dLbls>
        <c:axId val="102327424"/>
        <c:axId val="102329344"/>
      </c:scatterChart>
      <c:valAx>
        <c:axId val="102327424"/>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02329344"/>
        <c:crossesAt val="0.5"/>
        <c:crossBetween val="midCat"/>
        <c:majorUnit val="1"/>
      </c:valAx>
      <c:valAx>
        <c:axId val="102329344"/>
        <c:scaling>
          <c:orientation val="maxMin"/>
          <c:max val="7.5"/>
          <c:min val="0.5"/>
        </c:scaling>
        <c:delete val="1"/>
        <c:axPos val="l"/>
        <c:numFmt formatCode="General" sourceLinked="0"/>
        <c:majorTickMark val="out"/>
        <c:minorTickMark val="none"/>
        <c:tickLblPos val="nextTo"/>
        <c:crossAx val="102327424"/>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Italy</c:v>
                </c:pt>
              </c:strCache>
            </c:strRef>
          </c:tx>
          <c:spPr>
            <a:ln w="28575">
              <a:solidFill>
                <a:schemeClr val="accent2"/>
              </a:solidFill>
              <a:prstDash val="solid"/>
            </a:ln>
          </c:spPr>
          <c:marker>
            <c:symbol val="circle"/>
            <c:size val="7"/>
            <c:spPr>
              <a:solidFill>
                <a:schemeClr val="accent2"/>
              </a:solidFill>
              <a:ln>
                <a:solidFill>
                  <a:schemeClr val="bg1"/>
                </a:solidFill>
                <a:prstDash val="solid"/>
              </a:ln>
            </c:spPr>
          </c:marker>
          <c:xVal>
            <c:numRef>
              <c:f>Tabelle1!$B$2:$H$2</c:f>
              <c:numCache>
                <c:formatCode>0.00</c:formatCode>
                <c:ptCount val="7"/>
                <c:pt idx="0">
                  <c:v>2.83</c:v>
                </c:pt>
                <c:pt idx="1">
                  <c:v>2.73</c:v>
                </c:pt>
                <c:pt idx="2">
                  <c:v>2.63</c:v>
                </c:pt>
                <c:pt idx="3">
                  <c:v>2.21</c:v>
                </c:pt>
                <c:pt idx="4">
                  <c:v>2.25</c:v>
                </c:pt>
              </c:numCache>
            </c:numRef>
          </c:xVal>
          <c:yVal>
            <c:numLit>
              <c:formatCode>General</c:formatCode>
              <c:ptCount val="7"/>
              <c:pt idx="0">
                <c:v>1</c:v>
              </c:pt>
              <c:pt idx="1">
                <c:v>2</c:v>
              </c:pt>
              <c:pt idx="2">
                <c:v>3</c:v>
              </c:pt>
              <c:pt idx="3">
                <c:v>4</c:v>
              </c:pt>
              <c:pt idx="4">
                <c:v>5</c:v>
              </c:pt>
              <c:pt idx="5">
                <c:v>6</c:v>
              </c:pt>
              <c:pt idx="6">
                <c:v>7</c:v>
              </c:pt>
            </c:numLit>
          </c:yVal>
          <c:smooth val="0"/>
        </c:ser>
        <c:ser>
          <c:idx val="2"/>
          <c:order val="1"/>
          <c:tx>
            <c:strRef>
              <c:f>Tabelle1!$A$3</c:f>
              <c:strCache>
                <c:ptCount val="1"/>
                <c:pt idx="0">
                  <c:v>Spain</c:v>
                </c:pt>
              </c:strCache>
            </c:strRef>
          </c:tx>
          <c:spPr>
            <a:ln>
              <a:solidFill>
                <a:schemeClr val="accent6"/>
              </a:solidFill>
              <a:prstDash val="solid"/>
            </a:ln>
          </c:spPr>
          <c:marker>
            <c:symbol val="circle"/>
            <c:size val="7"/>
            <c:spPr>
              <a:solidFill>
                <a:schemeClr val="accent6"/>
              </a:solidFill>
              <a:ln>
                <a:solidFill>
                  <a:schemeClr val="bg1"/>
                </a:solidFill>
              </a:ln>
            </c:spPr>
          </c:marker>
          <c:xVal>
            <c:numRef>
              <c:f>Tabelle1!$B$3:$H$3</c:f>
              <c:numCache>
                <c:formatCode>0.00</c:formatCode>
                <c:ptCount val="7"/>
                <c:pt idx="0">
                  <c:v>2.79</c:v>
                </c:pt>
                <c:pt idx="1">
                  <c:v>2.9</c:v>
                </c:pt>
                <c:pt idx="2">
                  <c:v>2.69</c:v>
                </c:pt>
                <c:pt idx="3">
                  <c:v>2.38</c:v>
                </c:pt>
                <c:pt idx="4">
                  <c:v>2.15</c:v>
                </c:pt>
              </c:numCache>
            </c:numRef>
          </c:xVal>
          <c:yVal>
            <c:numLit>
              <c:formatCode>General</c:formatCode>
              <c:ptCount val="7"/>
              <c:pt idx="0">
                <c:v>1</c:v>
              </c:pt>
              <c:pt idx="1">
                <c:v>2</c:v>
              </c:pt>
              <c:pt idx="2">
                <c:v>3</c:v>
              </c:pt>
              <c:pt idx="3">
                <c:v>4</c:v>
              </c:pt>
              <c:pt idx="4">
                <c:v>5</c:v>
              </c:pt>
              <c:pt idx="5">
                <c:v>6</c:v>
              </c:pt>
              <c:pt idx="6">
                <c:v>7</c:v>
              </c:pt>
            </c:numLit>
          </c:yVal>
          <c:smooth val="0"/>
        </c:ser>
        <c:ser>
          <c:idx val="3"/>
          <c:order val="2"/>
          <c:tx>
            <c:strRef>
              <c:f>Tabelle1!$A$4</c:f>
              <c:strCache>
                <c:ptCount val="1"/>
                <c:pt idx="0">
                  <c:v>Czech Republic</c:v>
                </c:pt>
              </c:strCache>
            </c:strRef>
          </c:tx>
          <c:spPr>
            <a:ln>
              <a:solidFill>
                <a:schemeClr val="accent5"/>
              </a:solidFill>
              <a:prstDash val="solid"/>
            </a:ln>
          </c:spPr>
          <c:marker>
            <c:symbol val="circle"/>
            <c:size val="7"/>
            <c:spPr>
              <a:solidFill>
                <a:schemeClr val="accent5"/>
              </a:solidFill>
              <a:ln>
                <a:solidFill>
                  <a:schemeClr val="bg1"/>
                </a:solidFill>
              </a:ln>
            </c:spPr>
          </c:marker>
          <c:xVal>
            <c:numRef>
              <c:f>Tabelle1!$B$4:$H$4</c:f>
              <c:numCache>
                <c:formatCode>0.00</c:formatCode>
                <c:ptCount val="7"/>
                <c:pt idx="0">
                  <c:v>3.01</c:v>
                </c:pt>
                <c:pt idx="1">
                  <c:v>2.74</c:v>
                </c:pt>
                <c:pt idx="2">
                  <c:v>2.44</c:v>
                </c:pt>
                <c:pt idx="3">
                  <c:v>2.15</c:v>
                </c:pt>
                <c:pt idx="4">
                  <c:v>2.09</c:v>
                </c:pt>
              </c:numCache>
            </c:numRef>
          </c:xVal>
          <c:yVal>
            <c:numLit>
              <c:formatCode>General</c:formatCode>
              <c:ptCount val="7"/>
              <c:pt idx="0">
                <c:v>1</c:v>
              </c:pt>
              <c:pt idx="1">
                <c:v>2</c:v>
              </c:pt>
              <c:pt idx="2">
                <c:v>3</c:v>
              </c:pt>
              <c:pt idx="3">
                <c:v>4</c:v>
              </c:pt>
              <c:pt idx="4">
                <c:v>5</c:v>
              </c:pt>
              <c:pt idx="5">
                <c:v>6</c:v>
              </c:pt>
              <c:pt idx="6">
                <c:v>7</c:v>
              </c:pt>
            </c:numLit>
          </c:yVal>
          <c:smooth val="0"/>
        </c:ser>
        <c:ser>
          <c:idx val="4"/>
          <c:order val="3"/>
          <c:tx>
            <c:strRef>
              <c:f>Tabelle1!$A$5</c:f>
              <c:strCache>
                <c:ptCount val="1"/>
                <c:pt idx="0">
                  <c:v>Ireland</c:v>
                </c:pt>
              </c:strCache>
            </c:strRef>
          </c:tx>
          <c:spPr>
            <a:ln>
              <a:solidFill>
                <a:schemeClr val="accent4"/>
              </a:solidFill>
            </a:ln>
          </c:spPr>
          <c:marker>
            <c:symbol val="circle"/>
            <c:size val="7"/>
            <c:spPr>
              <a:solidFill>
                <a:schemeClr val="accent4"/>
              </a:solidFill>
              <a:ln>
                <a:solidFill>
                  <a:schemeClr val="bg1"/>
                </a:solidFill>
              </a:ln>
            </c:spPr>
          </c:marker>
          <c:xVal>
            <c:numRef>
              <c:f>Tabelle1!$B$5:$H$5</c:f>
              <c:numCache>
                <c:formatCode>General</c:formatCode>
                <c:ptCount val="7"/>
              </c:numCache>
            </c:numRef>
          </c:xVal>
          <c:yVal>
            <c:numLit>
              <c:formatCode>General</c:formatCode>
              <c:ptCount val="7"/>
              <c:pt idx="0">
                <c:v>1</c:v>
              </c:pt>
              <c:pt idx="1">
                <c:v>2</c:v>
              </c:pt>
              <c:pt idx="2">
                <c:v>3</c:v>
              </c:pt>
              <c:pt idx="3">
                <c:v>4</c:v>
              </c:pt>
              <c:pt idx="4">
                <c:v>5</c:v>
              </c:pt>
              <c:pt idx="5">
                <c:v>6</c:v>
              </c:pt>
              <c:pt idx="6">
                <c:v>7</c:v>
              </c:pt>
            </c:numLit>
          </c:yVal>
          <c:smooth val="0"/>
        </c:ser>
        <c:dLbls>
          <c:showLegendKey val="0"/>
          <c:showVal val="0"/>
          <c:showCatName val="0"/>
          <c:showSerName val="0"/>
          <c:showPercent val="0"/>
          <c:showBubbleSize val="0"/>
        </c:dLbls>
        <c:axId val="119390592"/>
        <c:axId val="119392512"/>
      </c:scatterChart>
      <c:valAx>
        <c:axId val="119390592"/>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19392512"/>
        <c:crossesAt val="0.5"/>
        <c:crossBetween val="midCat"/>
        <c:majorUnit val="1"/>
      </c:valAx>
      <c:valAx>
        <c:axId val="119392512"/>
        <c:scaling>
          <c:orientation val="maxMin"/>
          <c:max val="7.5"/>
          <c:min val="0.5"/>
        </c:scaling>
        <c:delete val="1"/>
        <c:axPos val="l"/>
        <c:numFmt formatCode="General" sourceLinked="0"/>
        <c:majorTickMark val="out"/>
        <c:minorTickMark val="none"/>
        <c:tickLblPos val="nextTo"/>
        <c:crossAx val="119390592"/>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2132120326109448"/>
          <c:y val="0.14952751229730488"/>
          <c:w val="0.6740635571254997"/>
          <c:h val="0.67767197523706213"/>
        </c:manualLayout>
      </c:layout>
      <c:barChart>
        <c:barDir val="col"/>
        <c:grouping val="percentStacked"/>
        <c:varyColors val="0"/>
        <c:ser>
          <c:idx val="0"/>
          <c:order val="0"/>
          <c:tx>
            <c:strRef>
              <c:f>Sheet1!$A$2</c:f>
              <c:strCache>
                <c:ptCount val="1"/>
                <c:pt idx="0">
                  <c:v>There will be less jobs overall.</c:v>
                </c:pt>
              </c:strCache>
            </c:strRef>
          </c:tx>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Sheet1!$B$2:$I$2</c:f>
              <c:numCache>
                <c:formatCode>0.00</c:formatCode>
                <c:ptCount val="8"/>
                <c:pt idx="0">
                  <c:v>38.630000000000003</c:v>
                </c:pt>
                <c:pt idx="1">
                  <c:v>27.13</c:v>
                </c:pt>
                <c:pt idx="2">
                  <c:v>40.799999999999997</c:v>
                </c:pt>
                <c:pt idx="3">
                  <c:v>39.57</c:v>
                </c:pt>
                <c:pt idx="4">
                  <c:v>39.090000000000003</c:v>
                </c:pt>
                <c:pt idx="5">
                  <c:v>33.92</c:v>
                </c:pt>
                <c:pt idx="6">
                  <c:v>0</c:v>
                </c:pt>
                <c:pt idx="7">
                  <c:v>0</c:v>
                </c:pt>
              </c:numCache>
            </c:numRef>
          </c:val>
        </c:ser>
        <c:ser>
          <c:idx val="1"/>
          <c:order val="1"/>
          <c:tx>
            <c:strRef>
              <c:f>Sheet1!$A$3</c:f>
              <c:strCache>
                <c:ptCount val="1"/>
                <c:pt idx="0">
                  <c:v>There will be more jobs overall.</c:v>
                </c:pt>
              </c:strCache>
            </c:strRef>
          </c:tx>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Sheet1!$B$3:$I$3</c:f>
              <c:numCache>
                <c:formatCode>0.00</c:formatCode>
                <c:ptCount val="8"/>
                <c:pt idx="0">
                  <c:v>13.24</c:v>
                </c:pt>
                <c:pt idx="1">
                  <c:v>10.14</c:v>
                </c:pt>
                <c:pt idx="2">
                  <c:v>9.73</c:v>
                </c:pt>
                <c:pt idx="3">
                  <c:v>11.78</c:v>
                </c:pt>
                <c:pt idx="4">
                  <c:v>17.670000000000002</c:v>
                </c:pt>
                <c:pt idx="5">
                  <c:v>10.57</c:v>
                </c:pt>
                <c:pt idx="6">
                  <c:v>0</c:v>
                </c:pt>
                <c:pt idx="7">
                  <c:v>0</c:v>
                </c:pt>
              </c:numCache>
            </c:numRef>
          </c:val>
        </c:ser>
        <c:ser>
          <c:idx val="2"/>
          <c:order val="2"/>
          <c:tx>
            <c:strRef>
              <c:f>Sheet1!$A$4</c:f>
              <c:strCache>
                <c:ptCount val="1"/>
                <c:pt idx="0">
                  <c:v>The character of jobs will change, but the number of jobs lost will be compensated by the number of jobs gained.</c:v>
                </c:pt>
              </c:strCache>
            </c:strRef>
          </c:tx>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Sheet1!$B$4:$I$4</c:f>
              <c:numCache>
                <c:formatCode>0.00</c:formatCode>
                <c:ptCount val="8"/>
                <c:pt idx="0">
                  <c:v>36.11</c:v>
                </c:pt>
                <c:pt idx="1">
                  <c:v>47.26</c:v>
                </c:pt>
                <c:pt idx="2">
                  <c:v>38.36</c:v>
                </c:pt>
                <c:pt idx="3">
                  <c:v>33.32</c:v>
                </c:pt>
                <c:pt idx="4">
                  <c:v>34.21</c:v>
                </c:pt>
                <c:pt idx="5">
                  <c:v>40.35</c:v>
                </c:pt>
                <c:pt idx="6">
                  <c:v>0</c:v>
                </c:pt>
                <c:pt idx="7">
                  <c:v>0</c:v>
                </c:pt>
              </c:numCache>
            </c:numRef>
          </c:val>
        </c:ser>
        <c:ser>
          <c:idx val="3"/>
          <c:order val="3"/>
          <c:tx>
            <c:strRef>
              <c:f>Sheet1!$A$5</c:f>
              <c:strCache>
                <c:ptCount val="1"/>
                <c:pt idx="0">
                  <c:v>I don´t think that digital technologies have enough influence to change either the character of jobs or the number of jobs available.</c:v>
                </c:pt>
              </c:strCache>
            </c:strRef>
          </c:tx>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Sheet1!$B$5:$I$5</c:f>
              <c:numCache>
                <c:formatCode>0.00</c:formatCode>
                <c:ptCount val="8"/>
                <c:pt idx="0">
                  <c:v>3.59</c:v>
                </c:pt>
                <c:pt idx="1">
                  <c:v>3.71</c:v>
                </c:pt>
                <c:pt idx="2">
                  <c:v>2.2400000000000002</c:v>
                </c:pt>
                <c:pt idx="3">
                  <c:v>9.36</c:v>
                </c:pt>
                <c:pt idx="4">
                  <c:v>4.24</c:v>
                </c:pt>
                <c:pt idx="5">
                  <c:v>9.15</c:v>
                </c:pt>
                <c:pt idx="6">
                  <c:v>0</c:v>
                </c:pt>
                <c:pt idx="7">
                  <c:v>0</c:v>
                </c:pt>
              </c:numCache>
            </c:numRef>
          </c:val>
        </c:ser>
        <c:ser>
          <c:idx val="4"/>
          <c:order val="4"/>
          <c:tx>
            <c:strRef>
              <c:f>Sheet1!$A$6</c:f>
              <c:strCache>
                <c:ptCount val="1"/>
                <c:pt idx="0">
                  <c:v>No answer / don´t know</c:v>
                </c:pt>
              </c:strCache>
            </c:strRef>
          </c:tx>
          <c:spPr>
            <a:solidFill>
              <a:srgbClr val="FECB00"/>
            </a:solidFill>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Sheet1!$B$6:$I$6</c:f>
              <c:numCache>
                <c:formatCode>0.00</c:formatCode>
                <c:ptCount val="8"/>
                <c:pt idx="0">
                  <c:v>8.44</c:v>
                </c:pt>
                <c:pt idx="1">
                  <c:v>11.75</c:v>
                </c:pt>
                <c:pt idx="2">
                  <c:v>8.8699999999999992</c:v>
                </c:pt>
                <c:pt idx="3">
                  <c:v>5.98</c:v>
                </c:pt>
                <c:pt idx="4">
                  <c:v>4.78</c:v>
                </c:pt>
                <c:pt idx="5">
                  <c:v>6.01</c:v>
                </c:pt>
                <c:pt idx="6">
                  <c:v>0</c:v>
                </c:pt>
                <c:pt idx="7">
                  <c:v>0</c:v>
                </c:pt>
              </c:numCache>
            </c:numRef>
          </c:val>
        </c:ser>
        <c:dLbls>
          <c:dLblPos val="ctr"/>
          <c:showLegendKey val="0"/>
          <c:showVal val="1"/>
          <c:showCatName val="0"/>
          <c:showSerName val="0"/>
          <c:showPercent val="0"/>
          <c:showBubbleSize val="0"/>
        </c:dLbls>
        <c:gapWidth val="80"/>
        <c:overlap val="100"/>
        <c:axId val="119597696"/>
        <c:axId val="119611776"/>
      </c:barChart>
      <c:catAx>
        <c:axId val="119597696"/>
        <c:scaling>
          <c:orientation val="minMax"/>
        </c:scaling>
        <c:delete val="1"/>
        <c:axPos val="b"/>
        <c:numFmt formatCode="General" sourceLinked="0"/>
        <c:majorTickMark val="out"/>
        <c:minorTickMark val="none"/>
        <c:tickLblPos val="nextTo"/>
        <c:crossAx val="119611776"/>
        <c:crosses val="autoZero"/>
        <c:auto val="1"/>
        <c:lblAlgn val="ctr"/>
        <c:lblOffset val="100"/>
        <c:noMultiLvlLbl val="0"/>
      </c:catAx>
      <c:valAx>
        <c:axId val="119611776"/>
        <c:scaling>
          <c:orientation val="minMax"/>
        </c:scaling>
        <c:delete val="1"/>
        <c:axPos val="l"/>
        <c:numFmt formatCode="0%" sourceLinked="1"/>
        <c:majorTickMark val="out"/>
        <c:minorTickMark val="none"/>
        <c:tickLblPos val="nextTo"/>
        <c:crossAx val="119597696"/>
        <c:crosses val="autoZero"/>
        <c:crossBetween val="between"/>
      </c:valAx>
      <c:spPr>
        <a:noFill/>
        <a:ln w="25400">
          <a:noFill/>
        </a:ln>
      </c:spPr>
    </c:plotArea>
    <c:legend>
      <c:legendPos val="l"/>
      <c:layout>
        <c:manualLayout>
          <c:xMode val="edge"/>
          <c:yMode val="edge"/>
          <c:x val="0"/>
          <c:y val="0.11718565012309022"/>
          <c:w val="0.25203728765287658"/>
          <c:h val="0.83424421663879123"/>
        </c:manualLayout>
      </c:layout>
      <c:overlay val="0"/>
    </c:legend>
    <c:plotVisOnly val="1"/>
    <c:dispBlanksAs val="gap"/>
    <c:showDLblsOverMax val="0"/>
  </c:chart>
  <c:txPr>
    <a:bodyPr/>
    <a:lstStyle/>
    <a:p>
      <a:pPr>
        <a:defRPr sz="1000">
          <a:latin typeface="Vodafone Rg" pitchFamily="34" charset="0"/>
          <a:cs typeface="Arial" pitchFamily="34" charset="0"/>
        </a:defRPr>
      </a:pPr>
      <a:endParaRPr lang="es-ES"/>
    </a:p>
  </c:txPr>
  <c:externalData r:id="rId2">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9901082976283166"/>
          <c:y val="2.4221747388414053E-2"/>
          <c:w val="0.49235370983707172"/>
          <c:h val="0.91769396961063643"/>
        </c:manualLayout>
      </c:layout>
      <c:barChart>
        <c:barDir val="bar"/>
        <c:grouping val="percentStacked"/>
        <c:varyColors val="0"/>
        <c:ser>
          <c:idx val="0"/>
          <c:order val="0"/>
          <c:tx>
            <c:strRef>
              <c:f>Tabelle1!$A$2</c:f>
              <c:strCache>
                <c:ptCount val="1"/>
                <c:pt idx="0">
                  <c:v>Up to 10%</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Tabelle1!$B$2:$I$2</c:f>
              <c:numCache>
                <c:formatCode>0.00</c:formatCode>
                <c:ptCount val="8"/>
                <c:pt idx="0">
                  <c:v>19.59</c:v>
                </c:pt>
                <c:pt idx="1">
                  <c:v>25.67</c:v>
                </c:pt>
                <c:pt idx="2">
                  <c:v>20.02</c:v>
                </c:pt>
                <c:pt idx="3">
                  <c:v>9.61</c:v>
                </c:pt>
                <c:pt idx="4">
                  <c:v>8.2200000000000006</c:v>
                </c:pt>
                <c:pt idx="5">
                  <c:v>19.38</c:v>
                </c:pt>
                <c:pt idx="6">
                  <c:v>0</c:v>
                </c:pt>
                <c:pt idx="7">
                  <c:v>0</c:v>
                </c:pt>
              </c:numCache>
            </c:numRef>
          </c:val>
        </c:ser>
        <c:ser>
          <c:idx val="1"/>
          <c:order val="1"/>
          <c:tx>
            <c:strRef>
              <c:f>Tabelle1!$A$3</c:f>
              <c:strCache>
                <c:ptCount val="1"/>
                <c:pt idx="0">
                  <c:v>11% to 20%</c:v>
                </c:pt>
              </c:strCache>
            </c:strRef>
          </c:tx>
          <c:spPr>
            <a:solidFill>
              <a:srgbClr val="D9D9D9"/>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a:solidFill>
                      <a:schemeClr val="bg2"/>
                    </a:solidFill>
                  </a:defRPr>
                </a:pPr>
                <a:endParaRPr lang="es-E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Tabelle1!$B$3:$I$3</c:f>
              <c:numCache>
                <c:formatCode>0.00</c:formatCode>
                <c:ptCount val="8"/>
                <c:pt idx="0">
                  <c:v>32.6</c:v>
                </c:pt>
                <c:pt idx="1">
                  <c:v>30.95</c:v>
                </c:pt>
                <c:pt idx="2">
                  <c:v>33.880000000000003</c:v>
                </c:pt>
                <c:pt idx="3">
                  <c:v>22.08</c:v>
                </c:pt>
                <c:pt idx="4">
                  <c:v>26.37</c:v>
                </c:pt>
                <c:pt idx="5">
                  <c:v>35.68</c:v>
                </c:pt>
                <c:pt idx="6">
                  <c:v>0</c:v>
                </c:pt>
                <c:pt idx="7">
                  <c:v>0</c:v>
                </c:pt>
              </c:numCache>
            </c:numRef>
          </c:val>
        </c:ser>
        <c:ser>
          <c:idx val="2"/>
          <c:order val="2"/>
          <c:tx>
            <c:strRef>
              <c:f>Tabelle1!$A$4</c:f>
              <c:strCache>
                <c:ptCount val="1"/>
                <c:pt idx="0">
                  <c:v>21% to 30%</c:v>
                </c:pt>
              </c:strCache>
            </c:strRef>
          </c:tx>
          <c:spPr>
            <a:solidFill>
              <a:srgbClr val="BFBFBF"/>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Tabelle1!$B$4:$I$4</c:f>
              <c:numCache>
                <c:formatCode>0.00</c:formatCode>
                <c:ptCount val="8"/>
                <c:pt idx="0">
                  <c:v>24.75</c:v>
                </c:pt>
                <c:pt idx="1">
                  <c:v>20.8</c:v>
                </c:pt>
                <c:pt idx="2">
                  <c:v>24.45</c:v>
                </c:pt>
                <c:pt idx="3">
                  <c:v>31.15</c:v>
                </c:pt>
                <c:pt idx="4">
                  <c:v>22.21</c:v>
                </c:pt>
                <c:pt idx="5">
                  <c:v>21.96</c:v>
                </c:pt>
                <c:pt idx="6">
                  <c:v>0</c:v>
                </c:pt>
                <c:pt idx="7">
                  <c:v>0</c:v>
                </c:pt>
              </c:numCache>
            </c:numRef>
          </c:val>
        </c:ser>
        <c:ser>
          <c:idx val="3"/>
          <c:order val="3"/>
          <c:tx>
            <c:strRef>
              <c:f>Tabelle1!$A$5</c:f>
              <c:strCache>
                <c:ptCount val="1"/>
                <c:pt idx="0">
                  <c:v>31% to 40%</c:v>
                </c:pt>
              </c:strCache>
            </c:strRef>
          </c:tx>
          <c:spPr>
            <a:solidFill>
              <a:schemeClr val="bg1">
                <a:lumMod val="65000"/>
              </a:scheme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Tabelle1!$B$5:$I$5</c:f>
              <c:numCache>
                <c:formatCode>0.00</c:formatCode>
                <c:ptCount val="8"/>
                <c:pt idx="0">
                  <c:v>10.83</c:v>
                </c:pt>
                <c:pt idx="1">
                  <c:v>10.98</c:v>
                </c:pt>
                <c:pt idx="2">
                  <c:v>10.75</c:v>
                </c:pt>
                <c:pt idx="3">
                  <c:v>10</c:v>
                </c:pt>
                <c:pt idx="4">
                  <c:v>16.05</c:v>
                </c:pt>
                <c:pt idx="5">
                  <c:v>7.42</c:v>
                </c:pt>
                <c:pt idx="6">
                  <c:v>0</c:v>
                </c:pt>
                <c:pt idx="7">
                  <c:v>0</c:v>
                </c:pt>
              </c:numCache>
            </c:numRef>
          </c:val>
        </c:ser>
        <c:ser>
          <c:idx val="4"/>
          <c:order val="4"/>
          <c:tx>
            <c:strRef>
              <c:f>Tabelle1!$A$6</c:f>
              <c:strCache>
                <c:ptCount val="1"/>
                <c:pt idx="0">
                  <c:v>41% to 50%</c:v>
                </c:pt>
              </c:strCache>
            </c:strRef>
          </c:tx>
          <c:spPr>
            <a:solidFill>
              <a:srgbClr val="7F7F7F"/>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Tabelle1!$B$6:$I$6</c:f>
              <c:numCache>
                <c:formatCode>0.00</c:formatCode>
                <c:ptCount val="8"/>
                <c:pt idx="0">
                  <c:v>6.67</c:v>
                </c:pt>
                <c:pt idx="1">
                  <c:v>4.6900000000000004</c:v>
                </c:pt>
                <c:pt idx="2">
                  <c:v>4.47</c:v>
                </c:pt>
                <c:pt idx="3">
                  <c:v>10.84</c:v>
                </c:pt>
                <c:pt idx="4">
                  <c:v>12.1</c:v>
                </c:pt>
                <c:pt idx="5">
                  <c:v>9.31</c:v>
                </c:pt>
                <c:pt idx="6">
                  <c:v>0</c:v>
                </c:pt>
                <c:pt idx="7">
                  <c:v>0</c:v>
                </c:pt>
              </c:numCache>
            </c:numRef>
          </c:val>
        </c:ser>
        <c:ser>
          <c:idx val="5"/>
          <c:order val="5"/>
          <c:tx>
            <c:strRef>
              <c:f>Tabelle1!$A$7</c:f>
              <c:strCache>
                <c:ptCount val="1"/>
                <c:pt idx="0">
                  <c:v>More than 50%</c:v>
                </c:pt>
              </c:strCache>
            </c:strRef>
          </c:tx>
          <c:spPr>
            <a:solidFill>
              <a:schemeClr val="bg2"/>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Tabelle1!$B$7:$I$7</c:f>
              <c:numCache>
                <c:formatCode>0.00</c:formatCode>
                <c:ptCount val="8"/>
                <c:pt idx="0">
                  <c:v>5.55</c:v>
                </c:pt>
                <c:pt idx="1">
                  <c:v>6.91</c:v>
                </c:pt>
                <c:pt idx="2">
                  <c:v>6.43</c:v>
                </c:pt>
                <c:pt idx="3">
                  <c:v>16.309999999999999</c:v>
                </c:pt>
                <c:pt idx="4">
                  <c:v>15.05</c:v>
                </c:pt>
                <c:pt idx="5">
                  <c:v>6.25</c:v>
                </c:pt>
                <c:pt idx="6">
                  <c:v>0</c:v>
                </c:pt>
                <c:pt idx="7">
                  <c:v>0</c:v>
                </c:pt>
              </c:numCache>
            </c:numRef>
          </c:val>
        </c:ser>
        <c:dLbls>
          <c:showLegendKey val="0"/>
          <c:showVal val="0"/>
          <c:showCatName val="0"/>
          <c:showSerName val="0"/>
          <c:showPercent val="0"/>
          <c:showBubbleSize val="0"/>
        </c:dLbls>
        <c:gapWidth val="50"/>
        <c:overlap val="100"/>
        <c:axId val="120169216"/>
        <c:axId val="120170752"/>
      </c:barChart>
      <c:catAx>
        <c:axId val="120169216"/>
        <c:scaling>
          <c:orientation val="maxMin"/>
        </c:scaling>
        <c:delete val="1"/>
        <c:axPos val="l"/>
        <c:numFmt formatCode="General" sourceLinked="0"/>
        <c:majorTickMark val="out"/>
        <c:minorTickMark val="none"/>
        <c:tickLblPos val="nextTo"/>
        <c:crossAx val="120170752"/>
        <c:crosses val="autoZero"/>
        <c:auto val="1"/>
        <c:lblAlgn val="ctr"/>
        <c:lblOffset val="100"/>
        <c:noMultiLvlLbl val="0"/>
      </c:catAx>
      <c:valAx>
        <c:axId val="120170752"/>
        <c:scaling>
          <c:orientation val="minMax"/>
          <c:max val="1"/>
          <c:min val="0"/>
        </c:scaling>
        <c:delete val="1"/>
        <c:axPos val="t"/>
        <c:numFmt formatCode="0%" sourceLinked="0"/>
        <c:majorTickMark val="out"/>
        <c:minorTickMark val="none"/>
        <c:tickLblPos val="nextTo"/>
        <c:crossAx val="120169216"/>
        <c:crosses val="autoZero"/>
        <c:crossBetween val="between"/>
        <c:majorUnit val="0.2"/>
      </c:valAx>
    </c:plotArea>
    <c:legend>
      <c:legendPos val="b"/>
      <c:layout>
        <c:manualLayout>
          <c:xMode val="edge"/>
          <c:yMode val="edge"/>
          <c:x val="1.8873236892731311E-2"/>
          <c:y val="0.93514648622981955"/>
          <c:w val="0.98112676310726865"/>
          <c:h val="6.4853513770180435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9901082976283166"/>
          <c:y val="2.4221747388414053E-2"/>
          <c:w val="0.49235370983707172"/>
          <c:h val="0.91769396961063643"/>
        </c:manualLayout>
      </c:layout>
      <c:barChart>
        <c:barDir val="bar"/>
        <c:grouping val="percentStacked"/>
        <c:varyColors val="0"/>
        <c:ser>
          <c:idx val="0"/>
          <c:order val="0"/>
          <c:tx>
            <c:strRef>
              <c:f>Tabelle1!$A$2</c:f>
              <c:strCache>
                <c:ptCount val="1"/>
                <c:pt idx="0">
                  <c:v>Up to 10%</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Tabelle1!$B$2:$I$2</c:f>
              <c:numCache>
                <c:formatCode>0.00</c:formatCode>
                <c:ptCount val="8"/>
                <c:pt idx="0">
                  <c:v>43.63</c:v>
                </c:pt>
                <c:pt idx="1">
                  <c:v>30.34</c:v>
                </c:pt>
                <c:pt idx="2">
                  <c:v>37.57</c:v>
                </c:pt>
                <c:pt idx="3">
                  <c:v>18.73</c:v>
                </c:pt>
                <c:pt idx="4">
                  <c:v>20.5</c:v>
                </c:pt>
                <c:pt idx="5">
                  <c:v>34.82</c:v>
                </c:pt>
                <c:pt idx="6">
                  <c:v>0</c:v>
                </c:pt>
                <c:pt idx="7">
                  <c:v>0</c:v>
                </c:pt>
              </c:numCache>
            </c:numRef>
          </c:val>
        </c:ser>
        <c:ser>
          <c:idx val="1"/>
          <c:order val="1"/>
          <c:tx>
            <c:strRef>
              <c:f>Tabelle1!$A$3</c:f>
              <c:strCache>
                <c:ptCount val="1"/>
                <c:pt idx="0">
                  <c:v>11% to 20%</c:v>
                </c:pt>
              </c:strCache>
            </c:strRef>
          </c:tx>
          <c:spPr>
            <a:solidFill>
              <a:srgbClr val="D9D9D9"/>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a:solidFill>
                      <a:schemeClr val="bg2"/>
                    </a:solidFill>
                  </a:defRPr>
                </a:pPr>
                <a:endParaRPr lang="es-E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Tabelle1!$B$3:$I$3</c:f>
              <c:numCache>
                <c:formatCode>0.00</c:formatCode>
                <c:ptCount val="8"/>
                <c:pt idx="0">
                  <c:v>25.77</c:v>
                </c:pt>
                <c:pt idx="1">
                  <c:v>45.61</c:v>
                </c:pt>
                <c:pt idx="2">
                  <c:v>26.7</c:v>
                </c:pt>
                <c:pt idx="3">
                  <c:v>20.22</c:v>
                </c:pt>
                <c:pt idx="4">
                  <c:v>20.239999999999998</c:v>
                </c:pt>
                <c:pt idx="5">
                  <c:v>19.350000000000001</c:v>
                </c:pt>
                <c:pt idx="6">
                  <c:v>0</c:v>
                </c:pt>
                <c:pt idx="7">
                  <c:v>0</c:v>
                </c:pt>
              </c:numCache>
            </c:numRef>
          </c:val>
        </c:ser>
        <c:ser>
          <c:idx val="2"/>
          <c:order val="2"/>
          <c:tx>
            <c:strRef>
              <c:f>Tabelle1!$A$4</c:f>
              <c:strCache>
                <c:ptCount val="1"/>
                <c:pt idx="0">
                  <c:v>21% to 30%</c:v>
                </c:pt>
              </c:strCache>
            </c:strRef>
          </c:tx>
          <c:spPr>
            <a:solidFill>
              <a:srgbClr val="BFBFBF"/>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Tabelle1!$B$4:$I$4</c:f>
              <c:numCache>
                <c:formatCode>0.00</c:formatCode>
                <c:ptCount val="8"/>
                <c:pt idx="0">
                  <c:v>8.84</c:v>
                </c:pt>
                <c:pt idx="1">
                  <c:v>11.75</c:v>
                </c:pt>
                <c:pt idx="2">
                  <c:v>12.66</c:v>
                </c:pt>
                <c:pt idx="3">
                  <c:v>16.5</c:v>
                </c:pt>
                <c:pt idx="4">
                  <c:v>19.52</c:v>
                </c:pt>
                <c:pt idx="5">
                  <c:v>21.74</c:v>
                </c:pt>
                <c:pt idx="6">
                  <c:v>0</c:v>
                </c:pt>
                <c:pt idx="7">
                  <c:v>0</c:v>
                </c:pt>
              </c:numCache>
            </c:numRef>
          </c:val>
        </c:ser>
        <c:ser>
          <c:idx val="3"/>
          <c:order val="3"/>
          <c:tx>
            <c:strRef>
              <c:f>Tabelle1!$A$5</c:f>
              <c:strCache>
                <c:ptCount val="1"/>
                <c:pt idx="0">
                  <c:v>31% to 40%</c:v>
                </c:pt>
              </c:strCache>
            </c:strRef>
          </c:tx>
          <c:spPr>
            <a:solidFill>
              <a:schemeClr val="bg1">
                <a:lumMod val="65000"/>
              </a:schemeClr>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0"/>
              <c:showCatName val="0"/>
              <c:showSerName val="0"/>
              <c:showPercent val="0"/>
              <c:showBubbleSize val="0"/>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Tabelle1!$B$5:$I$5</c:f>
              <c:numCache>
                <c:formatCode>0.00</c:formatCode>
                <c:ptCount val="8"/>
                <c:pt idx="0">
                  <c:v>7.7</c:v>
                </c:pt>
                <c:pt idx="1">
                  <c:v>0</c:v>
                </c:pt>
                <c:pt idx="2">
                  <c:v>13.08</c:v>
                </c:pt>
                <c:pt idx="3">
                  <c:v>10.85</c:v>
                </c:pt>
                <c:pt idx="4">
                  <c:v>8.91</c:v>
                </c:pt>
                <c:pt idx="5">
                  <c:v>6.07</c:v>
                </c:pt>
                <c:pt idx="6">
                  <c:v>0</c:v>
                </c:pt>
                <c:pt idx="7">
                  <c:v>0</c:v>
                </c:pt>
              </c:numCache>
            </c:numRef>
          </c:val>
        </c:ser>
        <c:ser>
          <c:idx val="4"/>
          <c:order val="4"/>
          <c:tx>
            <c:strRef>
              <c:f>Tabelle1!$A$6</c:f>
              <c:strCache>
                <c:ptCount val="1"/>
                <c:pt idx="0">
                  <c:v>41% to 50%</c:v>
                </c:pt>
              </c:strCache>
            </c:strRef>
          </c:tx>
          <c:spPr>
            <a:solidFill>
              <a:srgbClr val="7F7F7F"/>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Tabelle1!$B$6:$I$6</c:f>
              <c:numCache>
                <c:formatCode>0.00</c:formatCode>
                <c:ptCount val="8"/>
                <c:pt idx="0">
                  <c:v>6.28</c:v>
                </c:pt>
                <c:pt idx="1">
                  <c:v>7.92</c:v>
                </c:pt>
                <c:pt idx="2">
                  <c:v>5</c:v>
                </c:pt>
                <c:pt idx="3">
                  <c:v>13.17</c:v>
                </c:pt>
                <c:pt idx="4">
                  <c:v>13.28</c:v>
                </c:pt>
                <c:pt idx="5">
                  <c:v>6.89</c:v>
                </c:pt>
                <c:pt idx="6">
                  <c:v>0</c:v>
                </c:pt>
                <c:pt idx="7">
                  <c:v>0</c:v>
                </c:pt>
              </c:numCache>
            </c:numRef>
          </c:val>
        </c:ser>
        <c:ser>
          <c:idx val="5"/>
          <c:order val="5"/>
          <c:tx>
            <c:strRef>
              <c:f>Tabelle1!$A$7</c:f>
              <c:strCache>
                <c:ptCount val="1"/>
                <c:pt idx="0">
                  <c:v>More than 50%</c:v>
                </c:pt>
              </c:strCache>
            </c:strRef>
          </c:tx>
          <c:spPr>
            <a:solidFill>
              <a:schemeClr val="bg2"/>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Tabelle1!$B$7:$I$7</c:f>
              <c:numCache>
                <c:formatCode>0.00</c:formatCode>
                <c:ptCount val="8"/>
                <c:pt idx="0">
                  <c:v>7.79</c:v>
                </c:pt>
                <c:pt idx="1">
                  <c:v>4.3899999999999997</c:v>
                </c:pt>
                <c:pt idx="2">
                  <c:v>4.99</c:v>
                </c:pt>
                <c:pt idx="3">
                  <c:v>20.53</c:v>
                </c:pt>
                <c:pt idx="4">
                  <c:v>17.55</c:v>
                </c:pt>
                <c:pt idx="5">
                  <c:v>11.13</c:v>
                </c:pt>
                <c:pt idx="6">
                  <c:v>0</c:v>
                </c:pt>
                <c:pt idx="7">
                  <c:v>0</c:v>
                </c:pt>
              </c:numCache>
            </c:numRef>
          </c:val>
        </c:ser>
        <c:dLbls>
          <c:showLegendKey val="0"/>
          <c:showVal val="0"/>
          <c:showCatName val="0"/>
          <c:showSerName val="0"/>
          <c:showPercent val="0"/>
          <c:showBubbleSize val="0"/>
        </c:dLbls>
        <c:gapWidth val="50"/>
        <c:overlap val="100"/>
        <c:axId val="119334784"/>
        <c:axId val="119336320"/>
      </c:barChart>
      <c:catAx>
        <c:axId val="119334784"/>
        <c:scaling>
          <c:orientation val="maxMin"/>
        </c:scaling>
        <c:delete val="1"/>
        <c:axPos val="l"/>
        <c:numFmt formatCode="General" sourceLinked="0"/>
        <c:majorTickMark val="out"/>
        <c:minorTickMark val="none"/>
        <c:tickLblPos val="nextTo"/>
        <c:crossAx val="119336320"/>
        <c:crosses val="autoZero"/>
        <c:auto val="1"/>
        <c:lblAlgn val="ctr"/>
        <c:lblOffset val="100"/>
        <c:noMultiLvlLbl val="0"/>
      </c:catAx>
      <c:valAx>
        <c:axId val="119336320"/>
        <c:scaling>
          <c:orientation val="minMax"/>
          <c:max val="1"/>
          <c:min val="0"/>
        </c:scaling>
        <c:delete val="1"/>
        <c:axPos val="t"/>
        <c:numFmt formatCode="0%" sourceLinked="0"/>
        <c:majorTickMark val="out"/>
        <c:minorTickMark val="none"/>
        <c:tickLblPos val="nextTo"/>
        <c:crossAx val="119334784"/>
        <c:crosses val="autoZero"/>
        <c:crossBetween val="between"/>
        <c:majorUnit val="0.2"/>
      </c:valAx>
    </c:plotArea>
    <c:legend>
      <c:legendPos val="b"/>
      <c:layout>
        <c:manualLayout>
          <c:xMode val="edge"/>
          <c:yMode val="edge"/>
          <c:x val="1.8873236892731311E-2"/>
          <c:y val="0.93514648622981955"/>
          <c:w val="0.98112676310726865"/>
          <c:h val="6.4853513770180435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595556478704389"/>
          <c:y val="0.13578395061728396"/>
          <c:w val="0.10327467235614929"/>
          <c:h val="0.8093814514765707"/>
        </c:manualLayout>
      </c:layout>
      <c:barChart>
        <c:barDir val="bar"/>
        <c:grouping val="stacked"/>
        <c:varyColors val="0"/>
        <c:ser>
          <c:idx val="0"/>
          <c:order val="0"/>
          <c:tx>
            <c:strRef>
              <c:f>Tabelle1!$A$2</c:f>
              <c:strCache>
                <c:ptCount val="1"/>
                <c:pt idx="0">
                  <c:v>Rank - 1</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15:layout/>
                </c:ext>
              </c:extLst>
            </c:dLbl>
            <c:dLbl>
              <c:idx val="9"/>
              <c:delete val="1"/>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15:layout/>
                </c:ext>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Tabelle1!$B$2:$O$2</c:f>
              <c:numCache>
                <c:formatCode>0.00</c:formatCode>
                <c:ptCount val="14"/>
                <c:pt idx="0">
                  <c:v>29.18</c:v>
                </c:pt>
                <c:pt idx="1">
                  <c:v>17.37</c:v>
                </c:pt>
                <c:pt idx="2">
                  <c:v>13.84</c:v>
                </c:pt>
                <c:pt idx="3">
                  <c:v>12.2</c:v>
                </c:pt>
                <c:pt idx="4">
                  <c:v>5.34</c:v>
                </c:pt>
                <c:pt idx="5">
                  <c:v>2.75</c:v>
                </c:pt>
                <c:pt idx="6">
                  <c:v>3.21</c:v>
                </c:pt>
                <c:pt idx="7">
                  <c:v>3.32</c:v>
                </c:pt>
                <c:pt idx="8">
                  <c:v>3.65</c:v>
                </c:pt>
                <c:pt idx="9">
                  <c:v>2.38</c:v>
                </c:pt>
                <c:pt idx="10">
                  <c:v>2.5299999999999998</c:v>
                </c:pt>
                <c:pt idx="11">
                  <c:v>1.63</c:v>
                </c:pt>
                <c:pt idx="12">
                  <c:v>1.61</c:v>
                </c:pt>
                <c:pt idx="13">
                  <c:v>0.6</c:v>
                </c:pt>
              </c:numCache>
            </c:numRef>
          </c:val>
        </c:ser>
        <c:ser>
          <c:idx val="1"/>
          <c:order val="1"/>
          <c:tx>
            <c:strRef>
              <c:f>Tabelle1!$A$3</c:f>
              <c:strCache>
                <c:ptCount val="1"/>
                <c:pt idx="0">
                  <c:v>Rank - 2</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Tabelle1!$B$3:$O$3</c:f>
              <c:numCache>
                <c:formatCode>0.00</c:formatCode>
                <c:ptCount val="14"/>
                <c:pt idx="0">
                  <c:v>9.94</c:v>
                </c:pt>
                <c:pt idx="1">
                  <c:v>7.76</c:v>
                </c:pt>
                <c:pt idx="2">
                  <c:v>16.73</c:v>
                </c:pt>
                <c:pt idx="3">
                  <c:v>8.52</c:v>
                </c:pt>
                <c:pt idx="4">
                  <c:v>10.27</c:v>
                </c:pt>
                <c:pt idx="5">
                  <c:v>8.2100000000000009</c:v>
                </c:pt>
                <c:pt idx="6">
                  <c:v>4.82</c:v>
                </c:pt>
                <c:pt idx="7">
                  <c:v>3.8</c:v>
                </c:pt>
                <c:pt idx="8">
                  <c:v>7.07</c:v>
                </c:pt>
                <c:pt idx="9">
                  <c:v>4.6900000000000004</c:v>
                </c:pt>
                <c:pt idx="10">
                  <c:v>4.01</c:v>
                </c:pt>
                <c:pt idx="11">
                  <c:v>5.59</c:v>
                </c:pt>
                <c:pt idx="12">
                  <c:v>2.81</c:v>
                </c:pt>
                <c:pt idx="13">
                  <c:v>4.04</c:v>
                </c:pt>
              </c:numCache>
            </c:numRef>
          </c:val>
        </c:ser>
        <c:ser>
          <c:idx val="2"/>
          <c:order val="2"/>
          <c:tx>
            <c:strRef>
              <c:f>Tabelle1!$A$4</c:f>
              <c:strCache>
                <c:ptCount val="1"/>
                <c:pt idx="0">
                  <c:v>Rank - 3</c:v>
                </c:pt>
              </c:strCache>
            </c:strRef>
          </c:tx>
          <c:spPr>
            <a:solidFill>
              <a:srgbClr val="B6B8B9"/>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delete val="1"/>
              <c:extLst>
                <c:ext xmlns:c15="http://schemas.microsoft.com/office/drawing/2012/chart" uri="{CE6537A1-D6FC-4f65-9D91-7224C49458BB}"/>
              </c:extLst>
            </c:dLbl>
            <c:dLbl>
              <c:idx val="8"/>
              <c:showLegendKey val="0"/>
              <c:showVal val="1"/>
              <c:showCatName val="0"/>
              <c:showSerName val="0"/>
              <c:showPercent val="0"/>
              <c:showBubbleSize val="0"/>
              <c:extLst>
                <c:ext xmlns:c15="http://schemas.microsoft.com/office/drawing/2012/chart" uri="{CE6537A1-D6FC-4f65-9D91-7224C49458BB}">
                  <c15:layout/>
                </c:ext>
              </c:extLst>
            </c:dLbl>
            <c:dLbl>
              <c:idx val="9"/>
              <c:showLegendKey val="0"/>
              <c:showVal val="1"/>
              <c:showCatName val="0"/>
              <c:showSerName val="0"/>
              <c:showPercent val="0"/>
              <c:showBubbleSize val="0"/>
              <c:extLst>
                <c:ext xmlns:c15="http://schemas.microsoft.com/office/drawing/2012/chart" uri="{CE6537A1-D6FC-4f65-9D91-7224C49458BB}">
                  <c15:layout/>
                </c:ext>
              </c:extLst>
            </c:dLbl>
            <c:dLbl>
              <c:idx val="13"/>
              <c:showLegendKey val="0"/>
              <c:showVal val="1"/>
              <c:showCatName val="0"/>
              <c:showSerName val="0"/>
              <c:showPercent val="0"/>
              <c:showBubbleSize val="0"/>
              <c:extLst>
                <c:ext xmlns:c15="http://schemas.microsoft.com/office/drawing/2012/chart" uri="{CE6537A1-D6FC-4f65-9D91-7224C49458BB}">
                  <c15:layout/>
                </c:ext>
              </c:extLst>
            </c:dLbl>
            <c:dLbl>
              <c:idx val="1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Tabelle1!$B$4:$O$4</c:f>
              <c:numCache>
                <c:formatCode>0.00</c:formatCode>
                <c:ptCount val="14"/>
                <c:pt idx="0">
                  <c:v>9.32</c:v>
                </c:pt>
                <c:pt idx="1">
                  <c:v>9.02</c:v>
                </c:pt>
                <c:pt idx="2">
                  <c:v>9.77</c:v>
                </c:pt>
                <c:pt idx="3">
                  <c:v>8.41</c:v>
                </c:pt>
                <c:pt idx="4">
                  <c:v>10.78</c:v>
                </c:pt>
                <c:pt idx="5">
                  <c:v>7.55</c:v>
                </c:pt>
                <c:pt idx="6">
                  <c:v>6.12</c:v>
                </c:pt>
                <c:pt idx="7">
                  <c:v>2.35</c:v>
                </c:pt>
                <c:pt idx="8">
                  <c:v>4.29</c:v>
                </c:pt>
                <c:pt idx="9">
                  <c:v>8.4600000000000009</c:v>
                </c:pt>
                <c:pt idx="10">
                  <c:v>6.87</c:v>
                </c:pt>
                <c:pt idx="11">
                  <c:v>7.84</c:v>
                </c:pt>
                <c:pt idx="12">
                  <c:v>3.46</c:v>
                </c:pt>
                <c:pt idx="13">
                  <c:v>3.72</c:v>
                </c:pt>
              </c:numCache>
            </c:numRef>
          </c:val>
        </c:ser>
        <c:dLbls>
          <c:showLegendKey val="0"/>
          <c:showVal val="0"/>
          <c:showCatName val="0"/>
          <c:showSerName val="0"/>
          <c:showPercent val="0"/>
          <c:showBubbleSize val="0"/>
        </c:dLbls>
        <c:gapWidth val="50"/>
        <c:overlap val="100"/>
        <c:axId val="120044544"/>
        <c:axId val="120521472"/>
      </c:barChart>
      <c:catAx>
        <c:axId val="120044544"/>
        <c:scaling>
          <c:orientation val="maxMin"/>
        </c:scaling>
        <c:delete val="1"/>
        <c:axPos val="l"/>
        <c:numFmt formatCode="General" sourceLinked="0"/>
        <c:majorTickMark val="out"/>
        <c:minorTickMark val="none"/>
        <c:tickLblPos val="nextTo"/>
        <c:crossAx val="120521472"/>
        <c:crosses val="autoZero"/>
        <c:auto val="1"/>
        <c:lblAlgn val="ctr"/>
        <c:lblOffset val="100"/>
        <c:noMultiLvlLbl val="0"/>
      </c:catAx>
      <c:valAx>
        <c:axId val="120521472"/>
        <c:scaling>
          <c:orientation val="minMax"/>
          <c:max val="70"/>
          <c:min val="0"/>
        </c:scaling>
        <c:delete val="1"/>
        <c:axPos val="t"/>
        <c:numFmt formatCode="General" sourceLinked="0"/>
        <c:majorTickMark val="out"/>
        <c:minorTickMark val="none"/>
        <c:tickLblPos val="nextTo"/>
        <c:crossAx val="120044544"/>
        <c:crosses val="autoZero"/>
        <c:crossBetween val="between"/>
        <c:majorUnit val="0.2"/>
      </c:valAx>
    </c:plotArea>
    <c:legend>
      <c:legendPos val="b"/>
      <c:layout>
        <c:manualLayout>
          <c:xMode val="edge"/>
          <c:yMode val="edge"/>
          <c:x val="0.22647884271277574"/>
          <c:y val="0.93514637820016933"/>
          <c:w val="0.76916579492736303"/>
          <c:h val="6.485362179983057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Rank - 1</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5"/>
              <c:delete val="1"/>
              <c:extLst>
                <c:ext xmlns:c15="http://schemas.microsoft.com/office/drawing/2012/chart" uri="{CE6537A1-D6FC-4f65-9D91-7224C49458BB}"/>
              </c:extLst>
            </c:dLbl>
            <c:dLbl>
              <c:idx val="7"/>
              <c:showLegendKey val="0"/>
              <c:showVal val="1"/>
              <c:showCatName val="0"/>
              <c:showSerName val="0"/>
              <c:showPercent val="0"/>
              <c:showBubbleSize val="0"/>
              <c:extLst>
                <c:ext xmlns:c15="http://schemas.microsoft.com/office/drawing/2012/chart" uri="{CE6537A1-D6FC-4f65-9D91-7224C49458BB}">
                  <c15:layout/>
                </c:ext>
              </c:extLst>
            </c:dLbl>
            <c:dLbl>
              <c:idx val="8"/>
              <c:delete val="1"/>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15:layout/>
                </c:ext>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Tabelle1!$B$2:$O$2</c:f>
              <c:numCache>
                <c:formatCode>0.00</c:formatCode>
                <c:ptCount val="14"/>
                <c:pt idx="0">
                  <c:v>32.76</c:v>
                </c:pt>
                <c:pt idx="1">
                  <c:v>15.64</c:v>
                </c:pt>
                <c:pt idx="2">
                  <c:v>15.17</c:v>
                </c:pt>
                <c:pt idx="3">
                  <c:v>11.36</c:v>
                </c:pt>
                <c:pt idx="4">
                  <c:v>4.96</c:v>
                </c:pt>
                <c:pt idx="5">
                  <c:v>2.4</c:v>
                </c:pt>
                <c:pt idx="6">
                  <c:v>3.54</c:v>
                </c:pt>
                <c:pt idx="7">
                  <c:v>3.11</c:v>
                </c:pt>
                <c:pt idx="8">
                  <c:v>2.06</c:v>
                </c:pt>
                <c:pt idx="9">
                  <c:v>3</c:v>
                </c:pt>
                <c:pt idx="10">
                  <c:v>2.16</c:v>
                </c:pt>
                <c:pt idx="11">
                  <c:v>1.93</c:v>
                </c:pt>
                <c:pt idx="12">
                  <c:v>1.19</c:v>
                </c:pt>
                <c:pt idx="13">
                  <c:v>0.43</c:v>
                </c:pt>
              </c:numCache>
            </c:numRef>
          </c:val>
        </c:ser>
        <c:ser>
          <c:idx val="1"/>
          <c:order val="1"/>
          <c:tx>
            <c:strRef>
              <c:f>Tabelle1!$A$3</c:f>
              <c:strCache>
                <c:ptCount val="1"/>
                <c:pt idx="0">
                  <c:v>Rank - 2</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Tabelle1!$B$3:$O$3</c:f>
              <c:numCache>
                <c:formatCode>0.00</c:formatCode>
                <c:ptCount val="14"/>
                <c:pt idx="0">
                  <c:v>8.1199999999999992</c:v>
                </c:pt>
                <c:pt idx="1">
                  <c:v>11.89</c:v>
                </c:pt>
                <c:pt idx="2">
                  <c:v>16.059999999999999</c:v>
                </c:pt>
                <c:pt idx="3">
                  <c:v>11.19</c:v>
                </c:pt>
                <c:pt idx="4">
                  <c:v>10.07</c:v>
                </c:pt>
                <c:pt idx="5">
                  <c:v>9.2200000000000006</c:v>
                </c:pt>
                <c:pt idx="6">
                  <c:v>7.11</c:v>
                </c:pt>
                <c:pt idx="7">
                  <c:v>3.44</c:v>
                </c:pt>
                <c:pt idx="8">
                  <c:v>3.81</c:v>
                </c:pt>
                <c:pt idx="9">
                  <c:v>4.68</c:v>
                </c:pt>
                <c:pt idx="10">
                  <c:v>4.47</c:v>
                </c:pt>
                <c:pt idx="11">
                  <c:v>4.8</c:v>
                </c:pt>
                <c:pt idx="12">
                  <c:v>2.09</c:v>
                </c:pt>
                <c:pt idx="13">
                  <c:v>2.29</c:v>
                </c:pt>
              </c:numCache>
            </c:numRef>
          </c:val>
        </c:ser>
        <c:ser>
          <c:idx val="2"/>
          <c:order val="2"/>
          <c:tx>
            <c:strRef>
              <c:f>Tabelle1!$A$4</c:f>
              <c:strCache>
                <c:ptCount val="1"/>
                <c:pt idx="0">
                  <c:v>Rank - 3</c:v>
                </c:pt>
              </c:strCache>
            </c:strRef>
          </c:tx>
          <c:spPr>
            <a:solidFill>
              <a:srgbClr val="B6B8B9"/>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15:layout/>
                </c:ext>
              </c:extLst>
            </c:dLbl>
            <c:dLbl>
              <c:idx val="9"/>
              <c:showLegendKey val="0"/>
              <c:showVal val="1"/>
              <c:showCatName val="0"/>
              <c:showSerName val="0"/>
              <c:showPercent val="0"/>
              <c:showBubbleSize val="0"/>
              <c:extLst>
                <c:ext xmlns:c15="http://schemas.microsoft.com/office/drawing/2012/chart" uri="{CE6537A1-D6FC-4f65-9D91-7224C49458BB}">
                  <c15:layout/>
                </c:ext>
              </c:extLst>
            </c:dLbl>
            <c:dLbl>
              <c:idx val="12"/>
              <c:delete val="1"/>
              <c:extLst>
                <c:ext xmlns:c15="http://schemas.microsoft.com/office/drawing/2012/chart" uri="{CE6537A1-D6FC-4f65-9D91-7224C49458BB}"/>
              </c:extLst>
            </c:dLbl>
            <c:dLbl>
              <c:idx val="13"/>
              <c:showLegendKey val="0"/>
              <c:showVal val="1"/>
              <c:showCatName val="0"/>
              <c:showSerName val="0"/>
              <c:showPercent val="0"/>
              <c:showBubbleSize val="0"/>
              <c:extLst>
                <c:ext xmlns:c15="http://schemas.microsoft.com/office/drawing/2012/chart" uri="{CE6537A1-D6FC-4f65-9D91-7224C49458BB}">
                  <c15:layout/>
                </c:ext>
              </c:extLst>
            </c:dLbl>
            <c:dLbl>
              <c:idx val="1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Tabelle1!$B$4:$O$4</c:f>
              <c:numCache>
                <c:formatCode>0.00</c:formatCode>
                <c:ptCount val="14"/>
                <c:pt idx="0">
                  <c:v>9.25</c:v>
                </c:pt>
                <c:pt idx="1">
                  <c:v>10.65</c:v>
                </c:pt>
                <c:pt idx="2">
                  <c:v>10.32</c:v>
                </c:pt>
                <c:pt idx="3">
                  <c:v>12.07</c:v>
                </c:pt>
                <c:pt idx="4">
                  <c:v>8.08</c:v>
                </c:pt>
                <c:pt idx="5">
                  <c:v>10.83</c:v>
                </c:pt>
                <c:pt idx="6">
                  <c:v>7.25</c:v>
                </c:pt>
                <c:pt idx="7">
                  <c:v>2.93</c:v>
                </c:pt>
                <c:pt idx="8">
                  <c:v>2.96</c:v>
                </c:pt>
                <c:pt idx="9">
                  <c:v>8.1300000000000008</c:v>
                </c:pt>
                <c:pt idx="10">
                  <c:v>4.28</c:v>
                </c:pt>
                <c:pt idx="11">
                  <c:v>5.23</c:v>
                </c:pt>
                <c:pt idx="12">
                  <c:v>2.27</c:v>
                </c:pt>
                <c:pt idx="13">
                  <c:v>4.05</c:v>
                </c:pt>
              </c:numCache>
            </c:numRef>
          </c:val>
        </c:ser>
        <c:dLbls>
          <c:showLegendKey val="0"/>
          <c:showVal val="0"/>
          <c:showCatName val="0"/>
          <c:showSerName val="0"/>
          <c:showPercent val="0"/>
          <c:showBubbleSize val="0"/>
        </c:dLbls>
        <c:gapWidth val="50"/>
        <c:overlap val="100"/>
        <c:axId val="120900224"/>
        <c:axId val="120598912"/>
      </c:barChart>
      <c:catAx>
        <c:axId val="120900224"/>
        <c:scaling>
          <c:orientation val="maxMin"/>
        </c:scaling>
        <c:delete val="1"/>
        <c:axPos val="l"/>
        <c:numFmt formatCode="General" sourceLinked="0"/>
        <c:majorTickMark val="out"/>
        <c:minorTickMark val="none"/>
        <c:tickLblPos val="nextTo"/>
        <c:crossAx val="120598912"/>
        <c:crosses val="autoZero"/>
        <c:auto val="1"/>
        <c:lblAlgn val="ctr"/>
        <c:lblOffset val="100"/>
        <c:noMultiLvlLbl val="0"/>
      </c:catAx>
      <c:valAx>
        <c:axId val="120598912"/>
        <c:scaling>
          <c:orientation val="minMax"/>
          <c:max val="70"/>
          <c:min val="0"/>
        </c:scaling>
        <c:delete val="1"/>
        <c:axPos val="t"/>
        <c:numFmt formatCode="General" sourceLinked="0"/>
        <c:majorTickMark val="out"/>
        <c:minorTickMark val="none"/>
        <c:tickLblPos val="nextTo"/>
        <c:crossAx val="12090022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Rank - 1</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15:layout/>
                </c:ext>
              </c:extLst>
            </c:dLbl>
            <c:dLbl>
              <c:idx val="9"/>
              <c:showLegendKey val="0"/>
              <c:showVal val="1"/>
              <c:showCatName val="0"/>
              <c:showSerName val="0"/>
              <c:showPercent val="0"/>
              <c:showBubbleSize val="0"/>
              <c:extLst>
                <c:ext xmlns:c15="http://schemas.microsoft.com/office/drawing/2012/chart" uri="{CE6537A1-D6FC-4f65-9D91-7224C49458BB}">
                  <c15:layout/>
                </c:ext>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Tabelle1!$B$2:$O$2</c:f>
              <c:numCache>
                <c:formatCode>0.00</c:formatCode>
                <c:ptCount val="14"/>
                <c:pt idx="0">
                  <c:v>18.09</c:v>
                </c:pt>
                <c:pt idx="1">
                  <c:v>28.22</c:v>
                </c:pt>
                <c:pt idx="2">
                  <c:v>8.98</c:v>
                </c:pt>
                <c:pt idx="3">
                  <c:v>18.39</c:v>
                </c:pt>
                <c:pt idx="4">
                  <c:v>3.2</c:v>
                </c:pt>
                <c:pt idx="5">
                  <c:v>2.57</c:v>
                </c:pt>
                <c:pt idx="6">
                  <c:v>2.56</c:v>
                </c:pt>
                <c:pt idx="7">
                  <c:v>3.85</c:v>
                </c:pt>
                <c:pt idx="8">
                  <c:v>3.35</c:v>
                </c:pt>
                <c:pt idx="9">
                  <c:v>4.1100000000000003</c:v>
                </c:pt>
                <c:pt idx="10">
                  <c:v>1.73</c:v>
                </c:pt>
                <c:pt idx="11">
                  <c:v>0.85</c:v>
                </c:pt>
                <c:pt idx="12">
                  <c:v>1.8</c:v>
                </c:pt>
                <c:pt idx="13">
                  <c:v>1.99</c:v>
                </c:pt>
              </c:numCache>
            </c:numRef>
          </c:val>
        </c:ser>
        <c:ser>
          <c:idx val="1"/>
          <c:order val="1"/>
          <c:tx>
            <c:strRef>
              <c:f>Tabelle1!$A$3</c:f>
              <c:strCache>
                <c:ptCount val="1"/>
                <c:pt idx="0">
                  <c:v>Rank - 2</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Tabelle1!$B$3:$O$3</c:f>
              <c:numCache>
                <c:formatCode>0.00</c:formatCode>
                <c:ptCount val="14"/>
                <c:pt idx="0">
                  <c:v>7.86</c:v>
                </c:pt>
                <c:pt idx="1">
                  <c:v>12.63</c:v>
                </c:pt>
                <c:pt idx="2">
                  <c:v>17.02</c:v>
                </c:pt>
                <c:pt idx="3">
                  <c:v>11.99</c:v>
                </c:pt>
                <c:pt idx="4">
                  <c:v>6.62</c:v>
                </c:pt>
                <c:pt idx="5">
                  <c:v>6.45</c:v>
                </c:pt>
                <c:pt idx="6">
                  <c:v>7.13</c:v>
                </c:pt>
                <c:pt idx="7">
                  <c:v>5.05</c:v>
                </c:pt>
                <c:pt idx="8">
                  <c:v>6.19</c:v>
                </c:pt>
                <c:pt idx="9">
                  <c:v>3.84</c:v>
                </c:pt>
                <c:pt idx="10">
                  <c:v>4.0199999999999996</c:v>
                </c:pt>
                <c:pt idx="11">
                  <c:v>2.7</c:v>
                </c:pt>
                <c:pt idx="12">
                  <c:v>4.79</c:v>
                </c:pt>
                <c:pt idx="13">
                  <c:v>3</c:v>
                </c:pt>
              </c:numCache>
            </c:numRef>
          </c:val>
        </c:ser>
        <c:ser>
          <c:idx val="2"/>
          <c:order val="2"/>
          <c:tx>
            <c:strRef>
              <c:f>Tabelle1!$A$4</c:f>
              <c:strCache>
                <c:ptCount val="1"/>
                <c:pt idx="0">
                  <c:v>Rank - 3</c:v>
                </c:pt>
              </c:strCache>
            </c:strRef>
          </c:tx>
          <c:spPr>
            <a:solidFill>
              <a:srgbClr val="B6B8B9"/>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15:layout/>
                </c:ext>
              </c:extLst>
            </c:dLbl>
            <c:dLbl>
              <c:idx val="9"/>
              <c:showLegendKey val="0"/>
              <c:showVal val="1"/>
              <c:showCatName val="0"/>
              <c:showSerName val="0"/>
              <c:showPercent val="0"/>
              <c:showBubbleSize val="0"/>
              <c:extLst>
                <c:ext xmlns:c15="http://schemas.microsoft.com/office/drawing/2012/chart" uri="{CE6537A1-D6FC-4f65-9D91-7224C49458BB}">
                  <c15:layout/>
                </c:ext>
              </c:extLst>
            </c:dLbl>
            <c:dLbl>
              <c:idx val="13"/>
              <c:showLegendKey val="0"/>
              <c:showVal val="1"/>
              <c:showCatName val="0"/>
              <c:showSerName val="0"/>
              <c:showPercent val="0"/>
              <c:showBubbleSize val="0"/>
              <c:extLst>
                <c:ext xmlns:c15="http://schemas.microsoft.com/office/drawing/2012/chart" uri="{CE6537A1-D6FC-4f65-9D91-7224C49458BB}">
                  <c15:layout/>
                </c:ext>
              </c:extLst>
            </c:dLbl>
            <c:dLbl>
              <c:idx val="1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Tabelle1!$B$4:$O$4</c:f>
              <c:numCache>
                <c:formatCode>0.00</c:formatCode>
                <c:ptCount val="14"/>
                <c:pt idx="0">
                  <c:v>8.68</c:v>
                </c:pt>
                <c:pt idx="1">
                  <c:v>9.27</c:v>
                </c:pt>
                <c:pt idx="2">
                  <c:v>9.9600000000000009</c:v>
                </c:pt>
                <c:pt idx="3">
                  <c:v>9.06</c:v>
                </c:pt>
                <c:pt idx="4">
                  <c:v>8.26</c:v>
                </c:pt>
                <c:pt idx="5">
                  <c:v>9.8800000000000008</c:v>
                </c:pt>
                <c:pt idx="6">
                  <c:v>7.24</c:v>
                </c:pt>
                <c:pt idx="7">
                  <c:v>3.16</c:v>
                </c:pt>
                <c:pt idx="8">
                  <c:v>4.51</c:v>
                </c:pt>
                <c:pt idx="9">
                  <c:v>6.04</c:v>
                </c:pt>
                <c:pt idx="10">
                  <c:v>4.51</c:v>
                </c:pt>
                <c:pt idx="11">
                  <c:v>5.96</c:v>
                </c:pt>
                <c:pt idx="12">
                  <c:v>4.67</c:v>
                </c:pt>
                <c:pt idx="13">
                  <c:v>7.46</c:v>
                </c:pt>
              </c:numCache>
            </c:numRef>
          </c:val>
        </c:ser>
        <c:dLbls>
          <c:showLegendKey val="0"/>
          <c:showVal val="0"/>
          <c:showCatName val="0"/>
          <c:showSerName val="0"/>
          <c:showPercent val="0"/>
          <c:showBubbleSize val="0"/>
        </c:dLbls>
        <c:gapWidth val="50"/>
        <c:overlap val="100"/>
        <c:axId val="120739712"/>
        <c:axId val="120741248"/>
      </c:barChart>
      <c:catAx>
        <c:axId val="120739712"/>
        <c:scaling>
          <c:orientation val="maxMin"/>
        </c:scaling>
        <c:delete val="1"/>
        <c:axPos val="l"/>
        <c:numFmt formatCode="General" sourceLinked="0"/>
        <c:majorTickMark val="out"/>
        <c:minorTickMark val="none"/>
        <c:tickLblPos val="nextTo"/>
        <c:crossAx val="120741248"/>
        <c:crosses val="autoZero"/>
        <c:auto val="1"/>
        <c:lblAlgn val="ctr"/>
        <c:lblOffset val="100"/>
        <c:noMultiLvlLbl val="0"/>
      </c:catAx>
      <c:valAx>
        <c:axId val="120741248"/>
        <c:scaling>
          <c:orientation val="minMax"/>
          <c:max val="70"/>
          <c:min val="0"/>
        </c:scaling>
        <c:delete val="1"/>
        <c:axPos val="t"/>
        <c:numFmt formatCode="General" sourceLinked="0"/>
        <c:majorTickMark val="out"/>
        <c:minorTickMark val="none"/>
        <c:tickLblPos val="nextTo"/>
        <c:crossAx val="12073971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595556478704389"/>
          <c:y val="0.13578395061728396"/>
          <c:w val="0.10327467235614929"/>
          <c:h val="0.8093814514765707"/>
        </c:manualLayout>
      </c:layout>
      <c:barChart>
        <c:barDir val="bar"/>
        <c:grouping val="stacked"/>
        <c:varyColors val="0"/>
        <c:ser>
          <c:idx val="0"/>
          <c:order val="0"/>
          <c:tx>
            <c:strRef>
              <c:f>Tabelle1!$A$2</c:f>
              <c:strCache>
                <c:ptCount val="1"/>
                <c:pt idx="0">
                  <c:v>Rank - 1</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5"/>
              <c:delete val="1"/>
              <c:extLst>
                <c:ext xmlns:c15="http://schemas.microsoft.com/office/drawing/2012/chart" uri="{CE6537A1-D6FC-4f65-9D91-7224C49458BB}"/>
              </c:extLst>
            </c:dLbl>
            <c:dLbl>
              <c:idx val="7"/>
              <c:showLegendKey val="0"/>
              <c:showVal val="1"/>
              <c:showCatName val="0"/>
              <c:showSerName val="0"/>
              <c:showPercent val="0"/>
              <c:showBubbleSize val="0"/>
              <c:extLst>
                <c:ext xmlns:c15="http://schemas.microsoft.com/office/drawing/2012/chart" uri="{CE6537A1-D6FC-4f65-9D91-7224C49458BB}">
                  <c15:layout/>
                </c:ext>
              </c:extLst>
            </c:dLbl>
            <c:dLbl>
              <c:idx val="8"/>
              <c:delete val="1"/>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showLegendKey val="0"/>
              <c:showVal val="1"/>
              <c:showCatName val="0"/>
              <c:showSerName val="0"/>
              <c:showPercent val="0"/>
              <c:showBubbleSize val="0"/>
              <c:extLst>
                <c:ext xmlns:c15="http://schemas.microsoft.com/office/drawing/2012/chart" uri="{CE6537A1-D6FC-4f65-9D91-7224C49458BB}">
                  <c15:layout/>
                </c:ext>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Tabelle1!$B$2:$O$2</c:f>
              <c:numCache>
                <c:formatCode>0.00</c:formatCode>
                <c:ptCount val="14"/>
                <c:pt idx="0">
                  <c:v>22.04</c:v>
                </c:pt>
                <c:pt idx="1">
                  <c:v>23.92</c:v>
                </c:pt>
                <c:pt idx="2">
                  <c:v>13.49</c:v>
                </c:pt>
                <c:pt idx="3">
                  <c:v>11.8</c:v>
                </c:pt>
                <c:pt idx="4">
                  <c:v>4.24</c:v>
                </c:pt>
                <c:pt idx="5">
                  <c:v>2.48</c:v>
                </c:pt>
                <c:pt idx="6">
                  <c:v>4.5599999999999996</c:v>
                </c:pt>
                <c:pt idx="7">
                  <c:v>5.8</c:v>
                </c:pt>
                <c:pt idx="8">
                  <c:v>2.19</c:v>
                </c:pt>
                <c:pt idx="9">
                  <c:v>2.48</c:v>
                </c:pt>
                <c:pt idx="10">
                  <c:v>1.21</c:v>
                </c:pt>
                <c:pt idx="11">
                  <c:v>1.5</c:v>
                </c:pt>
                <c:pt idx="12">
                  <c:v>2.95</c:v>
                </c:pt>
                <c:pt idx="13">
                  <c:v>1.1499999999999999</c:v>
                </c:pt>
              </c:numCache>
            </c:numRef>
          </c:val>
        </c:ser>
        <c:ser>
          <c:idx val="1"/>
          <c:order val="1"/>
          <c:tx>
            <c:strRef>
              <c:f>Tabelle1!$A$3</c:f>
              <c:strCache>
                <c:ptCount val="1"/>
                <c:pt idx="0">
                  <c:v>Rank - 2</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Tabelle1!$B$3:$O$3</c:f>
              <c:numCache>
                <c:formatCode>0.00</c:formatCode>
                <c:ptCount val="14"/>
                <c:pt idx="0">
                  <c:v>9.17</c:v>
                </c:pt>
                <c:pt idx="1">
                  <c:v>8.06</c:v>
                </c:pt>
                <c:pt idx="2">
                  <c:v>16.88</c:v>
                </c:pt>
                <c:pt idx="3">
                  <c:v>9.81</c:v>
                </c:pt>
                <c:pt idx="4">
                  <c:v>7.08</c:v>
                </c:pt>
                <c:pt idx="5">
                  <c:v>8.25</c:v>
                </c:pt>
                <c:pt idx="6">
                  <c:v>6.63</c:v>
                </c:pt>
                <c:pt idx="7">
                  <c:v>7.15</c:v>
                </c:pt>
                <c:pt idx="8">
                  <c:v>5.22</c:v>
                </c:pt>
                <c:pt idx="9">
                  <c:v>4.4800000000000004</c:v>
                </c:pt>
                <c:pt idx="10">
                  <c:v>4.49</c:v>
                </c:pt>
                <c:pt idx="11">
                  <c:v>3.87</c:v>
                </c:pt>
                <c:pt idx="12">
                  <c:v>3.04</c:v>
                </c:pt>
                <c:pt idx="13">
                  <c:v>4.78</c:v>
                </c:pt>
              </c:numCache>
            </c:numRef>
          </c:val>
        </c:ser>
        <c:ser>
          <c:idx val="2"/>
          <c:order val="2"/>
          <c:tx>
            <c:strRef>
              <c:f>Tabelle1!$A$4</c:f>
              <c:strCache>
                <c:ptCount val="1"/>
                <c:pt idx="0">
                  <c:v>Rank - 3</c:v>
                </c:pt>
              </c:strCache>
            </c:strRef>
          </c:tx>
          <c:spPr>
            <a:solidFill>
              <a:srgbClr val="B6B8B9"/>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15:layout/>
                </c:ext>
              </c:extLst>
            </c:dLbl>
            <c:dLbl>
              <c:idx val="9"/>
              <c:showLegendKey val="0"/>
              <c:showVal val="1"/>
              <c:showCatName val="0"/>
              <c:showSerName val="0"/>
              <c:showPercent val="0"/>
              <c:showBubbleSize val="0"/>
              <c:extLst>
                <c:ext xmlns:c15="http://schemas.microsoft.com/office/drawing/2012/chart" uri="{CE6537A1-D6FC-4f65-9D91-7224C49458BB}">
                  <c15:layout/>
                </c:ext>
              </c:extLst>
            </c:dLbl>
            <c:dLbl>
              <c:idx val="13"/>
              <c:showLegendKey val="0"/>
              <c:showVal val="1"/>
              <c:showCatName val="0"/>
              <c:showSerName val="0"/>
              <c:showPercent val="0"/>
              <c:showBubbleSize val="0"/>
              <c:extLst>
                <c:ext xmlns:c15="http://schemas.microsoft.com/office/drawing/2012/chart" uri="{CE6537A1-D6FC-4f65-9D91-7224C49458BB}">
                  <c15:layout/>
                </c:ext>
              </c:extLst>
            </c:dLbl>
            <c:dLbl>
              <c:idx val="1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Tabelle1!$B$4:$O$4</c:f>
              <c:numCache>
                <c:formatCode>0.00</c:formatCode>
                <c:ptCount val="14"/>
                <c:pt idx="0">
                  <c:v>10.7</c:v>
                </c:pt>
                <c:pt idx="1">
                  <c:v>9.0399999999999991</c:v>
                </c:pt>
                <c:pt idx="2">
                  <c:v>9.42</c:v>
                </c:pt>
                <c:pt idx="3">
                  <c:v>7.66</c:v>
                </c:pt>
                <c:pt idx="4">
                  <c:v>7.33</c:v>
                </c:pt>
                <c:pt idx="5">
                  <c:v>7.16</c:v>
                </c:pt>
                <c:pt idx="6">
                  <c:v>7.95</c:v>
                </c:pt>
                <c:pt idx="7">
                  <c:v>4.2699999999999996</c:v>
                </c:pt>
                <c:pt idx="8">
                  <c:v>5.1100000000000003</c:v>
                </c:pt>
                <c:pt idx="9">
                  <c:v>5.65</c:v>
                </c:pt>
                <c:pt idx="10">
                  <c:v>5.18</c:v>
                </c:pt>
                <c:pt idx="11">
                  <c:v>6.76</c:v>
                </c:pt>
                <c:pt idx="12">
                  <c:v>4.6100000000000003</c:v>
                </c:pt>
                <c:pt idx="13">
                  <c:v>6.35</c:v>
                </c:pt>
              </c:numCache>
            </c:numRef>
          </c:val>
        </c:ser>
        <c:dLbls>
          <c:showLegendKey val="0"/>
          <c:showVal val="0"/>
          <c:showCatName val="0"/>
          <c:showSerName val="0"/>
          <c:showPercent val="0"/>
          <c:showBubbleSize val="0"/>
        </c:dLbls>
        <c:gapWidth val="50"/>
        <c:overlap val="100"/>
        <c:axId val="120461952"/>
        <c:axId val="120512896"/>
      </c:barChart>
      <c:catAx>
        <c:axId val="120461952"/>
        <c:scaling>
          <c:orientation val="maxMin"/>
        </c:scaling>
        <c:delete val="1"/>
        <c:axPos val="l"/>
        <c:numFmt formatCode="General" sourceLinked="0"/>
        <c:majorTickMark val="out"/>
        <c:minorTickMark val="none"/>
        <c:tickLblPos val="nextTo"/>
        <c:crossAx val="120512896"/>
        <c:crosses val="autoZero"/>
        <c:auto val="1"/>
        <c:lblAlgn val="ctr"/>
        <c:lblOffset val="100"/>
        <c:noMultiLvlLbl val="0"/>
      </c:catAx>
      <c:valAx>
        <c:axId val="120512896"/>
        <c:scaling>
          <c:orientation val="minMax"/>
          <c:max val="70"/>
          <c:min val="0"/>
        </c:scaling>
        <c:delete val="1"/>
        <c:axPos val="t"/>
        <c:numFmt formatCode="General" sourceLinked="0"/>
        <c:majorTickMark val="out"/>
        <c:minorTickMark val="none"/>
        <c:tickLblPos val="nextTo"/>
        <c:crossAx val="120461952"/>
        <c:crosses val="autoZero"/>
        <c:crossBetween val="between"/>
        <c:majorUnit val="0.2"/>
      </c:valAx>
    </c:plotArea>
    <c:legend>
      <c:legendPos val="b"/>
      <c:layout>
        <c:manualLayout>
          <c:xMode val="edge"/>
          <c:yMode val="edge"/>
          <c:x val="0.22647884271277574"/>
          <c:y val="0.93514637820016933"/>
          <c:w val="0.76916579492736303"/>
          <c:h val="6.485362179983057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Rank - 1</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5"/>
              <c:showLegendKey val="0"/>
              <c:showVal val="1"/>
              <c:showCatName val="0"/>
              <c:showSerName val="0"/>
              <c:showPercent val="0"/>
              <c:showBubbleSize val="0"/>
              <c:extLst>
                <c:ext xmlns:c15="http://schemas.microsoft.com/office/drawing/2012/chart" uri="{CE6537A1-D6FC-4f65-9D91-7224C49458BB}">
                  <c15:layout/>
                </c:ext>
              </c:extLst>
            </c:dLbl>
            <c:dLbl>
              <c:idx val="7"/>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15:layout/>
                </c:ext>
              </c:extLst>
            </c:dLbl>
            <c:dLbl>
              <c:idx val="9"/>
              <c:delete val="1"/>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15:layout/>
                </c:ext>
              </c:extLst>
            </c:dLbl>
            <c:dLbl>
              <c:idx val="11"/>
              <c:delete val="1"/>
              <c:extLst>
                <c:ext xmlns:c15="http://schemas.microsoft.com/office/drawing/2012/chart" uri="{CE6537A1-D6FC-4f65-9D91-7224C49458BB}"/>
              </c:extLst>
            </c:dLbl>
            <c:dLbl>
              <c:idx val="12"/>
              <c:showLegendKey val="0"/>
              <c:showVal val="1"/>
              <c:showCatName val="0"/>
              <c:showSerName val="0"/>
              <c:showPercent val="0"/>
              <c:showBubbleSize val="0"/>
              <c:extLst>
                <c:ext xmlns:c15="http://schemas.microsoft.com/office/drawing/2012/chart" uri="{CE6537A1-D6FC-4f65-9D91-7224C49458BB}">
                  <c15:layout/>
                </c:ext>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Tabelle1!$B$2:$O$2</c:f>
              <c:numCache>
                <c:formatCode>0.00</c:formatCode>
                <c:ptCount val="14"/>
                <c:pt idx="0">
                  <c:v>20.09</c:v>
                </c:pt>
                <c:pt idx="1">
                  <c:v>25.64</c:v>
                </c:pt>
                <c:pt idx="2">
                  <c:v>10.63</c:v>
                </c:pt>
                <c:pt idx="3">
                  <c:v>8.82</c:v>
                </c:pt>
                <c:pt idx="4">
                  <c:v>6.08</c:v>
                </c:pt>
                <c:pt idx="5">
                  <c:v>3.55</c:v>
                </c:pt>
                <c:pt idx="6">
                  <c:v>4.1399999999999997</c:v>
                </c:pt>
                <c:pt idx="7">
                  <c:v>5.72</c:v>
                </c:pt>
                <c:pt idx="8">
                  <c:v>3.76</c:v>
                </c:pt>
                <c:pt idx="9">
                  <c:v>2.23</c:v>
                </c:pt>
                <c:pt idx="10">
                  <c:v>2.74</c:v>
                </c:pt>
                <c:pt idx="11">
                  <c:v>1.52</c:v>
                </c:pt>
                <c:pt idx="12">
                  <c:v>2.88</c:v>
                </c:pt>
                <c:pt idx="13">
                  <c:v>1.55</c:v>
                </c:pt>
              </c:numCache>
            </c:numRef>
          </c:val>
        </c:ser>
        <c:ser>
          <c:idx val="1"/>
          <c:order val="1"/>
          <c:tx>
            <c:strRef>
              <c:f>Tabelle1!$A$3</c:f>
              <c:strCache>
                <c:ptCount val="1"/>
                <c:pt idx="0">
                  <c:v>Rank - 2</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Tabelle1!$B$3:$O$3</c:f>
              <c:numCache>
                <c:formatCode>0.00</c:formatCode>
                <c:ptCount val="14"/>
                <c:pt idx="0">
                  <c:v>8.89</c:v>
                </c:pt>
                <c:pt idx="1">
                  <c:v>9.43</c:v>
                </c:pt>
                <c:pt idx="2">
                  <c:v>17.21</c:v>
                </c:pt>
                <c:pt idx="3">
                  <c:v>8.26</c:v>
                </c:pt>
                <c:pt idx="4">
                  <c:v>9.19</c:v>
                </c:pt>
                <c:pt idx="5">
                  <c:v>8.1199999999999992</c:v>
                </c:pt>
                <c:pt idx="6">
                  <c:v>6.75</c:v>
                </c:pt>
                <c:pt idx="7">
                  <c:v>7.23</c:v>
                </c:pt>
                <c:pt idx="8">
                  <c:v>5.81</c:v>
                </c:pt>
                <c:pt idx="9">
                  <c:v>3.38</c:v>
                </c:pt>
                <c:pt idx="10">
                  <c:v>4.57</c:v>
                </c:pt>
                <c:pt idx="11">
                  <c:v>3.42</c:v>
                </c:pt>
                <c:pt idx="12">
                  <c:v>3.27</c:v>
                </c:pt>
                <c:pt idx="13">
                  <c:v>3.15</c:v>
                </c:pt>
              </c:numCache>
            </c:numRef>
          </c:val>
        </c:ser>
        <c:ser>
          <c:idx val="2"/>
          <c:order val="2"/>
          <c:tx>
            <c:strRef>
              <c:f>Tabelle1!$A$4</c:f>
              <c:strCache>
                <c:ptCount val="1"/>
                <c:pt idx="0">
                  <c:v>Rank - 3</c:v>
                </c:pt>
              </c:strCache>
            </c:strRef>
          </c:tx>
          <c:spPr>
            <a:solidFill>
              <a:srgbClr val="B6B8B9"/>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15:layout/>
                </c:ext>
              </c:extLst>
            </c:dLbl>
            <c:dLbl>
              <c:idx val="9"/>
              <c:showLegendKey val="0"/>
              <c:showVal val="1"/>
              <c:showCatName val="0"/>
              <c:showSerName val="0"/>
              <c:showPercent val="0"/>
              <c:showBubbleSize val="0"/>
              <c:extLst>
                <c:ext xmlns:c15="http://schemas.microsoft.com/office/drawing/2012/chart" uri="{CE6537A1-D6FC-4f65-9D91-7224C49458BB}">
                  <c15:layout/>
                </c:ext>
              </c:extLst>
            </c:dLbl>
            <c:dLbl>
              <c:idx val="13"/>
              <c:showLegendKey val="0"/>
              <c:showVal val="1"/>
              <c:showCatName val="0"/>
              <c:showSerName val="0"/>
              <c:showPercent val="0"/>
              <c:showBubbleSize val="0"/>
              <c:extLst>
                <c:ext xmlns:c15="http://schemas.microsoft.com/office/drawing/2012/chart" uri="{CE6537A1-D6FC-4f65-9D91-7224C49458BB}">
                  <c15:layout/>
                </c:ext>
              </c:extLst>
            </c:dLbl>
            <c:dLbl>
              <c:idx val="1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Tabelle1!$B$4:$O$4</c:f>
              <c:numCache>
                <c:formatCode>0.00</c:formatCode>
                <c:ptCount val="14"/>
                <c:pt idx="0">
                  <c:v>7.47</c:v>
                </c:pt>
                <c:pt idx="1">
                  <c:v>9.61</c:v>
                </c:pt>
                <c:pt idx="2">
                  <c:v>11.92</c:v>
                </c:pt>
                <c:pt idx="3">
                  <c:v>7.04</c:v>
                </c:pt>
                <c:pt idx="4">
                  <c:v>9.16</c:v>
                </c:pt>
                <c:pt idx="5">
                  <c:v>9.81</c:v>
                </c:pt>
                <c:pt idx="6">
                  <c:v>7.45</c:v>
                </c:pt>
                <c:pt idx="7">
                  <c:v>3.16</c:v>
                </c:pt>
                <c:pt idx="8">
                  <c:v>4.49</c:v>
                </c:pt>
                <c:pt idx="9">
                  <c:v>7.02</c:v>
                </c:pt>
                <c:pt idx="10">
                  <c:v>5.0999999999999996</c:v>
                </c:pt>
                <c:pt idx="11">
                  <c:v>5.29</c:v>
                </c:pt>
                <c:pt idx="12">
                  <c:v>4.5</c:v>
                </c:pt>
                <c:pt idx="13">
                  <c:v>5.55</c:v>
                </c:pt>
              </c:numCache>
            </c:numRef>
          </c:val>
        </c:ser>
        <c:dLbls>
          <c:showLegendKey val="0"/>
          <c:showVal val="0"/>
          <c:showCatName val="0"/>
          <c:showSerName val="0"/>
          <c:showPercent val="0"/>
          <c:showBubbleSize val="0"/>
        </c:dLbls>
        <c:gapWidth val="50"/>
        <c:overlap val="100"/>
        <c:axId val="74598656"/>
        <c:axId val="121372672"/>
      </c:barChart>
      <c:catAx>
        <c:axId val="74598656"/>
        <c:scaling>
          <c:orientation val="maxMin"/>
        </c:scaling>
        <c:delete val="1"/>
        <c:axPos val="l"/>
        <c:numFmt formatCode="General" sourceLinked="0"/>
        <c:majorTickMark val="out"/>
        <c:minorTickMark val="none"/>
        <c:tickLblPos val="nextTo"/>
        <c:crossAx val="121372672"/>
        <c:crosses val="autoZero"/>
        <c:auto val="1"/>
        <c:lblAlgn val="ctr"/>
        <c:lblOffset val="100"/>
        <c:noMultiLvlLbl val="0"/>
      </c:catAx>
      <c:valAx>
        <c:axId val="121372672"/>
        <c:scaling>
          <c:orientation val="minMax"/>
          <c:max val="70"/>
          <c:min val="0"/>
        </c:scaling>
        <c:delete val="1"/>
        <c:axPos val="t"/>
        <c:numFmt formatCode="General" sourceLinked="0"/>
        <c:majorTickMark val="out"/>
        <c:minorTickMark val="none"/>
        <c:tickLblPos val="nextTo"/>
        <c:crossAx val="74598656"/>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Rank - 1</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5"/>
              <c:showLegendKey val="0"/>
              <c:showVal val="1"/>
              <c:showCatName val="0"/>
              <c:showSerName val="0"/>
              <c:showPercent val="0"/>
              <c:showBubbleSize val="0"/>
              <c:extLst>
                <c:ext xmlns:c15="http://schemas.microsoft.com/office/drawing/2012/chart" uri="{CE6537A1-D6FC-4f65-9D91-7224C49458BB}">
                  <c15:layout/>
                </c:ext>
              </c:extLst>
            </c:dLbl>
            <c:dLbl>
              <c:idx val="6"/>
              <c:showLegendKey val="0"/>
              <c:showVal val="1"/>
              <c:showCatName val="0"/>
              <c:showSerName val="0"/>
              <c:showPercent val="0"/>
              <c:showBubbleSize val="0"/>
              <c:extLst>
                <c:ext xmlns:c15="http://schemas.microsoft.com/office/drawing/2012/chart" uri="{CE6537A1-D6FC-4f65-9D91-7224C49458BB}">
                  <c15:layout/>
                </c:ext>
              </c:extLst>
            </c:dLbl>
            <c:dLbl>
              <c:idx val="7"/>
              <c:showLegendKey val="0"/>
              <c:showVal val="1"/>
              <c:showCatName val="0"/>
              <c:showSerName val="0"/>
              <c:showPercent val="0"/>
              <c:showBubbleSize val="0"/>
              <c:extLst>
                <c:ext xmlns:c15="http://schemas.microsoft.com/office/drawing/2012/chart" uri="{CE6537A1-D6FC-4f65-9D91-7224C49458BB}">
                  <c15:layout/>
                </c:ext>
              </c:extLst>
            </c:dLbl>
            <c:dLbl>
              <c:idx val="8"/>
              <c:delete val="1"/>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Tabelle1!$B$2:$O$2</c:f>
              <c:numCache>
                <c:formatCode>0.00</c:formatCode>
                <c:ptCount val="14"/>
                <c:pt idx="0">
                  <c:v>27.81</c:v>
                </c:pt>
                <c:pt idx="1">
                  <c:v>28.1</c:v>
                </c:pt>
                <c:pt idx="2">
                  <c:v>7.11</c:v>
                </c:pt>
                <c:pt idx="3">
                  <c:v>9.92</c:v>
                </c:pt>
                <c:pt idx="4">
                  <c:v>3.78</c:v>
                </c:pt>
                <c:pt idx="5">
                  <c:v>3.24</c:v>
                </c:pt>
                <c:pt idx="6">
                  <c:v>4.16</c:v>
                </c:pt>
                <c:pt idx="7">
                  <c:v>5.07</c:v>
                </c:pt>
                <c:pt idx="8">
                  <c:v>2.14</c:v>
                </c:pt>
                <c:pt idx="9">
                  <c:v>2.1800000000000002</c:v>
                </c:pt>
                <c:pt idx="10">
                  <c:v>2.19</c:v>
                </c:pt>
                <c:pt idx="11">
                  <c:v>1.89</c:v>
                </c:pt>
                <c:pt idx="12">
                  <c:v>1.31</c:v>
                </c:pt>
                <c:pt idx="13">
                  <c:v>0.69</c:v>
                </c:pt>
              </c:numCache>
            </c:numRef>
          </c:val>
        </c:ser>
        <c:ser>
          <c:idx val="1"/>
          <c:order val="1"/>
          <c:tx>
            <c:strRef>
              <c:f>Tabelle1!$A$3</c:f>
              <c:strCache>
                <c:ptCount val="1"/>
                <c:pt idx="0">
                  <c:v>Rank - 2</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10"/>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Tabelle1!$B$3:$O$3</c:f>
              <c:numCache>
                <c:formatCode>0.00</c:formatCode>
                <c:ptCount val="14"/>
                <c:pt idx="0">
                  <c:v>9.23</c:v>
                </c:pt>
                <c:pt idx="1">
                  <c:v>11.55</c:v>
                </c:pt>
                <c:pt idx="2">
                  <c:v>14.48</c:v>
                </c:pt>
                <c:pt idx="3">
                  <c:v>8.69</c:v>
                </c:pt>
                <c:pt idx="4">
                  <c:v>8.2100000000000009</c:v>
                </c:pt>
                <c:pt idx="5">
                  <c:v>11.36</c:v>
                </c:pt>
                <c:pt idx="6">
                  <c:v>7.8</c:v>
                </c:pt>
                <c:pt idx="7">
                  <c:v>7.64</c:v>
                </c:pt>
                <c:pt idx="8">
                  <c:v>5.88</c:v>
                </c:pt>
                <c:pt idx="9">
                  <c:v>3.83</c:v>
                </c:pt>
                <c:pt idx="10">
                  <c:v>2.09</c:v>
                </c:pt>
                <c:pt idx="11">
                  <c:v>3.41</c:v>
                </c:pt>
                <c:pt idx="12">
                  <c:v>2.12</c:v>
                </c:pt>
                <c:pt idx="13">
                  <c:v>1.75</c:v>
                </c:pt>
              </c:numCache>
            </c:numRef>
          </c:val>
        </c:ser>
        <c:ser>
          <c:idx val="2"/>
          <c:order val="2"/>
          <c:tx>
            <c:strRef>
              <c:f>Tabelle1!$A$4</c:f>
              <c:strCache>
                <c:ptCount val="1"/>
                <c:pt idx="0">
                  <c:v>Rank - 3</c:v>
                </c:pt>
              </c:strCache>
            </c:strRef>
          </c:tx>
          <c:spPr>
            <a:solidFill>
              <a:srgbClr val="B6B8B9"/>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15:layout/>
                </c:ext>
              </c:extLst>
            </c:dLbl>
            <c:dLbl>
              <c:idx val="9"/>
              <c:showLegendKey val="0"/>
              <c:showVal val="1"/>
              <c:showCatName val="0"/>
              <c:showSerName val="0"/>
              <c:showPercent val="0"/>
              <c:showBubbleSize val="0"/>
              <c:extLst>
                <c:ext xmlns:c15="http://schemas.microsoft.com/office/drawing/2012/chart" uri="{CE6537A1-D6FC-4f65-9D91-7224C49458BB}">
                  <c15:layout/>
                </c:ext>
              </c:extLst>
            </c:dLbl>
            <c:dLbl>
              <c:idx val="12"/>
              <c:delete val="1"/>
              <c:extLst>
                <c:ext xmlns:c15="http://schemas.microsoft.com/office/drawing/2012/chart" uri="{CE6537A1-D6FC-4f65-9D91-7224C49458BB}"/>
              </c:extLst>
            </c:dLbl>
            <c:dLbl>
              <c:idx val="13"/>
              <c:showLegendKey val="0"/>
              <c:showVal val="1"/>
              <c:showCatName val="0"/>
              <c:showSerName val="0"/>
              <c:showPercent val="0"/>
              <c:showBubbleSize val="0"/>
              <c:extLst>
                <c:ext xmlns:c15="http://schemas.microsoft.com/office/drawing/2012/chart" uri="{CE6537A1-D6FC-4f65-9D91-7224C49458BB}">
                  <c15:layout/>
                </c:ext>
              </c:extLst>
            </c:dLbl>
            <c:dLbl>
              <c:idx val="1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2"/>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Information and communication technologies</c:v>
                </c:pt>
                <c:pt idx="1">
                  <c:v>Education</c:v>
                </c:pt>
                <c:pt idx="2">
                  <c:v>Journalism and information (news)</c:v>
                </c:pt>
                <c:pt idx="3">
                  <c:v>Manufacturing, processing</c:v>
                </c:pt>
                <c:pt idx="4">
                  <c:v>Business, administration and law</c:v>
                </c:pt>
                <c:pt idx="5">
                  <c:v>Engineering and engineering trades</c:v>
                </c:pt>
                <c:pt idx="6">
                  <c:v>Mathematics and statistics</c:v>
                </c:pt>
                <c:pt idx="7">
                  <c:v>Arts, humanities, languages</c:v>
                </c:pt>
                <c:pt idx="8">
                  <c:v>Social and behavioral sciences</c:v>
                </c:pt>
                <c:pt idx="9">
                  <c:v>Health / medicine and welfare</c:v>
                </c:pt>
                <c:pt idx="10">
                  <c:v>Natural sciences</c:v>
                </c:pt>
                <c:pt idx="11">
                  <c:v>Services</c:v>
                </c:pt>
                <c:pt idx="12">
                  <c:v>Agriculture, forestry, fisheries and veterinary</c:v>
                </c:pt>
                <c:pt idx="13">
                  <c:v>Architecture and construction</c:v>
                </c:pt>
              </c:strCache>
            </c:strRef>
          </c:cat>
          <c:val>
            <c:numRef>
              <c:f>Tabelle1!$B$4:$O$4</c:f>
              <c:numCache>
                <c:formatCode>0.00</c:formatCode>
                <c:ptCount val="14"/>
                <c:pt idx="0">
                  <c:v>9.24</c:v>
                </c:pt>
                <c:pt idx="1">
                  <c:v>10.27</c:v>
                </c:pt>
                <c:pt idx="2">
                  <c:v>9.34</c:v>
                </c:pt>
                <c:pt idx="3">
                  <c:v>6.67</c:v>
                </c:pt>
                <c:pt idx="4">
                  <c:v>12.04</c:v>
                </c:pt>
                <c:pt idx="5">
                  <c:v>11.05</c:v>
                </c:pt>
                <c:pt idx="6">
                  <c:v>6.49</c:v>
                </c:pt>
                <c:pt idx="7">
                  <c:v>3.83</c:v>
                </c:pt>
                <c:pt idx="8">
                  <c:v>6.18</c:v>
                </c:pt>
                <c:pt idx="9">
                  <c:v>4.66</c:v>
                </c:pt>
                <c:pt idx="10">
                  <c:v>5.56</c:v>
                </c:pt>
                <c:pt idx="11">
                  <c:v>4.4400000000000004</c:v>
                </c:pt>
                <c:pt idx="12">
                  <c:v>1.92</c:v>
                </c:pt>
                <c:pt idx="13">
                  <c:v>5.3</c:v>
                </c:pt>
              </c:numCache>
            </c:numRef>
          </c:val>
        </c:ser>
        <c:dLbls>
          <c:showLegendKey val="0"/>
          <c:showVal val="0"/>
          <c:showCatName val="0"/>
          <c:showSerName val="0"/>
          <c:showPercent val="0"/>
          <c:showBubbleSize val="0"/>
        </c:dLbls>
        <c:gapWidth val="50"/>
        <c:overlap val="100"/>
        <c:axId val="121443840"/>
        <c:axId val="121445376"/>
      </c:barChart>
      <c:catAx>
        <c:axId val="121443840"/>
        <c:scaling>
          <c:orientation val="maxMin"/>
        </c:scaling>
        <c:delete val="1"/>
        <c:axPos val="l"/>
        <c:numFmt formatCode="General" sourceLinked="0"/>
        <c:majorTickMark val="out"/>
        <c:minorTickMark val="none"/>
        <c:tickLblPos val="nextTo"/>
        <c:crossAx val="121445376"/>
        <c:crosses val="autoZero"/>
        <c:auto val="1"/>
        <c:lblAlgn val="ctr"/>
        <c:lblOffset val="100"/>
        <c:noMultiLvlLbl val="0"/>
      </c:catAx>
      <c:valAx>
        <c:axId val="121445376"/>
        <c:scaling>
          <c:orientation val="minMax"/>
          <c:max val="70"/>
          <c:min val="0"/>
        </c:scaling>
        <c:delete val="1"/>
        <c:axPos val="t"/>
        <c:numFmt formatCode="General" sourceLinked="0"/>
        <c:majorTickMark val="out"/>
        <c:minorTickMark val="none"/>
        <c:tickLblPos val="nextTo"/>
        <c:crossAx val="12144384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9901082976283166"/>
          <c:y val="2.4221747388414053E-2"/>
          <c:w val="0.49235370983707172"/>
          <c:h val="0.91769396961063643"/>
        </c:manualLayout>
      </c:layout>
      <c:barChart>
        <c:barDir val="bar"/>
        <c:grouping val="percentStacked"/>
        <c:varyColors val="0"/>
        <c:ser>
          <c:idx val="0"/>
          <c:order val="0"/>
          <c:tx>
            <c:strRef>
              <c:f>Tabelle1!$A$2</c:f>
              <c:strCache>
                <c:ptCount val="1"/>
                <c:pt idx="0">
                  <c:v>Yes, definitely</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Tabelle1!$B$2:$I$2</c:f>
              <c:numCache>
                <c:formatCode>0.00</c:formatCode>
                <c:ptCount val="8"/>
                <c:pt idx="0">
                  <c:v>13.27</c:v>
                </c:pt>
                <c:pt idx="1">
                  <c:v>16.84</c:v>
                </c:pt>
                <c:pt idx="2">
                  <c:v>20.25</c:v>
                </c:pt>
                <c:pt idx="3">
                  <c:v>35.42</c:v>
                </c:pt>
                <c:pt idx="4">
                  <c:v>38.39</c:v>
                </c:pt>
                <c:pt idx="5">
                  <c:v>34.72</c:v>
                </c:pt>
                <c:pt idx="6">
                  <c:v>0</c:v>
                </c:pt>
                <c:pt idx="7">
                  <c:v>0</c:v>
                </c:pt>
              </c:numCache>
            </c:numRef>
          </c:val>
        </c:ser>
        <c:ser>
          <c:idx val="1"/>
          <c:order val="1"/>
          <c:tx>
            <c:strRef>
              <c:f>Tabelle1!$A$3</c:f>
              <c:strCache>
                <c:ptCount val="1"/>
                <c:pt idx="0">
                  <c:v>Maybe</c:v>
                </c:pt>
              </c:strCache>
            </c:strRef>
          </c:tx>
          <c:spPr>
            <a:solidFill>
              <a:schemeClr val="bg2">
                <a:lumMod val="40000"/>
                <a:lumOff val="60000"/>
              </a:schemeClr>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Tabelle1!$B$3:$I$3</c:f>
              <c:numCache>
                <c:formatCode>0.00</c:formatCode>
                <c:ptCount val="8"/>
                <c:pt idx="0">
                  <c:v>47.46</c:v>
                </c:pt>
                <c:pt idx="1">
                  <c:v>35.31</c:v>
                </c:pt>
                <c:pt idx="2">
                  <c:v>43</c:v>
                </c:pt>
                <c:pt idx="3">
                  <c:v>49.09</c:v>
                </c:pt>
                <c:pt idx="4">
                  <c:v>49.19</c:v>
                </c:pt>
                <c:pt idx="5">
                  <c:v>40.64</c:v>
                </c:pt>
                <c:pt idx="6">
                  <c:v>0</c:v>
                </c:pt>
                <c:pt idx="7">
                  <c:v>0</c:v>
                </c:pt>
              </c:numCache>
            </c:numRef>
          </c:val>
        </c:ser>
        <c:ser>
          <c:idx val="2"/>
          <c:order val="2"/>
          <c:tx>
            <c:strRef>
              <c:f>Tabelle1!$A$4</c:f>
              <c:strCache>
                <c:ptCount val="1"/>
                <c:pt idx="0">
                  <c:v>Definitely not</c:v>
                </c:pt>
              </c:strCache>
            </c:strRef>
          </c:tx>
          <c:spPr>
            <a:solidFill>
              <a:schemeClr val="bg2">
                <a:lumMod val="60000"/>
                <a:lumOff val="40000"/>
              </a:schemeClr>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Tabelle1!$B$4:$I$4</c:f>
              <c:numCache>
                <c:formatCode>0.00</c:formatCode>
                <c:ptCount val="8"/>
                <c:pt idx="0">
                  <c:v>33.07</c:v>
                </c:pt>
                <c:pt idx="1">
                  <c:v>38.729999999999997</c:v>
                </c:pt>
                <c:pt idx="2">
                  <c:v>29.18</c:v>
                </c:pt>
                <c:pt idx="3">
                  <c:v>10.53</c:v>
                </c:pt>
                <c:pt idx="4">
                  <c:v>8.25</c:v>
                </c:pt>
                <c:pt idx="5">
                  <c:v>20.079999999999998</c:v>
                </c:pt>
                <c:pt idx="6">
                  <c:v>0</c:v>
                </c:pt>
                <c:pt idx="7">
                  <c:v>0</c:v>
                </c:pt>
              </c:numCache>
            </c:numRef>
          </c:val>
        </c:ser>
        <c:ser>
          <c:idx val="3"/>
          <c:order val="3"/>
          <c:tx>
            <c:strRef>
              <c:f>Tabelle1!$A$5</c:f>
              <c:strCache>
                <c:ptCount val="1"/>
                <c:pt idx="0">
                  <c:v>No answer / don´t know</c:v>
                </c:pt>
              </c:strCache>
            </c:strRef>
          </c:tx>
          <c:spPr>
            <a:solidFill>
              <a:schemeClr val="bg2"/>
            </a:solidFill>
            <a:ln>
              <a:solidFill>
                <a:schemeClr val="bg1"/>
              </a:solidFill>
            </a:ln>
          </c:spPr>
          <c:invertIfNegative val="0"/>
          <c:dLbls>
            <c:dLbl>
              <c:idx val="0"/>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4"/>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5"/>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Tabelle1!$B$1:$I$1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Tabelle1!$B$5:$I$5</c:f>
              <c:numCache>
                <c:formatCode>0.00</c:formatCode>
                <c:ptCount val="8"/>
                <c:pt idx="0">
                  <c:v>6.2</c:v>
                </c:pt>
                <c:pt idx="1">
                  <c:v>9.1199999999999992</c:v>
                </c:pt>
                <c:pt idx="2">
                  <c:v>7.58</c:v>
                </c:pt>
                <c:pt idx="3">
                  <c:v>4.96</c:v>
                </c:pt>
                <c:pt idx="4">
                  <c:v>4.17</c:v>
                </c:pt>
                <c:pt idx="5">
                  <c:v>4.55</c:v>
                </c:pt>
                <c:pt idx="6">
                  <c:v>0</c:v>
                </c:pt>
                <c:pt idx="7">
                  <c:v>0</c:v>
                </c:pt>
              </c:numCache>
            </c:numRef>
          </c:val>
        </c:ser>
        <c:dLbls>
          <c:showLegendKey val="0"/>
          <c:showVal val="0"/>
          <c:showCatName val="0"/>
          <c:showSerName val="0"/>
          <c:showPercent val="0"/>
          <c:showBubbleSize val="0"/>
        </c:dLbls>
        <c:gapWidth val="50"/>
        <c:overlap val="100"/>
        <c:axId val="122140160"/>
        <c:axId val="122141696"/>
      </c:barChart>
      <c:catAx>
        <c:axId val="122140160"/>
        <c:scaling>
          <c:orientation val="maxMin"/>
        </c:scaling>
        <c:delete val="1"/>
        <c:axPos val="l"/>
        <c:numFmt formatCode="General" sourceLinked="0"/>
        <c:majorTickMark val="out"/>
        <c:minorTickMark val="none"/>
        <c:tickLblPos val="nextTo"/>
        <c:crossAx val="122141696"/>
        <c:crosses val="autoZero"/>
        <c:auto val="1"/>
        <c:lblAlgn val="ctr"/>
        <c:lblOffset val="100"/>
        <c:noMultiLvlLbl val="0"/>
      </c:catAx>
      <c:valAx>
        <c:axId val="122141696"/>
        <c:scaling>
          <c:orientation val="minMax"/>
          <c:max val="1"/>
          <c:min val="0"/>
        </c:scaling>
        <c:delete val="1"/>
        <c:axPos val="t"/>
        <c:numFmt formatCode="0%" sourceLinked="0"/>
        <c:majorTickMark val="out"/>
        <c:minorTickMark val="none"/>
        <c:tickLblPos val="nextTo"/>
        <c:crossAx val="122140160"/>
        <c:crosses val="autoZero"/>
        <c:crossBetween val="between"/>
        <c:majorUnit val="0.2"/>
      </c:valAx>
    </c:plotArea>
    <c:legend>
      <c:legendPos val="b"/>
      <c:layout>
        <c:manualLayout>
          <c:xMode val="edge"/>
          <c:yMode val="edge"/>
          <c:x val="1.8873236892731311E-2"/>
          <c:y val="0.93514648622981955"/>
          <c:w val="0.98112676310726865"/>
          <c:h val="6.4853513770180435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United Kingdom</c:v>
                </c:pt>
              </c:strCache>
            </c:strRef>
          </c:tx>
          <c:spPr>
            <a:solidFill>
              <a:schemeClr val="accent1"/>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 am not interested in working in that area at all.</c:v>
                </c:pt>
                <c:pt idx="1">
                  <c:v>I do not see my strengths in that area.</c:v>
                </c:pt>
                <c:pt idx="2">
                  <c:v>I do not feel competent enough.</c:v>
                </c:pt>
                <c:pt idx="3">
                  <c:v>I don´t want to sit in front of a computer all day.</c:v>
                </c:pt>
                <c:pt idx="4">
                  <c:v>I am not interested in an office-bound job.</c:v>
                </c:pt>
                <c:pt idx="5">
                  <c:v>Jobs are boring</c:v>
                </c:pt>
                <c:pt idx="6">
                  <c:v>Education would take too much time.</c:v>
                </c:pt>
                <c:pt idx="7">
                  <c:v>There is not enough social contact in these jobs.</c:v>
                </c:pt>
                <c:pt idx="8">
                  <c:v>It is too difficult to keep up with technological development and change.</c:v>
                </c:pt>
                <c:pt idx="9">
                  <c:v>Job and career options are more promising in other fields.</c:v>
                </c:pt>
                <c:pt idx="10">
                  <c:v>Jobs are paid too low</c:v>
                </c:pt>
                <c:pt idx="11">
                  <c:v>These jobs generally have a bad reputation.</c:v>
                </c:pt>
                <c:pt idx="12">
                  <c:v>Other:</c:v>
                </c:pt>
                <c:pt idx="13">
                  <c:v>No answer / don´t know</c:v>
                </c:pt>
              </c:strCache>
            </c:strRef>
          </c:cat>
          <c:val>
            <c:numRef>
              <c:f>Tabelle1!$B$2:$O$2</c:f>
              <c:numCache>
                <c:formatCode>0.00</c:formatCode>
                <c:ptCount val="14"/>
                <c:pt idx="0">
                  <c:v>61.2</c:v>
                </c:pt>
                <c:pt idx="1">
                  <c:v>41.59</c:v>
                </c:pt>
                <c:pt idx="2">
                  <c:v>32.46</c:v>
                </c:pt>
                <c:pt idx="3">
                  <c:v>24.06</c:v>
                </c:pt>
                <c:pt idx="4">
                  <c:v>19.579999999999998</c:v>
                </c:pt>
                <c:pt idx="5">
                  <c:v>25.43</c:v>
                </c:pt>
                <c:pt idx="6">
                  <c:v>15.13</c:v>
                </c:pt>
                <c:pt idx="7">
                  <c:v>12.6</c:v>
                </c:pt>
                <c:pt idx="8">
                  <c:v>7.26</c:v>
                </c:pt>
                <c:pt idx="9">
                  <c:v>9.6</c:v>
                </c:pt>
                <c:pt idx="10">
                  <c:v>5.92</c:v>
                </c:pt>
                <c:pt idx="11">
                  <c:v>1.74</c:v>
                </c:pt>
                <c:pt idx="12">
                  <c:v>2.06</c:v>
                </c:pt>
                <c:pt idx="13">
                  <c:v>4.6500000000000004</c:v>
                </c:pt>
              </c:numCache>
            </c:numRef>
          </c:val>
        </c:ser>
        <c:dLbls>
          <c:showLegendKey val="0"/>
          <c:showVal val="0"/>
          <c:showCatName val="0"/>
          <c:showSerName val="0"/>
          <c:showPercent val="0"/>
          <c:showBubbleSize val="0"/>
        </c:dLbls>
        <c:gapWidth val="50"/>
        <c:axId val="121882112"/>
        <c:axId val="121883648"/>
      </c:barChart>
      <c:catAx>
        <c:axId val="121882112"/>
        <c:scaling>
          <c:orientation val="maxMin"/>
        </c:scaling>
        <c:delete val="1"/>
        <c:axPos val="l"/>
        <c:numFmt formatCode="General" sourceLinked="0"/>
        <c:majorTickMark val="out"/>
        <c:minorTickMark val="none"/>
        <c:tickLblPos val="nextTo"/>
        <c:crossAx val="121883648"/>
        <c:crosses val="autoZero"/>
        <c:auto val="1"/>
        <c:lblAlgn val="ctr"/>
        <c:lblOffset val="100"/>
        <c:noMultiLvlLbl val="0"/>
      </c:catAx>
      <c:valAx>
        <c:axId val="121883648"/>
        <c:scaling>
          <c:orientation val="minMax"/>
          <c:max val="100"/>
          <c:min val="0"/>
        </c:scaling>
        <c:delete val="1"/>
        <c:axPos val="t"/>
        <c:numFmt formatCode="General" sourceLinked="0"/>
        <c:majorTickMark val="out"/>
        <c:minorTickMark val="none"/>
        <c:tickLblPos val="nextTo"/>
        <c:crossAx val="12188211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Netherlands</c:v>
                </c:pt>
              </c:strCache>
            </c:strRef>
          </c:tx>
          <c:spPr>
            <a:solidFill>
              <a:schemeClr val="accent5">
                <a:lumMod val="75000"/>
              </a:schemeClr>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 am not interested in working in that area at all.</c:v>
                </c:pt>
                <c:pt idx="1">
                  <c:v>I do not see my strengths in that area.</c:v>
                </c:pt>
                <c:pt idx="2">
                  <c:v>I do not feel competent enough.</c:v>
                </c:pt>
                <c:pt idx="3">
                  <c:v>I don´t want to sit in front of a computer all day.</c:v>
                </c:pt>
                <c:pt idx="4">
                  <c:v>I am not interested in an office-bound job.</c:v>
                </c:pt>
                <c:pt idx="5">
                  <c:v>Jobs are boring</c:v>
                </c:pt>
                <c:pt idx="6">
                  <c:v>Education would take too much time.</c:v>
                </c:pt>
                <c:pt idx="7">
                  <c:v>There is not enough social contact in these jobs.</c:v>
                </c:pt>
                <c:pt idx="8">
                  <c:v>It is too difficult to keep up with technological development and change.</c:v>
                </c:pt>
                <c:pt idx="9">
                  <c:v>Job and career options are more promising in other fields.</c:v>
                </c:pt>
                <c:pt idx="10">
                  <c:v>Jobs are paid too low</c:v>
                </c:pt>
                <c:pt idx="11">
                  <c:v>These jobs generally have a bad reputation.</c:v>
                </c:pt>
                <c:pt idx="12">
                  <c:v>Other:</c:v>
                </c:pt>
                <c:pt idx="13">
                  <c:v>No answer / don´t know</c:v>
                </c:pt>
              </c:strCache>
            </c:strRef>
          </c:cat>
          <c:val>
            <c:numRef>
              <c:f>Tabelle1!$B$2:$O$2</c:f>
              <c:numCache>
                <c:formatCode>0.00</c:formatCode>
                <c:ptCount val="14"/>
                <c:pt idx="0">
                  <c:v>51.96</c:v>
                </c:pt>
                <c:pt idx="1">
                  <c:v>34.950000000000003</c:v>
                </c:pt>
                <c:pt idx="2">
                  <c:v>28.28</c:v>
                </c:pt>
                <c:pt idx="3">
                  <c:v>34.159999999999997</c:v>
                </c:pt>
                <c:pt idx="4">
                  <c:v>26.03</c:v>
                </c:pt>
                <c:pt idx="5">
                  <c:v>21.09</c:v>
                </c:pt>
                <c:pt idx="6">
                  <c:v>12.23</c:v>
                </c:pt>
                <c:pt idx="7">
                  <c:v>11.08</c:v>
                </c:pt>
                <c:pt idx="8">
                  <c:v>9.39</c:v>
                </c:pt>
                <c:pt idx="9">
                  <c:v>8.94</c:v>
                </c:pt>
                <c:pt idx="10">
                  <c:v>3.54</c:v>
                </c:pt>
                <c:pt idx="11">
                  <c:v>0.83</c:v>
                </c:pt>
                <c:pt idx="12">
                  <c:v>1.5</c:v>
                </c:pt>
                <c:pt idx="13">
                  <c:v>4.66</c:v>
                </c:pt>
              </c:numCache>
            </c:numRef>
          </c:val>
        </c:ser>
        <c:dLbls>
          <c:showLegendKey val="0"/>
          <c:showVal val="0"/>
          <c:showCatName val="0"/>
          <c:showSerName val="0"/>
          <c:showPercent val="0"/>
          <c:showBubbleSize val="0"/>
        </c:dLbls>
        <c:gapWidth val="50"/>
        <c:axId val="121924992"/>
        <c:axId val="121926784"/>
      </c:barChart>
      <c:catAx>
        <c:axId val="121924992"/>
        <c:scaling>
          <c:orientation val="maxMin"/>
        </c:scaling>
        <c:delete val="1"/>
        <c:axPos val="l"/>
        <c:numFmt formatCode="General" sourceLinked="0"/>
        <c:majorTickMark val="out"/>
        <c:minorTickMark val="none"/>
        <c:tickLblPos val="nextTo"/>
        <c:crossAx val="121926784"/>
        <c:crosses val="autoZero"/>
        <c:auto val="1"/>
        <c:lblAlgn val="ctr"/>
        <c:lblOffset val="100"/>
        <c:noMultiLvlLbl val="0"/>
      </c:catAx>
      <c:valAx>
        <c:axId val="121926784"/>
        <c:scaling>
          <c:orientation val="minMax"/>
          <c:max val="100"/>
          <c:min val="0"/>
        </c:scaling>
        <c:delete val="1"/>
        <c:axPos val="t"/>
        <c:numFmt formatCode="General" sourceLinked="0"/>
        <c:majorTickMark val="out"/>
        <c:minorTickMark val="none"/>
        <c:tickLblPos val="nextTo"/>
        <c:crossAx val="12192499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Germany</c:v>
                </c:pt>
              </c:strCache>
            </c:strRef>
          </c:tx>
          <c:spPr>
            <a:solidFill>
              <a:schemeClr val="bg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 am not interested in working in that area at all.</c:v>
                </c:pt>
                <c:pt idx="1">
                  <c:v>I do not see my strengths in that area.</c:v>
                </c:pt>
                <c:pt idx="2">
                  <c:v>I do not feel competent enough.</c:v>
                </c:pt>
                <c:pt idx="3">
                  <c:v>I don´t want to sit in front of a computer all day.</c:v>
                </c:pt>
                <c:pt idx="4">
                  <c:v>I am not interested in an office-bound job.</c:v>
                </c:pt>
                <c:pt idx="5">
                  <c:v>Jobs are boring</c:v>
                </c:pt>
                <c:pt idx="6">
                  <c:v>Education would take too much time.</c:v>
                </c:pt>
                <c:pt idx="7">
                  <c:v>There is not enough social contact in these jobs.</c:v>
                </c:pt>
                <c:pt idx="8">
                  <c:v>It is too difficult to keep up with technological development and change.</c:v>
                </c:pt>
                <c:pt idx="9">
                  <c:v>Job and career options are more promising in other fields.</c:v>
                </c:pt>
                <c:pt idx="10">
                  <c:v>Jobs are paid too low</c:v>
                </c:pt>
                <c:pt idx="11">
                  <c:v>These jobs generally have a bad reputation.</c:v>
                </c:pt>
                <c:pt idx="12">
                  <c:v>Other</c:v>
                </c:pt>
                <c:pt idx="13">
                  <c:v>No answer / don´t know</c:v>
                </c:pt>
              </c:strCache>
            </c:strRef>
          </c:cat>
          <c:val>
            <c:numRef>
              <c:f>Tabelle1!$B$2:$O$2</c:f>
              <c:numCache>
                <c:formatCode>0.00</c:formatCode>
                <c:ptCount val="14"/>
                <c:pt idx="0">
                  <c:v>42.88</c:v>
                </c:pt>
                <c:pt idx="1">
                  <c:v>49.97</c:v>
                </c:pt>
                <c:pt idx="2">
                  <c:v>29.21</c:v>
                </c:pt>
                <c:pt idx="3">
                  <c:v>24.34</c:v>
                </c:pt>
                <c:pt idx="4">
                  <c:v>17.63</c:v>
                </c:pt>
                <c:pt idx="5">
                  <c:v>12.53</c:v>
                </c:pt>
                <c:pt idx="6">
                  <c:v>10.33</c:v>
                </c:pt>
                <c:pt idx="7">
                  <c:v>10.88</c:v>
                </c:pt>
                <c:pt idx="8">
                  <c:v>10.63</c:v>
                </c:pt>
                <c:pt idx="9">
                  <c:v>8</c:v>
                </c:pt>
                <c:pt idx="10">
                  <c:v>4.58</c:v>
                </c:pt>
                <c:pt idx="11">
                  <c:v>0.63</c:v>
                </c:pt>
                <c:pt idx="12">
                  <c:v>1.82</c:v>
                </c:pt>
                <c:pt idx="13">
                  <c:v>6.37</c:v>
                </c:pt>
              </c:numCache>
            </c:numRef>
          </c:val>
        </c:ser>
        <c:dLbls>
          <c:showLegendKey val="0"/>
          <c:showVal val="0"/>
          <c:showCatName val="0"/>
          <c:showSerName val="0"/>
          <c:showPercent val="0"/>
          <c:showBubbleSize val="0"/>
        </c:dLbls>
        <c:gapWidth val="50"/>
        <c:axId val="121984512"/>
        <c:axId val="121986048"/>
      </c:barChart>
      <c:catAx>
        <c:axId val="121984512"/>
        <c:scaling>
          <c:orientation val="maxMin"/>
        </c:scaling>
        <c:delete val="1"/>
        <c:axPos val="l"/>
        <c:numFmt formatCode="General" sourceLinked="0"/>
        <c:majorTickMark val="out"/>
        <c:minorTickMark val="none"/>
        <c:tickLblPos val="nextTo"/>
        <c:crossAx val="121986048"/>
        <c:crosses val="autoZero"/>
        <c:auto val="1"/>
        <c:lblAlgn val="ctr"/>
        <c:lblOffset val="100"/>
        <c:noMultiLvlLbl val="0"/>
      </c:catAx>
      <c:valAx>
        <c:axId val="121986048"/>
        <c:scaling>
          <c:orientation val="minMax"/>
          <c:max val="100"/>
          <c:min val="0"/>
        </c:scaling>
        <c:delete val="1"/>
        <c:axPos val="t"/>
        <c:numFmt formatCode="General" sourceLinked="0"/>
        <c:majorTickMark val="out"/>
        <c:minorTickMark val="none"/>
        <c:tickLblPos val="nextTo"/>
        <c:crossAx val="12198451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Spain</c:v>
                </c:pt>
              </c:strCache>
            </c:strRef>
          </c:tx>
          <c:spPr>
            <a:solidFill>
              <a:schemeClr val="accent6"/>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 am not interested in working in that area at all.</c:v>
                </c:pt>
                <c:pt idx="1">
                  <c:v>I do not see my strengths in that area.</c:v>
                </c:pt>
                <c:pt idx="2">
                  <c:v>I do not feel competent enough.</c:v>
                </c:pt>
                <c:pt idx="3">
                  <c:v>I don´t want to sit in front of a computer all day.</c:v>
                </c:pt>
                <c:pt idx="4">
                  <c:v>I am not interested in an office-bound job.</c:v>
                </c:pt>
                <c:pt idx="5">
                  <c:v>Jobs are boring</c:v>
                </c:pt>
                <c:pt idx="6">
                  <c:v>Education would take too much time.</c:v>
                </c:pt>
                <c:pt idx="7">
                  <c:v>There is not enough social contact in these jobs.</c:v>
                </c:pt>
                <c:pt idx="8">
                  <c:v>It is too difficult to keep up with technological development and change.</c:v>
                </c:pt>
                <c:pt idx="9">
                  <c:v>Job and career options are more promising in other fields.</c:v>
                </c:pt>
                <c:pt idx="10">
                  <c:v>Jobs are paid too low</c:v>
                </c:pt>
                <c:pt idx="11">
                  <c:v>These jobs generally have a bad reputation.</c:v>
                </c:pt>
                <c:pt idx="12">
                  <c:v>Other:</c:v>
                </c:pt>
                <c:pt idx="13">
                  <c:v>No answer / don´t know</c:v>
                </c:pt>
              </c:strCache>
            </c:strRef>
          </c:cat>
          <c:val>
            <c:numRef>
              <c:f>Tabelle1!$B$2:$O$2</c:f>
              <c:numCache>
                <c:formatCode>0.00</c:formatCode>
                <c:ptCount val="14"/>
                <c:pt idx="0">
                  <c:v>24.71</c:v>
                </c:pt>
                <c:pt idx="1">
                  <c:v>28.17</c:v>
                </c:pt>
                <c:pt idx="2">
                  <c:v>18.72</c:v>
                </c:pt>
                <c:pt idx="3">
                  <c:v>17.39</c:v>
                </c:pt>
                <c:pt idx="4">
                  <c:v>16.18</c:v>
                </c:pt>
                <c:pt idx="5">
                  <c:v>8.94</c:v>
                </c:pt>
                <c:pt idx="6">
                  <c:v>22.44</c:v>
                </c:pt>
                <c:pt idx="7">
                  <c:v>12.09</c:v>
                </c:pt>
                <c:pt idx="8">
                  <c:v>15.05</c:v>
                </c:pt>
                <c:pt idx="9">
                  <c:v>12.78</c:v>
                </c:pt>
                <c:pt idx="10">
                  <c:v>9.34</c:v>
                </c:pt>
                <c:pt idx="11">
                  <c:v>1.1200000000000001</c:v>
                </c:pt>
                <c:pt idx="12">
                  <c:v>1</c:v>
                </c:pt>
                <c:pt idx="13">
                  <c:v>6.8</c:v>
                </c:pt>
              </c:numCache>
            </c:numRef>
          </c:val>
        </c:ser>
        <c:dLbls>
          <c:showLegendKey val="0"/>
          <c:showVal val="0"/>
          <c:showCatName val="0"/>
          <c:showSerName val="0"/>
          <c:showPercent val="0"/>
          <c:showBubbleSize val="0"/>
        </c:dLbls>
        <c:gapWidth val="50"/>
        <c:axId val="121637120"/>
        <c:axId val="121647104"/>
      </c:barChart>
      <c:catAx>
        <c:axId val="121637120"/>
        <c:scaling>
          <c:orientation val="maxMin"/>
        </c:scaling>
        <c:delete val="1"/>
        <c:axPos val="l"/>
        <c:numFmt formatCode="General" sourceLinked="0"/>
        <c:majorTickMark val="out"/>
        <c:minorTickMark val="none"/>
        <c:tickLblPos val="nextTo"/>
        <c:crossAx val="121647104"/>
        <c:crosses val="autoZero"/>
        <c:auto val="1"/>
        <c:lblAlgn val="ctr"/>
        <c:lblOffset val="100"/>
        <c:noMultiLvlLbl val="0"/>
      </c:catAx>
      <c:valAx>
        <c:axId val="121647104"/>
        <c:scaling>
          <c:orientation val="minMax"/>
          <c:max val="100"/>
          <c:min val="0"/>
        </c:scaling>
        <c:delete val="1"/>
        <c:axPos val="t"/>
        <c:numFmt formatCode="General" sourceLinked="0"/>
        <c:majorTickMark val="out"/>
        <c:minorTickMark val="none"/>
        <c:tickLblPos val="nextTo"/>
        <c:crossAx val="12163712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Czech Republic</c:v>
                </c:pt>
              </c:strCache>
            </c:strRef>
          </c:tx>
          <c:spPr>
            <a:solidFill>
              <a:schemeClr val="accent5"/>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 am not interested in working in that area at all.</c:v>
                </c:pt>
                <c:pt idx="1">
                  <c:v>I do not see my strengths in that area.</c:v>
                </c:pt>
                <c:pt idx="2">
                  <c:v>I do not feel competent enough.</c:v>
                </c:pt>
                <c:pt idx="3">
                  <c:v>I don´t want to sit in front of a computer all day.</c:v>
                </c:pt>
                <c:pt idx="4">
                  <c:v>I am not interested in an office-bound job.</c:v>
                </c:pt>
                <c:pt idx="5">
                  <c:v>Jobs are boring</c:v>
                </c:pt>
                <c:pt idx="6">
                  <c:v>Education would take too much time.</c:v>
                </c:pt>
                <c:pt idx="7">
                  <c:v>There is not enough social contact in these jobs.</c:v>
                </c:pt>
                <c:pt idx="8">
                  <c:v>It is too difficult to keep up with technological development and change.</c:v>
                </c:pt>
                <c:pt idx="9">
                  <c:v>Job and career options are more promising in other fields.</c:v>
                </c:pt>
                <c:pt idx="10">
                  <c:v>Jobs are paid too low</c:v>
                </c:pt>
                <c:pt idx="11">
                  <c:v>These jobs generally have a bad reputation.</c:v>
                </c:pt>
                <c:pt idx="12">
                  <c:v>Other:</c:v>
                </c:pt>
                <c:pt idx="13">
                  <c:v>No answer / don´t know</c:v>
                </c:pt>
              </c:strCache>
            </c:strRef>
          </c:cat>
          <c:val>
            <c:numRef>
              <c:f>Tabelle1!$B$2:$O$2</c:f>
              <c:numCache>
                <c:formatCode>0.00</c:formatCode>
                <c:ptCount val="14"/>
                <c:pt idx="0">
                  <c:v>30.91</c:v>
                </c:pt>
                <c:pt idx="1">
                  <c:v>36.24</c:v>
                </c:pt>
                <c:pt idx="2">
                  <c:v>58.12</c:v>
                </c:pt>
                <c:pt idx="3">
                  <c:v>34.69</c:v>
                </c:pt>
                <c:pt idx="4">
                  <c:v>14.8</c:v>
                </c:pt>
                <c:pt idx="5">
                  <c:v>14.71</c:v>
                </c:pt>
                <c:pt idx="6">
                  <c:v>17.59</c:v>
                </c:pt>
                <c:pt idx="7">
                  <c:v>19.71</c:v>
                </c:pt>
                <c:pt idx="8">
                  <c:v>21.01</c:v>
                </c:pt>
                <c:pt idx="9">
                  <c:v>10.74</c:v>
                </c:pt>
                <c:pt idx="10">
                  <c:v>2.97</c:v>
                </c:pt>
                <c:pt idx="11">
                  <c:v>1.1299999999999999</c:v>
                </c:pt>
                <c:pt idx="12">
                  <c:v>1.64</c:v>
                </c:pt>
                <c:pt idx="13">
                  <c:v>3.28</c:v>
                </c:pt>
              </c:numCache>
            </c:numRef>
          </c:val>
        </c:ser>
        <c:dLbls>
          <c:showLegendKey val="0"/>
          <c:showVal val="0"/>
          <c:showCatName val="0"/>
          <c:showSerName val="0"/>
          <c:showPercent val="0"/>
          <c:showBubbleSize val="0"/>
        </c:dLbls>
        <c:gapWidth val="50"/>
        <c:axId val="121676160"/>
        <c:axId val="121677696"/>
      </c:barChart>
      <c:catAx>
        <c:axId val="121676160"/>
        <c:scaling>
          <c:orientation val="maxMin"/>
        </c:scaling>
        <c:delete val="1"/>
        <c:axPos val="l"/>
        <c:numFmt formatCode="General" sourceLinked="0"/>
        <c:majorTickMark val="out"/>
        <c:minorTickMark val="none"/>
        <c:tickLblPos val="nextTo"/>
        <c:crossAx val="121677696"/>
        <c:crosses val="autoZero"/>
        <c:auto val="1"/>
        <c:lblAlgn val="ctr"/>
        <c:lblOffset val="100"/>
        <c:noMultiLvlLbl val="0"/>
      </c:catAx>
      <c:valAx>
        <c:axId val="121677696"/>
        <c:scaling>
          <c:orientation val="minMax"/>
          <c:max val="100"/>
          <c:min val="0"/>
        </c:scaling>
        <c:delete val="1"/>
        <c:axPos val="t"/>
        <c:numFmt formatCode="General" sourceLinked="0"/>
        <c:majorTickMark val="out"/>
        <c:minorTickMark val="none"/>
        <c:tickLblPos val="nextTo"/>
        <c:crossAx val="12167616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Italy</c:v>
                </c:pt>
              </c:strCache>
            </c:strRef>
          </c:tx>
          <c:spPr>
            <a:solidFill>
              <a:schemeClr val="accent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Tabelle1!$B$1:$O$1</c:f>
              <c:strCache>
                <c:ptCount val="14"/>
                <c:pt idx="0">
                  <c:v>I am not interested in working in that area at all.</c:v>
                </c:pt>
                <c:pt idx="1">
                  <c:v>I do not see my strengths in that area.</c:v>
                </c:pt>
                <c:pt idx="2">
                  <c:v>I do not feel competent enough.</c:v>
                </c:pt>
                <c:pt idx="3">
                  <c:v>I don´t want to sit in front of a computer all day.</c:v>
                </c:pt>
                <c:pt idx="4">
                  <c:v>I am not interested in an office-bound job.</c:v>
                </c:pt>
                <c:pt idx="5">
                  <c:v>Jobs are boring</c:v>
                </c:pt>
                <c:pt idx="6">
                  <c:v>Education would take too much time.</c:v>
                </c:pt>
                <c:pt idx="7">
                  <c:v>There is not enough social contact in these jobs.</c:v>
                </c:pt>
                <c:pt idx="8">
                  <c:v>It is too difficult to keep up with technological development and change.</c:v>
                </c:pt>
                <c:pt idx="9">
                  <c:v>Job and career options are more promising in other fields.</c:v>
                </c:pt>
                <c:pt idx="10">
                  <c:v>Jobs are paid too low</c:v>
                </c:pt>
                <c:pt idx="11">
                  <c:v>These jobs generally have a bad reputation.</c:v>
                </c:pt>
                <c:pt idx="12">
                  <c:v>Other</c:v>
                </c:pt>
                <c:pt idx="13">
                  <c:v>No answer / don´t know</c:v>
                </c:pt>
              </c:strCache>
            </c:strRef>
          </c:cat>
          <c:val>
            <c:numRef>
              <c:f>Tabelle1!$B$2:$O$2</c:f>
              <c:numCache>
                <c:formatCode>0.00</c:formatCode>
                <c:ptCount val="14"/>
                <c:pt idx="0">
                  <c:v>29.46</c:v>
                </c:pt>
                <c:pt idx="1">
                  <c:v>26.97</c:v>
                </c:pt>
                <c:pt idx="2">
                  <c:v>38.57</c:v>
                </c:pt>
                <c:pt idx="3">
                  <c:v>13.85</c:v>
                </c:pt>
                <c:pt idx="4">
                  <c:v>7.22</c:v>
                </c:pt>
                <c:pt idx="5">
                  <c:v>7.98</c:v>
                </c:pt>
                <c:pt idx="6">
                  <c:v>18.670000000000002</c:v>
                </c:pt>
                <c:pt idx="7">
                  <c:v>13.1</c:v>
                </c:pt>
                <c:pt idx="8">
                  <c:v>10.4</c:v>
                </c:pt>
                <c:pt idx="9">
                  <c:v>9.33</c:v>
                </c:pt>
                <c:pt idx="10">
                  <c:v>8.57</c:v>
                </c:pt>
                <c:pt idx="11">
                  <c:v>0.68</c:v>
                </c:pt>
                <c:pt idx="12">
                  <c:v>1.37</c:v>
                </c:pt>
                <c:pt idx="13">
                  <c:v>5.78</c:v>
                </c:pt>
              </c:numCache>
            </c:numRef>
          </c:val>
        </c:ser>
        <c:dLbls>
          <c:showLegendKey val="0"/>
          <c:showVal val="0"/>
          <c:showCatName val="0"/>
          <c:showSerName val="0"/>
          <c:showPercent val="0"/>
          <c:showBubbleSize val="0"/>
        </c:dLbls>
        <c:gapWidth val="50"/>
        <c:axId val="121731328"/>
        <c:axId val="121737216"/>
      </c:barChart>
      <c:catAx>
        <c:axId val="121731328"/>
        <c:scaling>
          <c:orientation val="maxMin"/>
        </c:scaling>
        <c:delete val="1"/>
        <c:axPos val="l"/>
        <c:numFmt formatCode="General" sourceLinked="0"/>
        <c:majorTickMark val="out"/>
        <c:minorTickMark val="none"/>
        <c:tickLblPos val="nextTo"/>
        <c:crossAx val="121737216"/>
        <c:crosses val="autoZero"/>
        <c:auto val="1"/>
        <c:lblAlgn val="ctr"/>
        <c:lblOffset val="100"/>
        <c:noMultiLvlLbl val="0"/>
      </c:catAx>
      <c:valAx>
        <c:axId val="121737216"/>
        <c:scaling>
          <c:orientation val="minMax"/>
          <c:max val="100"/>
          <c:min val="0"/>
        </c:scaling>
        <c:delete val="1"/>
        <c:axPos val="t"/>
        <c:numFmt formatCode="General" sourceLinked="0"/>
        <c:majorTickMark val="out"/>
        <c:minorTickMark val="none"/>
        <c:tickLblPos val="nextTo"/>
        <c:crossAx val="12173132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9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Germany</c:v>
                </c:pt>
              </c:strCache>
            </c:strRef>
          </c:tx>
          <c:spPr>
            <a:ln w="28575">
              <a:solidFill>
                <a:schemeClr val="bg2"/>
              </a:solidFill>
              <a:prstDash val="solid"/>
            </a:ln>
          </c:spPr>
          <c:marker>
            <c:symbol val="circle"/>
            <c:size val="7"/>
            <c:spPr>
              <a:solidFill>
                <a:schemeClr val="bg2"/>
              </a:solidFill>
              <a:ln>
                <a:solidFill>
                  <a:schemeClr val="bg1"/>
                </a:solidFill>
                <a:prstDash val="solid"/>
              </a:ln>
            </c:spPr>
          </c:marker>
          <c:xVal>
            <c:numRef>
              <c:f>Tabelle1!$B$2:$E$2</c:f>
              <c:numCache>
                <c:formatCode>0.00</c:formatCode>
                <c:ptCount val="4"/>
                <c:pt idx="0">
                  <c:v>3.34</c:v>
                </c:pt>
                <c:pt idx="1">
                  <c:v>3.1</c:v>
                </c:pt>
                <c:pt idx="2">
                  <c:v>3</c:v>
                </c:pt>
                <c:pt idx="3">
                  <c:v>2.58</c:v>
                </c:pt>
              </c:numCache>
            </c:numRef>
          </c:xVal>
          <c:yVal>
            <c:numLit>
              <c:formatCode>General</c:formatCode>
              <c:ptCount val="4"/>
              <c:pt idx="0">
                <c:v>1</c:v>
              </c:pt>
              <c:pt idx="1">
                <c:v>2</c:v>
              </c:pt>
              <c:pt idx="2">
                <c:v>3</c:v>
              </c:pt>
              <c:pt idx="3">
                <c:v>4</c:v>
              </c:pt>
            </c:numLit>
          </c:yVal>
          <c:smooth val="0"/>
        </c:ser>
        <c:ser>
          <c:idx val="2"/>
          <c:order val="1"/>
          <c:tx>
            <c:strRef>
              <c:f>Tabelle1!$A$3</c:f>
              <c:strCache>
                <c:ptCount val="1"/>
                <c:pt idx="0">
                  <c:v>United Kingdom</c:v>
                </c:pt>
              </c:strCache>
            </c:strRef>
          </c:tx>
          <c:spPr>
            <a:ln>
              <a:solidFill>
                <a:schemeClr val="accent1"/>
              </a:solidFill>
              <a:prstDash val="solid"/>
            </a:ln>
          </c:spPr>
          <c:marker>
            <c:symbol val="circle"/>
            <c:size val="7"/>
            <c:spPr>
              <a:solidFill>
                <a:schemeClr val="accent1"/>
              </a:solidFill>
              <a:ln>
                <a:solidFill>
                  <a:schemeClr val="bg1"/>
                </a:solidFill>
              </a:ln>
            </c:spPr>
          </c:marker>
          <c:xVal>
            <c:numRef>
              <c:f>Tabelle1!$B$3:$E$3</c:f>
              <c:numCache>
                <c:formatCode>0.00</c:formatCode>
                <c:ptCount val="4"/>
                <c:pt idx="0">
                  <c:v>3.67</c:v>
                </c:pt>
                <c:pt idx="1">
                  <c:v>3.2</c:v>
                </c:pt>
                <c:pt idx="2">
                  <c:v>2.99</c:v>
                </c:pt>
                <c:pt idx="3">
                  <c:v>2.38</c:v>
                </c:pt>
              </c:numCache>
            </c:numRef>
          </c:xVal>
          <c:yVal>
            <c:numLit>
              <c:formatCode>General</c:formatCode>
              <c:ptCount val="4"/>
              <c:pt idx="0">
                <c:v>1</c:v>
              </c:pt>
              <c:pt idx="1">
                <c:v>2</c:v>
              </c:pt>
              <c:pt idx="2">
                <c:v>3</c:v>
              </c:pt>
              <c:pt idx="3">
                <c:v>4</c:v>
              </c:pt>
            </c:numLit>
          </c:yVal>
          <c:smooth val="0"/>
        </c:ser>
        <c:ser>
          <c:idx val="3"/>
          <c:order val="2"/>
          <c:tx>
            <c:strRef>
              <c:f>Tabelle1!$A$4</c:f>
              <c:strCache>
                <c:ptCount val="1"/>
                <c:pt idx="0">
                  <c:v>Netherlands</c:v>
                </c:pt>
              </c:strCache>
            </c:strRef>
          </c:tx>
          <c:spPr>
            <a:ln>
              <a:solidFill>
                <a:schemeClr val="accent5">
                  <a:lumMod val="75000"/>
                </a:schemeClr>
              </a:solidFill>
              <a:prstDash val="solid"/>
            </a:ln>
          </c:spPr>
          <c:marker>
            <c:symbol val="circle"/>
            <c:size val="7"/>
            <c:spPr>
              <a:solidFill>
                <a:schemeClr val="accent5">
                  <a:lumMod val="75000"/>
                </a:schemeClr>
              </a:solidFill>
              <a:ln>
                <a:solidFill>
                  <a:schemeClr val="bg1"/>
                </a:solidFill>
              </a:ln>
            </c:spPr>
          </c:marker>
          <c:xVal>
            <c:numRef>
              <c:f>Tabelle1!$B$4:$E$4</c:f>
              <c:numCache>
                <c:formatCode>0.00</c:formatCode>
                <c:ptCount val="4"/>
                <c:pt idx="0">
                  <c:v>3.13</c:v>
                </c:pt>
                <c:pt idx="1">
                  <c:v>2.91</c:v>
                </c:pt>
                <c:pt idx="2">
                  <c:v>2.87</c:v>
                </c:pt>
                <c:pt idx="3">
                  <c:v>2.46</c:v>
                </c:pt>
              </c:numCache>
            </c:numRef>
          </c:xVal>
          <c:yVal>
            <c:numLit>
              <c:formatCode>General</c:formatCode>
              <c:ptCount val="4"/>
              <c:pt idx="0">
                <c:v>1</c:v>
              </c:pt>
              <c:pt idx="1">
                <c:v>2</c:v>
              </c:pt>
              <c:pt idx="2">
                <c:v>3</c:v>
              </c:pt>
              <c:pt idx="3">
                <c:v>4</c:v>
              </c:pt>
            </c:numLit>
          </c:yVal>
          <c:smooth val="0"/>
        </c:ser>
        <c:ser>
          <c:idx val="4"/>
          <c:order val="3"/>
          <c:tx>
            <c:strRef>
              <c:f>Tabelle1!$A$5</c:f>
              <c:strCache>
                <c:ptCount val="1"/>
                <c:pt idx="0">
                  <c:v>Portugal</c:v>
                </c:pt>
              </c:strCache>
            </c:strRef>
          </c:tx>
          <c:spPr>
            <a:ln>
              <a:solidFill>
                <a:schemeClr val="accent2">
                  <a:lumMod val="75000"/>
                </a:schemeClr>
              </a:solidFill>
            </a:ln>
          </c:spPr>
          <c:marker>
            <c:symbol val="circle"/>
            <c:size val="7"/>
            <c:spPr>
              <a:solidFill>
                <a:schemeClr val="accent2">
                  <a:lumMod val="75000"/>
                </a:schemeClr>
              </a:solidFill>
              <a:ln>
                <a:solidFill>
                  <a:schemeClr val="bg1"/>
                </a:solidFill>
              </a:ln>
            </c:spPr>
          </c:marker>
          <c:xVal>
            <c:numRef>
              <c:f>Tabelle1!$B$5:$E$5</c:f>
              <c:numCache>
                <c:formatCode>General</c:formatCode>
                <c:ptCount val="4"/>
              </c:numCache>
            </c:numRef>
          </c:xVal>
          <c:yVal>
            <c:numLit>
              <c:formatCode>General</c:formatCode>
              <c:ptCount val="4"/>
              <c:pt idx="0">
                <c:v>1</c:v>
              </c:pt>
              <c:pt idx="1">
                <c:v>2</c:v>
              </c:pt>
              <c:pt idx="2">
                <c:v>3</c:v>
              </c:pt>
              <c:pt idx="3">
                <c:v>4</c:v>
              </c:pt>
            </c:numLit>
          </c:yVal>
          <c:smooth val="0"/>
        </c:ser>
        <c:dLbls>
          <c:showLegendKey val="0"/>
          <c:showVal val="0"/>
          <c:showCatName val="0"/>
          <c:showSerName val="0"/>
          <c:showPercent val="0"/>
          <c:showBubbleSize val="0"/>
        </c:dLbls>
        <c:axId val="122724736"/>
        <c:axId val="122726656"/>
      </c:scatterChart>
      <c:valAx>
        <c:axId val="122724736"/>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2726656"/>
        <c:crossesAt val="0.5"/>
        <c:crossBetween val="midCat"/>
        <c:majorUnit val="1"/>
      </c:valAx>
      <c:valAx>
        <c:axId val="122726656"/>
        <c:scaling>
          <c:orientation val="maxMin"/>
          <c:max val="4.5"/>
          <c:min val="0.5"/>
        </c:scaling>
        <c:delete val="1"/>
        <c:axPos val="l"/>
        <c:numFmt formatCode="General" sourceLinked="0"/>
        <c:majorTickMark val="out"/>
        <c:minorTickMark val="none"/>
        <c:tickLblPos val="nextTo"/>
        <c:crossAx val="122724736"/>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9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Italy</c:v>
                </c:pt>
              </c:strCache>
            </c:strRef>
          </c:tx>
          <c:spPr>
            <a:ln w="28575">
              <a:solidFill>
                <a:schemeClr val="accent2"/>
              </a:solidFill>
              <a:prstDash val="solid"/>
            </a:ln>
          </c:spPr>
          <c:marker>
            <c:symbol val="circle"/>
            <c:size val="7"/>
            <c:spPr>
              <a:solidFill>
                <a:schemeClr val="accent2"/>
              </a:solidFill>
              <a:ln>
                <a:solidFill>
                  <a:schemeClr val="bg1"/>
                </a:solidFill>
                <a:prstDash val="solid"/>
              </a:ln>
            </c:spPr>
          </c:marker>
          <c:xVal>
            <c:numRef>
              <c:f>Tabelle1!$B$2:$E$2</c:f>
              <c:numCache>
                <c:formatCode>0.00</c:formatCode>
                <c:ptCount val="4"/>
                <c:pt idx="0">
                  <c:v>3.33</c:v>
                </c:pt>
                <c:pt idx="1">
                  <c:v>3.09</c:v>
                </c:pt>
                <c:pt idx="2">
                  <c:v>2.99</c:v>
                </c:pt>
                <c:pt idx="3">
                  <c:v>2.82</c:v>
                </c:pt>
              </c:numCache>
            </c:numRef>
          </c:xVal>
          <c:yVal>
            <c:numLit>
              <c:formatCode>General</c:formatCode>
              <c:ptCount val="4"/>
              <c:pt idx="0">
                <c:v>1</c:v>
              </c:pt>
              <c:pt idx="1">
                <c:v>2</c:v>
              </c:pt>
              <c:pt idx="2">
                <c:v>3</c:v>
              </c:pt>
              <c:pt idx="3">
                <c:v>4</c:v>
              </c:pt>
            </c:numLit>
          </c:yVal>
          <c:smooth val="0"/>
        </c:ser>
        <c:ser>
          <c:idx val="2"/>
          <c:order val="1"/>
          <c:tx>
            <c:strRef>
              <c:f>Tabelle1!$A$3</c:f>
              <c:strCache>
                <c:ptCount val="1"/>
                <c:pt idx="0">
                  <c:v>Spain</c:v>
                </c:pt>
              </c:strCache>
            </c:strRef>
          </c:tx>
          <c:spPr>
            <a:ln>
              <a:solidFill>
                <a:schemeClr val="accent6"/>
              </a:solidFill>
              <a:prstDash val="solid"/>
            </a:ln>
          </c:spPr>
          <c:marker>
            <c:symbol val="circle"/>
            <c:size val="7"/>
            <c:spPr>
              <a:solidFill>
                <a:schemeClr val="accent6"/>
              </a:solidFill>
              <a:ln>
                <a:solidFill>
                  <a:schemeClr val="bg1"/>
                </a:solidFill>
              </a:ln>
            </c:spPr>
          </c:marker>
          <c:xVal>
            <c:numRef>
              <c:f>Tabelle1!$B$3:$E$3</c:f>
              <c:numCache>
                <c:formatCode>0.00</c:formatCode>
                <c:ptCount val="4"/>
                <c:pt idx="0">
                  <c:v>3.38</c:v>
                </c:pt>
                <c:pt idx="1">
                  <c:v>3.2</c:v>
                </c:pt>
                <c:pt idx="2">
                  <c:v>3.04</c:v>
                </c:pt>
                <c:pt idx="3">
                  <c:v>2.78</c:v>
                </c:pt>
              </c:numCache>
            </c:numRef>
          </c:xVal>
          <c:yVal>
            <c:numLit>
              <c:formatCode>General</c:formatCode>
              <c:ptCount val="4"/>
              <c:pt idx="0">
                <c:v>1</c:v>
              </c:pt>
              <c:pt idx="1">
                <c:v>2</c:v>
              </c:pt>
              <c:pt idx="2">
                <c:v>3</c:v>
              </c:pt>
              <c:pt idx="3">
                <c:v>4</c:v>
              </c:pt>
            </c:numLit>
          </c:yVal>
          <c:smooth val="0"/>
        </c:ser>
        <c:ser>
          <c:idx val="3"/>
          <c:order val="2"/>
          <c:tx>
            <c:strRef>
              <c:f>Tabelle1!$A$4</c:f>
              <c:strCache>
                <c:ptCount val="1"/>
                <c:pt idx="0">
                  <c:v>Czech Republic</c:v>
                </c:pt>
              </c:strCache>
            </c:strRef>
          </c:tx>
          <c:spPr>
            <a:ln>
              <a:solidFill>
                <a:schemeClr val="accent5"/>
              </a:solidFill>
              <a:prstDash val="solid"/>
            </a:ln>
          </c:spPr>
          <c:marker>
            <c:symbol val="circle"/>
            <c:size val="7"/>
            <c:spPr>
              <a:solidFill>
                <a:schemeClr val="accent5"/>
              </a:solidFill>
              <a:ln>
                <a:solidFill>
                  <a:schemeClr val="bg1"/>
                </a:solidFill>
              </a:ln>
            </c:spPr>
          </c:marker>
          <c:xVal>
            <c:numRef>
              <c:f>Tabelle1!$B$4:$E$4</c:f>
              <c:numCache>
                <c:formatCode>0.00</c:formatCode>
                <c:ptCount val="4"/>
                <c:pt idx="0">
                  <c:v>3.52</c:v>
                </c:pt>
                <c:pt idx="1">
                  <c:v>3.13</c:v>
                </c:pt>
                <c:pt idx="2">
                  <c:v>2.72</c:v>
                </c:pt>
                <c:pt idx="3">
                  <c:v>2.2799999999999998</c:v>
                </c:pt>
              </c:numCache>
            </c:numRef>
          </c:xVal>
          <c:yVal>
            <c:numLit>
              <c:formatCode>General</c:formatCode>
              <c:ptCount val="4"/>
              <c:pt idx="0">
                <c:v>1</c:v>
              </c:pt>
              <c:pt idx="1">
                <c:v>2</c:v>
              </c:pt>
              <c:pt idx="2">
                <c:v>3</c:v>
              </c:pt>
              <c:pt idx="3">
                <c:v>4</c:v>
              </c:pt>
            </c:numLit>
          </c:yVal>
          <c:smooth val="0"/>
        </c:ser>
        <c:ser>
          <c:idx val="4"/>
          <c:order val="3"/>
          <c:tx>
            <c:strRef>
              <c:f>Tabelle1!$A$5</c:f>
              <c:strCache>
                <c:ptCount val="1"/>
                <c:pt idx="0">
                  <c:v>Ireland</c:v>
                </c:pt>
              </c:strCache>
            </c:strRef>
          </c:tx>
          <c:spPr>
            <a:ln>
              <a:solidFill>
                <a:schemeClr val="accent4"/>
              </a:solidFill>
            </a:ln>
          </c:spPr>
          <c:marker>
            <c:symbol val="circle"/>
            <c:size val="7"/>
            <c:spPr>
              <a:solidFill>
                <a:schemeClr val="accent4"/>
              </a:solidFill>
              <a:ln>
                <a:solidFill>
                  <a:schemeClr val="bg1"/>
                </a:solidFill>
              </a:ln>
            </c:spPr>
          </c:marker>
          <c:xVal>
            <c:numRef>
              <c:f>Tabelle1!$B$5:$E$5</c:f>
              <c:numCache>
                <c:formatCode>General</c:formatCode>
                <c:ptCount val="4"/>
              </c:numCache>
            </c:numRef>
          </c:xVal>
          <c:yVal>
            <c:numLit>
              <c:formatCode>General</c:formatCode>
              <c:ptCount val="4"/>
              <c:pt idx="0">
                <c:v>1</c:v>
              </c:pt>
              <c:pt idx="1">
                <c:v>2</c:v>
              </c:pt>
              <c:pt idx="2">
                <c:v>3</c:v>
              </c:pt>
              <c:pt idx="3">
                <c:v>4</c:v>
              </c:pt>
            </c:numLit>
          </c:yVal>
          <c:smooth val="0"/>
        </c:ser>
        <c:dLbls>
          <c:showLegendKey val="0"/>
          <c:showVal val="0"/>
          <c:showCatName val="0"/>
          <c:showSerName val="0"/>
          <c:showPercent val="0"/>
          <c:showBubbleSize val="0"/>
        </c:dLbls>
        <c:axId val="123165312"/>
        <c:axId val="123171584"/>
      </c:scatterChart>
      <c:valAx>
        <c:axId val="123165312"/>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3171584"/>
        <c:crossesAt val="0.5"/>
        <c:crossBetween val="midCat"/>
        <c:majorUnit val="1"/>
      </c:valAx>
      <c:valAx>
        <c:axId val="123171584"/>
        <c:scaling>
          <c:orientation val="maxMin"/>
          <c:max val="4.5"/>
          <c:min val="0.5"/>
        </c:scaling>
        <c:delete val="1"/>
        <c:axPos val="l"/>
        <c:numFmt formatCode="General" sourceLinked="0"/>
        <c:majorTickMark val="out"/>
        <c:minorTickMark val="none"/>
        <c:tickLblPos val="nextTo"/>
        <c:crossAx val="123165312"/>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9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Germany</c:v>
                </c:pt>
              </c:strCache>
            </c:strRef>
          </c:tx>
          <c:spPr>
            <a:ln w="28575">
              <a:solidFill>
                <a:schemeClr val="bg2"/>
              </a:solidFill>
              <a:prstDash val="solid"/>
            </a:ln>
          </c:spPr>
          <c:marker>
            <c:symbol val="circle"/>
            <c:size val="7"/>
            <c:spPr>
              <a:solidFill>
                <a:schemeClr val="bg2"/>
              </a:solidFill>
              <a:ln>
                <a:solidFill>
                  <a:schemeClr val="bg1"/>
                </a:solidFill>
                <a:prstDash val="solid"/>
              </a:ln>
            </c:spPr>
          </c:marker>
          <c:xVal>
            <c:numRef>
              <c:f>Tabelle1!$B$2:$I$2</c:f>
              <c:numCache>
                <c:formatCode>0.00</c:formatCode>
                <c:ptCount val="8"/>
                <c:pt idx="0">
                  <c:v>3.12</c:v>
                </c:pt>
                <c:pt idx="1">
                  <c:v>2.89</c:v>
                </c:pt>
                <c:pt idx="2">
                  <c:v>3</c:v>
                </c:pt>
                <c:pt idx="3">
                  <c:v>2.9</c:v>
                </c:pt>
                <c:pt idx="4">
                  <c:v>2.87</c:v>
                </c:pt>
                <c:pt idx="5">
                  <c:v>2.66</c:v>
                </c:pt>
                <c:pt idx="6">
                  <c:v>2.17</c:v>
                </c:pt>
                <c:pt idx="7">
                  <c:v>2.09</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2"/>
          <c:order val="1"/>
          <c:tx>
            <c:strRef>
              <c:f>Tabelle1!$A$3</c:f>
              <c:strCache>
                <c:ptCount val="1"/>
                <c:pt idx="0">
                  <c:v>United Kingdom</c:v>
                </c:pt>
              </c:strCache>
            </c:strRef>
          </c:tx>
          <c:spPr>
            <a:ln>
              <a:solidFill>
                <a:schemeClr val="accent1"/>
              </a:solidFill>
              <a:prstDash val="solid"/>
            </a:ln>
          </c:spPr>
          <c:marker>
            <c:symbol val="circle"/>
            <c:size val="7"/>
            <c:spPr>
              <a:solidFill>
                <a:schemeClr val="accent1"/>
              </a:solidFill>
              <a:ln>
                <a:solidFill>
                  <a:schemeClr val="bg1"/>
                </a:solidFill>
              </a:ln>
            </c:spPr>
          </c:marker>
          <c:xVal>
            <c:numRef>
              <c:f>Tabelle1!$B$3:$I$3</c:f>
              <c:numCache>
                <c:formatCode>0.00</c:formatCode>
                <c:ptCount val="8"/>
                <c:pt idx="0">
                  <c:v>3.01</c:v>
                </c:pt>
                <c:pt idx="1">
                  <c:v>3.06</c:v>
                </c:pt>
                <c:pt idx="2">
                  <c:v>3.14</c:v>
                </c:pt>
                <c:pt idx="3">
                  <c:v>3.22</c:v>
                </c:pt>
                <c:pt idx="4">
                  <c:v>3.04</c:v>
                </c:pt>
                <c:pt idx="5">
                  <c:v>2.61</c:v>
                </c:pt>
                <c:pt idx="6">
                  <c:v>1.98</c:v>
                </c:pt>
                <c:pt idx="7">
                  <c:v>1.84</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3"/>
          <c:order val="2"/>
          <c:tx>
            <c:strRef>
              <c:f>Tabelle1!$A$4</c:f>
              <c:strCache>
                <c:ptCount val="1"/>
                <c:pt idx="0">
                  <c:v>Netherlands</c:v>
                </c:pt>
              </c:strCache>
            </c:strRef>
          </c:tx>
          <c:spPr>
            <a:ln>
              <a:solidFill>
                <a:schemeClr val="accent5">
                  <a:lumMod val="75000"/>
                </a:schemeClr>
              </a:solidFill>
              <a:prstDash val="solid"/>
            </a:ln>
          </c:spPr>
          <c:marker>
            <c:symbol val="circle"/>
            <c:size val="7"/>
            <c:spPr>
              <a:solidFill>
                <a:schemeClr val="accent5">
                  <a:lumMod val="75000"/>
                </a:schemeClr>
              </a:solidFill>
              <a:ln>
                <a:solidFill>
                  <a:schemeClr val="bg1"/>
                </a:solidFill>
              </a:ln>
            </c:spPr>
          </c:marker>
          <c:xVal>
            <c:numRef>
              <c:f>Tabelle1!$B$4:$I$4</c:f>
              <c:numCache>
                <c:formatCode>0.00</c:formatCode>
                <c:ptCount val="8"/>
                <c:pt idx="0">
                  <c:v>2.73</c:v>
                </c:pt>
                <c:pt idx="1">
                  <c:v>2.71</c:v>
                </c:pt>
                <c:pt idx="2">
                  <c:v>2.82</c:v>
                </c:pt>
                <c:pt idx="3">
                  <c:v>2.85</c:v>
                </c:pt>
                <c:pt idx="4">
                  <c:v>2.66</c:v>
                </c:pt>
                <c:pt idx="5">
                  <c:v>2.4500000000000002</c:v>
                </c:pt>
                <c:pt idx="6">
                  <c:v>2.2200000000000002</c:v>
                </c:pt>
                <c:pt idx="7">
                  <c:v>2.08</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4"/>
          <c:order val="3"/>
          <c:tx>
            <c:strRef>
              <c:f>Tabelle1!$A$5</c:f>
              <c:strCache>
                <c:ptCount val="1"/>
                <c:pt idx="0">
                  <c:v>Portugal</c:v>
                </c:pt>
              </c:strCache>
            </c:strRef>
          </c:tx>
          <c:spPr>
            <a:ln>
              <a:solidFill>
                <a:schemeClr val="accent2">
                  <a:lumMod val="75000"/>
                </a:schemeClr>
              </a:solidFill>
            </a:ln>
          </c:spPr>
          <c:marker>
            <c:symbol val="circle"/>
            <c:size val="7"/>
            <c:spPr>
              <a:solidFill>
                <a:schemeClr val="accent2">
                  <a:lumMod val="75000"/>
                </a:schemeClr>
              </a:solidFill>
              <a:ln>
                <a:solidFill>
                  <a:schemeClr val="bg1"/>
                </a:solidFill>
              </a:ln>
            </c:spPr>
          </c:marker>
          <c:xVal>
            <c:numRef>
              <c:f>Tabelle1!$B$5:$I$5</c:f>
              <c:numCache>
                <c:formatCode>General</c:formatCode>
                <c:ptCount val="8"/>
              </c:numCache>
            </c:numRef>
          </c:xVal>
          <c:yVal>
            <c:numLit>
              <c:formatCode>General</c:formatCode>
              <c:ptCount val="8"/>
              <c:pt idx="0">
                <c:v>1</c:v>
              </c:pt>
              <c:pt idx="1">
                <c:v>2</c:v>
              </c:pt>
              <c:pt idx="2">
                <c:v>3</c:v>
              </c:pt>
              <c:pt idx="3">
                <c:v>4</c:v>
              </c:pt>
              <c:pt idx="4">
                <c:v>5</c:v>
              </c:pt>
              <c:pt idx="5">
                <c:v>6</c:v>
              </c:pt>
              <c:pt idx="6">
                <c:v>7</c:v>
              </c:pt>
              <c:pt idx="7">
                <c:v>8</c:v>
              </c:pt>
            </c:numLit>
          </c:yVal>
          <c:smooth val="0"/>
        </c:ser>
        <c:dLbls>
          <c:showLegendKey val="0"/>
          <c:showVal val="0"/>
          <c:showCatName val="0"/>
          <c:showSerName val="0"/>
          <c:showPercent val="0"/>
          <c:showBubbleSize val="0"/>
        </c:dLbls>
        <c:axId val="122483840"/>
        <c:axId val="122485760"/>
      </c:scatterChart>
      <c:valAx>
        <c:axId val="122483840"/>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2485760"/>
        <c:crossesAt val="0.5"/>
        <c:crossBetween val="midCat"/>
        <c:majorUnit val="1"/>
      </c:valAx>
      <c:valAx>
        <c:axId val="122485760"/>
        <c:scaling>
          <c:orientation val="maxMin"/>
          <c:max val="8.5"/>
          <c:min val="0.5"/>
        </c:scaling>
        <c:delete val="1"/>
        <c:axPos val="l"/>
        <c:numFmt formatCode="General" sourceLinked="0"/>
        <c:majorTickMark val="out"/>
        <c:minorTickMark val="none"/>
        <c:tickLblPos val="nextTo"/>
        <c:crossAx val="122483840"/>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9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Italy</c:v>
                </c:pt>
              </c:strCache>
            </c:strRef>
          </c:tx>
          <c:spPr>
            <a:ln w="28575">
              <a:solidFill>
                <a:schemeClr val="accent2"/>
              </a:solidFill>
              <a:prstDash val="solid"/>
            </a:ln>
          </c:spPr>
          <c:marker>
            <c:symbol val="circle"/>
            <c:size val="7"/>
            <c:spPr>
              <a:solidFill>
                <a:schemeClr val="accent2"/>
              </a:solidFill>
              <a:ln>
                <a:solidFill>
                  <a:schemeClr val="bg1"/>
                </a:solidFill>
                <a:prstDash val="solid"/>
              </a:ln>
            </c:spPr>
          </c:marker>
          <c:xVal>
            <c:numRef>
              <c:f>Tabelle1!$B$2:$I$2</c:f>
              <c:numCache>
                <c:formatCode>0.00</c:formatCode>
                <c:ptCount val="8"/>
                <c:pt idx="0">
                  <c:v>3.17</c:v>
                </c:pt>
                <c:pt idx="1">
                  <c:v>3.06</c:v>
                </c:pt>
                <c:pt idx="2">
                  <c:v>3.11</c:v>
                </c:pt>
                <c:pt idx="3">
                  <c:v>2.87</c:v>
                </c:pt>
                <c:pt idx="4">
                  <c:v>3</c:v>
                </c:pt>
                <c:pt idx="5">
                  <c:v>2.69</c:v>
                </c:pt>
                <c:pt idx="6">
                  <c:v>2.41</c:v>
                </c:pt>
                <c:pt idx="7">
                  <c:v>2.19</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2"/>
          <c:order val="1"/>
          <c:tx>
            <c:strRef>
              <c:f>Tabelle1!$A$3</c:f>
              <c:strCache>
                <c:ptCount val="1"/>
                <c:pt idx="0">
                  <c:v>Spain</c:v>
                </c:pt>
              </c:strCache>
            </c:strRef>
          </c:tx>
          <c:spPr>
            <a:ln>
              <a:solidFill>
                <a:schemeClr val="accent6"/>
              </a:solidFill>
              <a:prstDash val="solid"/>
            </a:ln>
          </c:spPr>
          <c:marker>
            <c:symbol val="circle"/>
            <c:size val="7"/>
            <c:spPr>
              <a:solidFill>
                <a:schemeClr val="accent6"/>
              </a:solidFill>
              <a:ln>
                <a:solidFill>
                  <a:schemeClr val="bg1"/>
                </a:solidFill>
              </a:ln>
            </c:spPr>
          </c:marker>
          <c:xVal>
            <c:numRef>
              <c:f>Tabelle1!$B$3:$I$3</c:f>
              <c:numCache>
                <c:formatCode>0.00</c:formatCode>
                <c:ptCount val="8"/>
                <c:pt idx="0">
                  <c:v>3.25</c:v>
                </c:pt>
                <c:pt idx="1">
                  <c:v>3.18</c:v>
                </c:pt>
                <c:pt idx="2">
                  <c:v>2.93</c:v>
                </c:pt>
                <c:pt idx="3">
                  <c:v>2.97</c:v>
                </c:pt>
                <c:pt idx="4">
                  <c:v>3.11</c:v>
                </c:pt>
                <c:pt idx="5">
                  <c:v>2.85</c:v>
                </c:pt>
                <c:pt idx="6">
                  <c:v>2.4</c:v>
                </c:pt>
                <c:pt idx="7">
                  <c:v>2.25</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3"/>
          <c:order val="2"/>
          <c:tx>
            <c:strRef>
              <c:f>Tabelle1!$A$4</c:f>
              <c:strCache>
                <c:ptCount val="1"/>
                <c:pt idx="0">
                  <c:v>Czech Republic</c:v>
                </c:pt>
              </c:strCache>
            </c:strRef>
          </c:tx>
          <c:spPr>
            <a:ln>
              <a:solidFill>
                <a:schemeClr val="accent5"/>
              </a:solidFill>
              <a:prstDash val="solid"/>
            </a:ln>
          </c:spPr>
          <c:marker>
            <c:symbol val="circle"/>
            <c:size val="7"/>
            <c:spPr>
              <a:solidFill>
                <a:schemeClr val="accent5"/>
              </a:solidFill>
              <a:ln>
                <a:solidFill>
                  <a:schemeClr val="bg1"/>
                </a:solidFill>
              </a:ln>
            </c:spPr>
          </c:marker>
          <c:xVal>
            <c:numRef>
              <c:f>Tabelle1!$B$4:$I$4</c:f>
              <c:numCache>
                <c:formatCode>0.00</c:formatCode>
                <c:ptCount val="8"/>
                <c:pt idx="0">
                  <c:v>3.15</c:v>
                </c:pt>
                <c:pt idx="1">
                  <c:v>3.18</c:v>
                </c:pt>
                <c:pt idx="2">
                  <c:v>2.97</c:v>
                </c:pt>
                <c:pt idx="3">
                  <c:v>2.92</c:v>
                </c:pt>
                <c:pt idx="4">
                  <c:v>2.89</c:v>
                </c:pt>
                <c:pt idx="5">
                  <c:v>2.57</c:v>
                </c:pt>
                <c:pt idx="6">
                  <c:v>2.1</c:v>
                </c:pt>
                <c:pt idx="7">
                  <c:v>2.04</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4"/>
          <c:order val="3"/>
          <c:tx>
            <c:strRef>
              <c:f>Tabelle1!$A$5</c:f>
              <c:strCache>
                <c:ptCount val="1"/>
                <c:pt idx="0">
                  <c:v>Ireland</c:v>
                </c:pt>
              </c:strCache>
            </c:strRef>
          </c:tx>
          <c:spPr>
            <a:ln>
              <a:solidFill>
                <a:schemeClr val="accent4"/>
              </a:solidFill>
            </a:ln>
          </c:spPr>
          <c:marker>
            <c:symbol val="circle"/>
            <c:size val="7"/>
            <c:spPr>
              <a:solidFill>
                <a:schemeClr val="accent4"/>
              </a:solidFill>
              <a:ln>
                <a:solidFill>
                  <a:schemeClr val="bg1"/>
                </a:solidFill>
              </a:ln>
            </c:spPr>
          </c:marker>
          <c:xVal>
            <c:numRef>
              <c:f>Tabelle1!$B$5:$I$5</c:f>
              <c:numCache>
                <c:formatCode>General</c:formatCode>
                <c:ptCount val="8"/>
              </c:numCache>
            </c:numRef>
          </c:xVal>
          <c:yVal>
            <c:numLit>
              <c:formatCode>General</c:formatCode>
              <c:ptCount val="8"/>
              <c:pt idx="0">
                <c:v>1</c:v>
              </c:pt>
              <c:pt idx="1">
                <c:v>2</c:v>
              </c:pt>
              <c:pt idx="2">
                <c:v>3</c:v>
              </c:pt>
              <c:pt idx="3">
                <c:v>4</c:v>
              </c:pt>
              <c:pt idx="4">
                <c:v>5</c:v>
              </c:pt>
              <c:pt idx="5">
                <c:v>6</c:v>
              </c:pt>
              <c:pt idx="6">
                <c:v>7</c:v>
              </c:pt>
              <c:pt idx="7">
                <c:v>8</c:v>
              </c:pt>
            </c:numLit>
          </c:yVal>
          <c:smooth val="0"/>
        </c:ser>
        <c:dLbls>
          <c:showLegendKey val="0"/>
          <c:showVal val="0"/>
          <c:showCatName val="0"/>
          <c:showSerName val="0"/>
          <c:showPercent val="0"/>
          <c:showBubbleSize val="0"/>
        </c:dLbls>
        <c:axId val="123561856"/>
        <c:axId val="123564032"/>
      </c:scatterChart>
      <c:valAx>
        <c:axId val="123561856"/>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3564032"/>
        <c:crossesAt val="0.5"/>
        <c:crossBetween val="midCat"/>
        <c:majorUnit val="1"/>
      </c:valAx>
      <c:valAx>
        <c:axId val="123564032"/>
        <c:scaling>
          <c:orientation val="maxMin"/>
          <c:max val="8.5"/>
          <c:min val="0.5"/>
        </c:scaling>
        <c:delete val="1"/>
        <c:axPos val="l"/>
        <c:numFmt formatCode="General" sourceLinked="0"/>
        <c:majorTickMark val="out"/>
        <c:minorTickMark val="none"/>
        <c:tickLblPos val="nextTo"/>
        <c:crossAx val="123561856"/>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9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Germany</c:v>
                </c:pt>
              </c:strCache>
            </c:strRef>
          </c:tx>
          <c:spPr>
            <a:ln w="28575">
              <a:solidFill>
                <a:schemeClr val="bg2"/>
              </a:solidFill>
              <a:prstDash val="solid"/>
            </a:ln>
          </c:spPr>
          <c:marker>
            <c:symbol val="circle"/>
            <c:size val="7"/>
            <c:spPr>
              <a:solidFill>
                <a:schemeClr val="bg2"/>
              </a:solidFill>
              <a:ln>
                <a:solidFill>
                  <a:schemeClr val="bg1"/>
                </a:solidFill>
                <a:prstDash val="solid"/>
              </a:ln>
            </c:spPr>
          </c:marker>
          <c:xVal>
            <c:numRef>
              <c:f>Tabelle1!$B$2:$I$2</c:f>
              <c:numCache>
                <c:formatCode>0.00</c:formatCode>
                <c:ptCount val="8"/>
                <c:pt idx="0">
                  <c:v>3.49</c:v>
                </c:pt>
                <c:pt idx="1">
                  <c:v>3.48</c:v>
                </c:pt>
                <c:pt idx="2">
                  <c:v>3.4</c:v>
                </c:pt>
                <c:pt idx="3">
                  <c:v>3.19</c:v>
                </c:pt>
                <c:pt idx="4">
                  <c:v>3.17</c:v>
                </c:pt>
                <c:pt idx="5">
                  <c:v>3.05</c:v>
                </c:pt>
                <c:pt idx="6">
                  <c:v>3</c:v>
                </c:pt>
                <c:pt idx="7">
                  <c:v>2.71</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2"/>
          <c:order val="1"/>
          <c:tx>
            <c:strRef>
              <c:f>Tabelle1!$A$3</c:f>
              <c:strCache>
                <c:ptCount val="1"/>
                <c:pt idx="0">
                  <c:v>United Kingdom</c:v>
                </c:pt>
              </c:strCache>
            </c:strRef>
          </c:tx>
          <c:spPr>
            <a:ln>
              <a:solidFill>
                <a:schemeClr val="accent1"/>
              </a:solidFill>
              <a:prstDash val="solid"/>
            </a:ln>
          </c:spPr>
          <c:marker>
            <c:symbol val="circle"/>
            <c:size val="7"/>
            <c:spPr>
              <a:solidFill>
                <a:schemeClr val="accent1"/>
              </a:solidFill>
              <a:ln>
                <a:solidFill>
                  <a:schemeClr val="bg1"/>
                </a:solidFill>
              </a:ln>
            </c:spPr>
          </c:marker>
          <c:xVal>
            <c:numRef>
              <c:f>Tabelle1!$B$3:$I$3</c:f>
              <c:numCache>
                <c:formatCode>0.00</c:formatCode>
                <c:ptCount val="8"/>
                <c:pt idx="0">
                  <c:v>3.67</c:v>
                </c:pt>
                <c:pt idx="1">
                  <c:v>3.56</c:v>
                </c:pt>
                <c:pt idx="2">
                  <c:v>3.46</c:v>
                </c:pt>
                <c:pt idx="3">
                  <c:v>3.33</c:v>
                </c:pt>
                <c:pt idx="4">
                  <c:v>3.12</c:v>
                </c:pt>
                <c:pt idx="5">
                  <c:v>3.05</c:v>
                </c:pt>
                <c:pt idx="6">
                  <c:v>2.93</c:v>
                </c:pt>
                <c:pt idx="7">
                  <c:v>2.82</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3"/>
          <c:order val="2"/>
          <c:tx>
            <c:strRef>
              <c:f>Tabelle1!$A$4</c:f>
              <c:strCache>
                <c:ptCount val="1"/>
                <c:pt idx="0">
                  <c:v>Netherlands</c:v>
                </c:pt>
              </c:strCache>
            </c:strRef>
          </c:tx>
          <c:spPr>
            <a:ln>
              <a:solidFill>
                <a:schemeClr val="accent5">
                  <a:lumMod val="75000"/>
                </a:schemeClr>
              </a:solidFill>
              <a:prstDash val="solid"/>
            </a:ln>
          </c:spPr>
          <c:marker>
            <c:symbol val="circle"/>
            <c:size val="7"/>
            <c:spPr>
              <a:solidFill>
                <a:schemeClr val="accent5">
                  <a:lumMod val="75000"/>
                </a:schemeClr>
              </a:solidFill>
              <a:ln>
                <a:solidFill>
                  <a:schemeClr val="bg1"/>
                </a:solidFill>
              </a:ln>
            </c:spPr>
          </c:marker>
          <c:xVal>
            <c:numRef>
              <c:f>Tabelle1!$B$4:$I$4</c:f>
              <c:numCache>
                <c:formatCode>0.00</c:formatCode>
                <c:ptCount val="8"/>
                <c:pt idx="0">
                  <c:v>3.41</c:v>
                </c:pt>
                <c:pt idx="1">
                  <c:v>3.38</c:v>
                </c:pt>
                <c:pt idx="2">
                  <c:v>3.32</c:v>
                </c:pt>
                <c:pt idx="3">
                  <c:v>3.21</c:v>
                </c:pt>
                <c:pt idx="4">
                  <c:v>2.85</c:v>
                </c:pt>
                <c:pt idx="5">
                  <c:v>3.01</c:v>
                </c:pt>
                <c:pt idx="6">
                  <c:v>2.94</c:v>
                </c:pt>
                <c:pt idx="7">
                  <c:v>2.68</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4"/>
          <c:order val="3"/>
          <c:tx>
            <c:strRef>
              <c:f>Tabelle1!$A$5</c:f>
              <c:strCache>
                <c:ptCount val="1"/>
                <c:pt idx="0">
                  <c:v>Portugal</c:v>
                </c:pt>
              </c:strCache>
            </c:strRef>
          </c:tx>
          <c:spPr>
            <a:ln>
              <a:solidFill>
                <a:schemeClr val="accent2">
                  <a:lumMod val="75000"/>
                </a:schemeClr>
              </a:solidFill>
            </a:ln>
          </c:spPr>
          <c:marker>
            <c:symbol val="circle"/>
            <c:size val="7"/>
            <c:spPr>
              <a:solidFill>
                <a:schemeClr val="accent2">
                  <a:lumMod val="75000"/>
                </a:schemeClr>
              </a:solidFill>
              <a:ln>
                <a:solidFill>
                  <a:schemeClr val="bg1"/>
                </a:solidFill>
              </a:ln>
            </c:spPr>
          </c:marker>
          <c:xVal>
            <c:numRef>
              <c:f>Tabelle1!$B$5:$I$5</c:f>
              <c:numCache>
                <c:formatCode>General</c:formatCode>
                <c:ptCount val="8"/>
              </c:numCache>
            </c:numRef>
          </c:xVal>
          <c:yVal>
            <c:numLit>
              <c:formatCode>General</c:formatCode>
              <c:ptCount val="8"/>
              <c:pt idx="0">
                <c:v>1</c:v>
              </c:pt>
              <c:pt idx="1">
                <c:v>2</c:v>
              </c:pt>
              <c:pt idx="2">
                <c:v>3</c:v>
              </c:pt>
              <c:pt idx="3">
                <c:v>4</c:v>
              </c:pt>
              <c:pt idx="4">
                <c:v>5</c:v>
              </c:pt>
              <c:pt idx="5">
                <c:v>6</c:v>
              </c:pt>
              <c:pt idx="6">
                <c:v>7</c:v>
              </c:pt>
              <c:pt idx="7">
                <c:v>8</c:v>
              </c:pt>
            </c:numLit>
          </c:yVal>
          <c:smooth val="0"/>
        </c:ser>
        <c:dLbls>
          <c:showLegendKey val="0"/>
          <c:showVal val="0"/>
          <c:showCatName val="0"/>
          <c:showSerName val="0"/>
          <c:showPercent val="0"/>
          <c:showBubbleSize val="0"/>
        </c:dLbls>
        <c:axId val="123291520"/>
        <c:axId val="123305984"/>
      </c:scatterChart>
      <c:valAx>
        <c:axId val="123291520"/>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3305984"/>
        <c:crossesAt val="0.5"/>
        <c:crossBetween val="midCat"/>
        <c:majorUnit val="1"/>
      </c:valAx>
      <c:valAx>
        <c:axId val="123305984"/>
        <c:scaling>
          <c:orientation val="maxMin"/>
          <c:max val="8.5"/>
          <c:min val="0.5"/>
        </c:scaling>
        <c:delete val="1"/>
        <c:axPos val="l"/>
        <c:numFmt formatCode="General" sourceLinked="0"/>
        <c:majorTickMark val="out"/>
        <c:minorTickMark val="none"/>
        <c:tickLblPos val="nextTo"/>
        <c:crossAx val="123291520"/>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9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Italy</c:v>
                </c:pt>
              </c:strCache>
            </c:strRef>
          </c:tx>
          <c:spPr>
            <a:ln w="28575">
              <a:solidFill>
                <a:schemeClr val="accent2"/>
              </a:solidFill>
              <a:prstDash val="solid"/>
            </a:ln>
          </c:spPr>
          <c:marker>
            <c:symbol val="circle"/>
            <c:size val="7"/>
            <c:spPr>
              <a:solidFill>
                <a:schemeClr val="accent2"/>
              </a:solidFill>
              <a:ln>
                <a:solidFill>
                  <a:schemeClr val="bg1"/>
                </a:solidFill>
                <a:prstDash val="solid"/>
              </a:ln>
            </c:spPr>
          </c:marker>
          <c:xVal>
            <c:numRef>
              <c:f>Tabelle1!$B$2:$I$2</c:f>
              <c:numCache>
                <c:formatCode>0.00</c:formatCode>
                <c:ptCount val="8"/>
                <c:pt idx="0">
                  <c:v>3.41</c:v>
                </c:pt>
                <c:pt idx="1">
                  <c:v>3.34</c:v>
                </c:pt>
                <c:pt idx="2">
                  <c:v>3.39</c:v>
                </c:pt>
                <c:pt idx="3">
                  <c:v>3.22</c:v>
                </c:pt>
                <c:pt idx="4">
                  <c:v>3.21</c:v>
                </c:pt>
                <c:pt idx="5">
                  <c:v>3.04</c:v>
                </c:pt>
                <c:pt idx="6">
                  <c:v>3.13</c:v>
                </c:pt>
                <c:pt idx="7">
                  <c:v>2.89</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2"/>
          <c:order val="1"/>
          <c:tx>
            <c:strRef>
              <c:f>Tabelle1!$A$3</c:f>
              <c:strCache>
                <c:ptCount val="1"/>
                <c:pt idx="0">
                  <c:v>Spain</c:v>
                </c:pt>
              </c:strCache>
            </c:strRef>
          </c:tx>
          <c:spPr>
            <a:ln>
              <a:solidFill>
                <a:schemeClr val="accent6"/>
              </a:solidFill>
              <a:prstDash val="solid"/>
            </a:ln>
          </c:spPr>
          <c:marker>
            <c:symbol val="circle"/>
            <c:size val="7"/>
            <c:spPr>
              <a:solidFill>
                <a:schemeClr val="accent6"/>
              </a:solidFill>
              <a:ln>
                <a:solidFill>
                  <a:schemeClr val="bg1"/>
                </a:solidFill>
              </a:ln>
            </c:spPr>
          </c:marker>
          <c:xVal>
            <c:numRef>
              <c:f>Tabelle1!$B$3:$I$3</c:f>
              <c:numCache>
                <c:formatCode>0.00</c:formatCode>
                <c:ptCount val="8"/>
                <c:pt idx="0">
                  <c:v>3.42</c:v>
                </c:pt>
                <c:pt idx="1">
                  <c:v>3.44</c:v>
                </c:pt>
                <c:pt idx="2">
                  <c:v>3.4</c:v>
                </c:pt>
                <c:pt idx="3">
                  <c:v>3.23</c:v>
                </c:pt>
                <c:pt idx="4">
                  <c:v>3.21</c:v>
                </c:pt>
                <c:pt idx="5">
                  <c:v>3.08</c:v>
                </c:pt>
                <c:pt idx="6">
                  <c:v>3.13</c:v>
                </c:pt>
                <c:pt idx="7">
                  <c:v>3.02</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3"/>
          <c:order val="2"/>
          <c:tx>
            <c:strRef>
              <c:f>Tabelle1!$A$4</c:f>
              <c:strCache>
                <c:ptCount val="1"/>
                <c:pt idx="0">
                  <c:v>Czech Republic</c:v>
                </c:pt>
              </c:strCache>
            </c:strRef>
          </c:tx>
          <c:spPr>
            <a:ln>
              <a:solidFill>
                <a:schemeClr val="accent5"/>
              </a:solidFill>
              <a:prstDash val="solid"/>
            </a:ln>
          </c:spPr>
          <c:marker>
            <c:symbol val="circle"/>
            <c:size val="7"/>
            <c:spPr>
              <a:solidFill>
                <a:schemeClr val="accent5"/>
              </a:solidFill>
              <a:ln>
                <a:solidFill>
                  <a:schemeClr val="bg1"/>
                </a:solidFill>
              </a:ln>
            </c:spPr>
          </c:marker>
          <c:xVal>
            <c:numRef>
              <c:f>Tabelle1!$B$4:$I$4</c:f>
              <c:numCache>
                <c:formatCode>0.00</c:formatCode>
                <c:ptCount val="8"/>
                <c:pt idx="0">
                  <c:v>3.56</c:v>
                </c:pt>
                <c:pt idx="1">
                  <c:v>3.53</c:v>
                </c:pt>
                <c:pt idx="2">
                  <c:v>3.44</c:v>
                </c:pt>
                <c:pt idx="3">
                  <c:v>3.14</c:v>
                </c:pt>
                <c:pt idx="4">
                  <c:v>3.28</c:v>
                </c:pt>
                <c:pt idx="5">
                  <c:v>2.98</c:v>
                </c:pt>
                <c:pt idx="6">
                  <c:v>2.92</c:v>
                </c:pt>
                <c:pt idx="7">
                  <c:v>2.58</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4"/>
          <c:order val="3"/>
          <c:tx>
            <c:strRef>
              <c:f>Tabelle1!$A$5</c:f>
              <c:strCache>
                <c:ptCount val="1"/>
                <c:pt idx="0">
                  <c:v>Ireland</c:v>
                </c:pt>
              </c:strCache>
            </c:strRef>
          </c:tx>
          <c:spPr>
            <a:ln>
              <a:solidFill>
                <a:schemeClr val="accent4"/>
              </a:solidFill>
            </a:ln>
          </c:spPr>
          <c:marker>
            <c:symbol val="circle"/>
            <c:size val="7"/>
            <c:spPr>
              <a:solidFill>
                <a:schemeClr val="accent4"/>
              </a:solidFill>
              <a:ln>
                <a:solidFill>
                  <a:schemeClr val="bg1"/>
                </a:solidFill>
              </a:ln>
            </c:spPr>
          </c:marker>
          <c:xVal>
            <c:numRef>
              <c:f>Tabelle1!$B$5:$I$5</c:f>
              <c:numCache>
                <c:formatCode>General</c:formatCode>
                <c:ptCount val="8"/>
              </c:numCache>
            </c:numRef>
          </c:xVal>
          <c:yVal>
            <c:numLit>
              <c:formatCode>General</c:formatCode>
              <c:ptCount val="8"/>
              <c:pt idx="0">
                <c:v>1</c:v>
              </c:pt>
              <c:pt idx="1">
                <c:v>2</c:v>
              </c:pt>
              <c:pt idx="2">
                <c:v>3</c:v>
              </c:pt>
              <c:pt idx="3">
                <c:v>4</c:v>
              </c:pt>
              <c:pt idx="4">
                <c:v>5</c:v>
              </c:pt>
              <c:pt idx="5">
                <c:v>6</c:v>
              </c:pt>
              <c:pt idx="6">
                <c:v>7</c:v>
              </c:pt>
              <c:pt idx="7">
                <c:v>8</c:v>
              </c:pt>
            </c:numLit>
          </c:yVal>
          <c:smooth val="0"/>
        </c:ser>
        <c:dLbls>
          <c:showLegendKey val="0"/>
          <c:showVal val="0"/>
          <c:showCatName val="0"/>
          <c:showSerName val="0"/>
          <c:showPercent val="0"/>
          <c:showBubbleSize val="0"/>
        </c:dLbls>
        <c:axId val="122804096"/>
        <c:axId val="122810368"/>
      </c:scatterChart>
      <c:valAx>
        <c:axId val="122804096"/>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2810368"/>
        <c:crossesAt val="0.5"/>
        <c:crossBetween val="midCat"/>
        <c:majorUnit val="1"/>
      </c:valAx>
      <c:valAx>
        <c:axId val="122810368"/>
        <c:scaling>
          <c:orientation val="maxMin"/>
          <c:max val="8.5"/>
          <c:min val="0.5"/>
        </c:scaling>
        <c:delete val="1"/>
        <c:axPos val="l"/>
        <c:numFmt formatCode="General" sourceLinked="0"/>
        <c:majorTickMark val="out"/>
        <c:minorTickMark val="none"/>
        <c:tickLblPos val="nextTo"/>
        <c:crossAx val="122804096"/>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10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Germany</c:v>
                </c:pt>
              </c:strCache>
            </c:strRef>
          </c:tx>
          <c:spPr>
            <a:ln w="28575">
              <a:solidFill>
                <a:schemeClr val="bg2"/>
              </a:solidFill>
              <a:prstDash val="solid"/>
            </a:ln>
          </c:spPr>
          <c:marker>
            <c:symbol val="circle"/>
            <c:size val="7"/>
            <c:spPr>
              <a:solidFill>
                <a:schemeClr val="bg2"/>
              </a:solidFill>
              <a:ln>
                <a:solidFill>
                  <a:schemeClr val="bg1"/>
                </a:solidFill>
                <a:prstDash val="solid"/>
              </a:ln>
            </c:spPr>
          </c:marker>
          <c:xVal>
            <c:numRef>
              <c:f>Tabelle1!$B$2:$I$2</c:f>
              <c:numCache>
                <c:formatCode>0.00</c:formatCode>
                <c:ptCount val="8"/>
                <c:pt idx="0">
                  <c:v>2.46</c:v>
                </c:pt>
                <c:pt idx="1">
                  <c:v>2.54</c:v>
                </c:pt>
                <c:pt idx="2">
                  <c:v>2.78</c:v>
                </c:pt>
                <c:pt idx="3">
                  <c:v>2.4700000000000002</c:v>
                </c:pt>
                <c:pt idx="4">
                  <c:v>2.3199999999999998</c:v>
                </c:pt>
                <c:pt idx="5">
                  <c:v>2.27</c:v>
                </c:pt>
                <c:pt idx="6">
                  <c:v>2.2400000000000002</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2"/>
          <c:order val="1"/>
          <c:tx>
            <c:strRef>
              <c:f>Tabelle1!$A$3</c:f>
              <c:strCache>
                <c:ptCount val="1"/>
                <c:pt idx="0">
                  <c:v>United Kingdom</c:v>
                </c:pt>
              </c:strCache>
            </c:strRef>
          </c:tx>
          <c:spPr>
            <a:ln>
              <a:solidFill>
                <a:schemeClr val="accent1"/>
              </a:solidFill>
              <a:prstDash val="solid"/>
            </a:ln>
          </c:spPr>
          <c:marker>
            <c:symbol val="circle"/>
            <c:size val="7"/>
            <c:spPr>
              <a:solidFill>
                <a:schemeClr val="accent1"/>
              </a:solidFill>
              <a:ln>
                <a:solidFill>
                  <a:schemeClr val="bg1"/>
                </a:solidFill>
              </a:ln>
            </c:spPr>
          </c:marker>
          <c:xVal>
            <c:numRef>
              <c:f>Tabelle1!$B$3:$I$3</c:f>
              <c:numCache>
                <c:formatCode>0.00</c:formatCode>
                <c:ptCount val="8"/>
                <c:pt idx="0">
                  <c:v>2.62</c:v>
                </c:pt>
                <c:pt idx="1">
                  <c:v>2.41</c:v>
                </c:pt>
                <c:pt idx="2">
                  <c:v>2.46</c:v>
                </c:pt>
                <c:pt idx="3">
                  <c:v>2.31</c:v>
                </c:pt>
                <c:pt idx="4">
                  <c:v>2.48</c:v>
                </c:pt>
                <c:pt idx="5">
                  <c:v>2.21</c:v>
                </c:pt>
                <c:pt idx="6">
                  <c:v>2.17</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3"/>
          <c:order val="2"/>
          <c:tx>
            <c:strRef>
              <c:f>Tabelle1!$A$4</c:f>
              <c:strCache>
                <c:ptCount val="1"/>
                <c:pt idx="0">
                  <c:v>Netherlands</c:v>
                </c:pt>
              </c:strCache>
            </c:strRef>
          </c:tx>
          <c:spPr>
            <a:ln>
              <a:solidFill>
                <a:schemeClr val="accent5">
                  <a:lumMod val="75000"/>
                </a:schemeClr>
              </a:solidFill>
              <a:prstDash val="solid"/>
            </a:ln>
          </c:spPr>
          <c:marker>
            <c:symbol val="circle"/>
            <c:size val="7"/>
            <c:spPr>
              <a:solidFill>
                <a:schemeClr val="accent5">
                  <a:lumMod val="75000"/>
                </a:schemeClr>
              </a:solidFill>
              <a:ln>
                <a:solidFill>
                  <a:schemeClr val="bg1"/>
                </a:solidFill>
              </a:ln>
            </c:spPr>
          </c:marker>
          <c:xVal>
            <c:numRef>
              <c:f>Tabelle1!$B$4:$I$4</c:f>
              <c:numCache>
                <c:formatCode>0.00</c:formatCode>
                <c:ptCount val="8"/>
                <c:pt idx="0">
                  <c:v>2.65</c:v>
                </c:pt>
                <c:pt idx="1">
                  <c:v>2.2999999999999998</c:v>
                </c:pt>
                <c:pt idx="2">
                  <c:v>2.64</c:v>
                </c:pt>
                <c:pt idx="3">
                  <c:v>2.35</c:v>
                </c:pt>
                <c:pt idx="4">
                  <c:v>2.27</c:v>
                </c:pt>
                <c:pt idx="5">
                  <c:v>2.2000000000000002</c:v>
                </c:pt>
                <c:pt idx="6">
                  <c:v>2.17</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4"/>
          <c:order val="3"/>
          <c:tx>
            <c:strRef>
              <c:f>Tabelle1!$A$5</c:f>
              <c:strCache>
                <c:ptCount val="1"/>
                <c:pt idx="0">
                  <c:v>Portugal</c:v>
                </c:pt>
              </c:strCache>
            </c:strRef>
          </c:tx>
          <c:spPr>
            <a:ln>
              <a:solidFill>
                <a:schemeClr val="accent2">
                  <a:lumMod val="75000"/>
                </a:schemeClr>
              </a:solidFill>
            </a:ln>
          </c:spPr>
          <c:marker>
            <c:symbol val="circle"/>
            <c:size val="7"/>
            <c:spPr>
              <a:solidFill>
                <a:schemeClr val="accent2">
                  <a:lumMod val="75000"/>
                </a:schemeClr>
              </a:solidFill>
              <a:ln>
                <a:solidFill>
                  <a:schemeClr val="bg1"/>
                </a:solidFill>
              </a:ln>
            </c:spPr>
          </c:marker>
          <c:xVal>
            <c:numRef>
              <c:f>Tabelle1!$B$5:$I$5</c:f>
              <c:numCache>
                <c:formatCode>General</c:formatCode>
                <c:ptCount val="8"/>
              </c:numCache>
            </c:numRef>
          </c:xVal>
          <c:yVal>
            <c:numLit>
              <c:formatCode>General</c:formatCode>
              <c:ptCount val="8"/>
              <c:pt idx="0">
                <c:v>1</c:v>
              </c:pt>
              <c:pt idx="1">
                <c:v>2</c:v>
              </c:pt>
              <c:pt idx="2">
                <c:v>3</c:v>
              </c:pt>
              <c:pt idx="3">
                <c:v>4</c:v>
              </c:pt>
              <c:pt idx="4">
                <c:v>5</c:v>
              </c:pt>
              <c:pt idx="5">
                <c:v>6</c:v>
              </c:pt>
              <c:pt idx="6">
                <c:v>7</c:v>
              </c:pt>
              <c:pt idx="7">
                <c:v>8</c:v>
              </c:pt>
            </c:numLit>
          </c:yVal>
          <c:smooth val="0"/>
        </c:ser>
        <c:dLbls>
          <c:showLegendKey val="0"/>
          <c:showVal val="0"/>
          <c:showCatName val="0"/>
          <c:showSerName val="0"/>
          <c:showPercent val="0"/>
          <c:showBubbleSize val="0"/>
        </c:dLbls>
        <c:axId val="123406208"/>
        <c:axId val="123408384"/>
      </c:scatterChart>
      <c:valAx>
        <c:axId val="123406208"/>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3408384"/>
        <c:crossesAt val="0.5"/>
        <c:crossBetween val="midCat"/>
        <c:majorUnit val="1"/>
      </c:valAx>
      <c:valAx>
        <c:axId val="123408384"/>
        <c:scaling>
          <c:orientation val="maxMin"/>
          <c:max val="8.5"/>
          <c:min val="0.5"/>
        </c:scaling>
        <c:delete val="1"/>
        <c:axPos val="l"/>
        <c:numFmt formatCode="General" sourceLinked="0"/>
        <c:majorTickMark val="out"/>
        <c:minorTickMark val="none"/>
        <c:tickLblPos val="nextTo"/>
        <c:crossAx val="123406208"/>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10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Italy</c:v>
                </c:pt>
              </c:strCache>
            </c:strRef>
          </c:tx>
          <c:spPr>
            <a:ln w="28575">
              <a:solidFill>
                <a:schemeClr val="accent2"/>
              </a:solidFill>
              <a:prstDash val="solid"/>
            </a:ln>
          </c:spPr>
          <c:marker>
            <c:symbol val="circle"/>
            <c:size val="7"/>
            <c:spPr>
              <a:solidFill>
                <a:schemeClr val="accent2"/>
              </a:solidFill>
              <a:ln>
                <a:solidFill>
                  <a:schemeClr val="bg1"/>
                </a:solidFill>
                <a:prstDash val="solid"/>
              </a:ln>
            </c:spPr>
          </c:marker>
          <c:xVal>
            <c:numRef>
              <c:f>Tabelle1!$B$2:$I$2</c:f>
              <c:numCache>
                <c:formatCode>0.00</c:formatCode>
                <c:ptCount val="8"/>
                <c:pt idx="0">
                  <c:v>2.83</c:v>
                </c:pt>
                <c:pt idx="1">
                  <c:v>2.98</c:v>
                </c:pt>
                <c:pt idx="2">
                  <c:v>2.62</c:v>
                </c:pt>
                <c:pt idx="3">
                  <c:v>2.68</c:v>
                </c:pt>
                <c:pt idx="4">
                  <c:v>2.69</c:v>
                </c:pt>
                <c:pt idx="5">
                  <c:v>2.79</c:v>
                </c:pt>
                <c:pt idx="6">
                  <c:v>2.61</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2"/>
          <c:order val="1"/>
          <c:tx>
            <c:strRef>
              <c:f>Tabelle1!$A$3</c:f>
              <c:strCache>
                <c:ptCount val="1"/>
                <c:pt idx="0">
                  <c:v>Spain</c:v>
                </c:pt>
              </c:strCache>
            </c:strRef>
          </c:tx>
          <c:spPr>
            <a:ln>
              <a:solidFill>
                <a:schemeClr val="accent6"/>
              </a:solidFill>
              <a:prstDash val="solid"/>
            </a:ln>
          </c:spPr>
          <c:marker>
            <c:symbol val="circle"/>
            <c:size val="7"/>
            <c:spPr>
              <a:solidFill>
                <a:schemeClr val="accent6"/>
              </a:solidFill>
              <a:ln>
                <a:solidFill>
                  <a:schemeClr val="bg1"/>
                </a:solidFill>
              </a:ln>
            </c:spPr>
          </c:marker>
          <c:xVal>
            <c:numRef>
              <c:f>Tabelle1!$B$3:$I$3</c:f>
              <c:numCache>
                <c:formatCode>0.00</c:formatCode>
                <c:ptCount val="8"/>
                <c:pt idx="0">
                  <c:v>2.84</c:v>
                </c:pt>
                <c:pt idx="1">
                  <c:v>2.79</c:v>
                </c:pt>
                <c:pt idx="2">
                  <c:v>2.68</c:v>
                </c:pt>
                <c:pt idx="3">
                  <c:v>2.64</c:v>
                </c:pt>
                <c:pt idx="4">
                  <c:v>2.74</c:v>
                </c:pt>
                <c:pt idx="5">
                  <c:v>2.69</c:v>
                </c:pt>
                <c:pt idx="6">
                  <c:v>2.48</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3"/>
          <c:order val="2"/>
          <c:tx>
            <c:strRef>
              <c:f>Tabelle1!$A$4</c:f>
              <c:strCache>
                <c:ptCount val="1"/>
                <c:pt idx="0">
                  <c:v>Czech Republic</c:v>
                </c:pt>
              </c:strCache>
            </c:strRef>
          </c:tx>
          <c:spPr>
            <a:ln>
              <a:solidFill>
                <a:schemeClr val="accent5"/>
              </a:solidFill>
              <a:prstDash val="solid"/>
            </a:ln>
          </c:spPr>
          <c:marker>
            <c:symbol val="circle"/>
            <c:size val="7"/>
            <c:spPr>
              <a:solidFill>
                <a:schemeClr val="accent5"/>
              </a:solidFill>
              <a:ln>
                <a:solidFill>
                  <a:schemeClr val="bg1"/>
                </a:solidFill>
              </a:ln>
            </c:spPr>
          </c:marker>
          <c:xVal>
            <c:numRef>
              <c:f>Tabelle1!$B$4:$I$4</c:f>
              <c:numCache>
                <c:formatCode>0.00</c:formatCode>
                <c:ptCount val="8"/>
                <c:pt idx="0">
                  <c:v>2.5499999999999998</c:v>
                </c:pt>
                <c:pt idx="1">
                  <c:v>2.7</c:v>
                </c:pt>
                <c:pt idx="2">
                  <c:v>2.4700000000000002</c:v>
                </c:pt>
                <c:pt idx="3">
                  <c:v>2.4500000000000002</c:v>
                </c:pt>
                <c:pt idx="4">
                  <c:v>2.39</c:v>
                </c:pt>
                <c:pt idx="5">
                  <c:v>2.4</c:v>
                </c:pt>
                <c:pt idx="6">
                  <c:v>2.2400000000000002</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4"/>
          <c:order val="3"/>
          <c:tx>
            <c:strRef>
              <c:f>Tabelle1!$A$5</c:f>
              <c:strCache>
                <c:ptCount val="1"/>
                <c:pt idx="0">
                  <c:v>Ireland</c:v>
                </c:pt>
              </c:strCache>
            </c:strRef>
          </c:tx>
          <c:spPr>
            <a:ln>
              <a:solidFill>
                <a:schemeClr val="accent4"/>
              </a:solidFill>
            </a:ln>
          </c:spPr>
          <c:marker>
            <c:symbol val="circle"/>
            <c:size val="7"/>
            <c:spPr>
              <a:solidFill>
                <a:schemeClr val="accent4"/>
              </a:solidFill>
              <a:ln>
                <a:solidFill>
                  <a:schemeClr val="bg1"/>
                </a:solidFill>
              </a:ln>
            </c:spPr>
          </c:marker>
          <c:xVal>
            <c:numRef>
              <c:f>Tabelle1!$B$5:$I$5</c:f>
              <c:numCache>
                <c:formatCode>General</c:formatCode>
                <c:ptCount val="8"/>
              </c:numCache>
            </c:numRef>
          </c:xVal>
          <c:yVal>
            <c:numLit>
              <c:formatCode>General</c:formatCode>
              <c:ptCount val="8"/>
              <c:pt idx="0">
                <c:v>1</c:v>
              </c:pt>
              <c:pt idx="1">
                <c:v>2</c:v>
              </c:pt>
              <c:pt idx="2">
                <c:v>3</c:v>
              </c:pt>
              <c:pt idx="3">
                <c:v>4</c:v>
              </c:pt>
              <c:pt idx="4">
                <c:v>5</c:v>
              </c:pt>
              <c:pt idx="5">
                <c:v>6</c:v>
              </c:pt>
              <c:pt idx="6">
                <c:v>7</c:v>
              </c:pt>
              <c:pt idx="7">
                <c:v>8</c:v>
              </c:pt>
            </c:numLit>
          </c:yVal>
          <c:smooth val="0"/>
        </c:ser>
        <c:dLbls>
          <c:showLegendKey val="0"/>
          <c:showVal val="0"/>
          <c:showCatName val="0"/>
          <c:showSerName val="0"/>
          <c:showPercent val="0"/>
          <c:showBubbleSize val="0"/>
        </c:dLbls>
        <c:axId val="123749504"/>
        <c:axId val="123751424"/>
      </c:scatterChart>
      <c:valAx>
        <c:axId val="123749504"/>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3751424"/>
        <c:crossesAt val="0.5"/>
        <c:crossBetween val="midCat"/>
        <c:majorUnit val="1"/>
      </c:valAx>
      <c:valAx>
        <c:axId val="123751424"/>
        <c:scaling>
          <c:orientation val="maxMin"/>
          <c:max val="8.5"/>
          <c:min val="0.5"/>
        </c:scaling>
        <c:delete val="1"/>
        <c:axPos val="l"/>
        <c:numFmt formatCode="General" sourceLinked="0"/>
        <c:majorTickMark val="out"/>
        <c:minorTickMark val="none"/>
        <c:tickLblPos val="nextTo"/>
        <c:crossAx val="123749504"/>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10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Germany</c:v>
                </c:pt>
              </c:strCache>
            </c:strRef>
          </c:tx>
          <c:spPr>
            <a:ln w="28575">
              <a:solidFill>
                <a:schemeClr val="bg2"/>
              </a:solidFill>
              <a:prstDash val="solid"/>
            </a:ln>
          </c:spPr>
          <c:marker>
            <c:symbol val="circle"/>
            <c:size val="7"/>
            <c:spPr>
              <a:solidFill>
                <a:schemeClr val="bg2"/>
              </a:solidFill>
              <a:ln>
                <a:solidFill>
                  <a:schemeClr val="bg1"/>
                </a:solidFill>
                <a:prstDash val="solid"/>
              </a:ln>
            </c:spPr>
          </c:marker>
          <c:xVal>
            <c:numRef>
              <c:f>Tabelle1!$B$2:$I$2</c:f>
              <c:numCache>
                <c:formatCode>0.00</c:formatCode>
                <c:ptCount val="8"/>
                <c:pt idx="0">
                  <c:v>3.66</c:v>
                </c:pt>
                <c:pt idx="1">
                  <c:v>3.6</c:v>
                </c:pt>
                <c:pt idx="2">
                  <c:v>3.62</c:v>
                </c:pt>
                <c:pt idx="3">
                  <c:v>3.48</c:v>
                </c:pt>
                <c:pt idx="4">
                  <c:v>3.46</c:v>
                </c:pt>
                <c:pt idx="5">
                  <c:v>3.11</c:v>
                </c:pt>
                <c:pt idx="6">
                  <c:v>3.49</c:v>
                </c:pt>
                <c:pt idx="7">
                  <c:v>3.03</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2"/>
          <c:order val="1"/>
          <c:tx>
            <c:strRef>
              <c:f>Tabelle1!$A$3</c:f>
              <c:strCache>
                <c:ptCount val="1"/>
                <c:pt idx="0">
                  <c:v>United Kingdom</c:v>
                </c:pt>
              </c:strCache>
            </c:strRef>
          </c:tx>
          <c:spPr>
            <a:ln>
              <a:solidFill>
                <a:schemeClr val="accent1"/>
              </a:solidFill>
              <a:prstDash val="solid"/>
            </a:ln>
          </c:spPr>
          <c:marker>
            <c:symbol val="circle"/>
            <c:size val="7"/>
            <c:spPr>
              <a:solidFill>
                <a:schemeClr val="accent1"/>
              </a:solidFill>
              <a:ln>
                <a:solidFill>
                  <a:schemeClr val="bg1"/>
                </a:solidFill>
              </a:ln>
            </c:spPr>
          </c:marker>
          <c:xVal>
            <c:numRef>
              <c:f>Tabelle1!$B$3:$I$3</c:f>
              <c:numCache>
                <c:formatCode>0.00</c:formatCode>
                <c:ptCount val="8"/>
                <c:pt idx="0">
                  <c:v>3.81</c:v>
                </c:pt>
                <c:pt idx="1">
                  <c:v>3.7</c:v>
                </c:pt>
                <c:pt idx="2">
                  <c:v>3.78</c:v>
                </c:pt>
                <c:pt idx="3">
                  <c:v>3.64</c:v>
                </c:pt>
                <c:pt idx="4">
                  <c:v>3.44</c:v>
                </c:pt>
                <c:pt idx="5">
                  <c:v>2.91</c:v>
                </c:pt>
                <c:pt idx="6">
                  <c:v>3.56</c:v>
                </c:pt>
                <c:pt idx="7">
                  <c:v>2.93</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3"/>
          <c:order val="2"/>
          <c:tx>
            <c:strRef>
              <c:f>Tabelle1!$A$4</c:f>
              <c:strCache>
                <c:ptCount val="1"/>
                <c:pt idx="0">
                  <c:v>Netherlands</c:v>
                </c:pt>
              </c:strCache>
            </c:strRef>
          </c:tx>
          <c:spPr>
            <a:ln>
              <a:solidFill>
                <a:schemeClr val="accent5">
                  <a:lumMod val="75000"/>
                </a:schemeClr>
              </a:solidFill>
              <a:prstDash val="solid"/>
            </a:ln>
          </c:spPr>
          <c:marker>
            <c:symbol val="circle"/>
            <c:size val="7"/>
            <c:spPr>
              <a:solidFill>
                <a:schemeClr val="accent5">
                  <a:lumMod val="75000"/>
                </a:schemeClr>
              </a:solidFill>
              <a:ln>
                <a:solidFill>
                  <a:schemeClr val="bg1"/>
                </a:solidFill>
              </a:ln>
            </c:spPr>
          </c:marker>
          <c:xVal>
            <c:numRef>
              <c:f>Tabelle1!$B$4:$I$4</c:f>
              <c:numCache>
                <c:formatCode>0.00</c:formatCode>
                <c:ptCount val="8"/>
                <c:pt idx="0">
                  <c:v>3.58</c:v>
                </c:pt>
                <c:pt idx="1">
                  <c:v>3.6</c:v>
                </c:pt>
                <c:pt idx="2">
                  <c:v>3.58</c:v>
                </c:pt>
                <c:pt idx="3">
                  <c:v>3.45</c:v>
                </c:pt>
                <c:pt idx="4">
                  <c:v>3.32</c:v>
                </c:pt>
                <c:pt idx="5">
                  <c:v>3.01</c:v>
                </c:pt>
                <c:pt idx="6">
                  <c:v>3.44</c:v>
                </c:pt>
                <c:pt idx="7">
                  <c:v>2.95</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4"/>
          <c:order val="3"/>
          <c:tx>
            <c:strRef>
              <c:f>Tabelle1!$A$5</c:f>
              <c:strCache>
                <c:ptCount val="1"/>
                <c:pt idx="0">
                  <c:v>Portugal</c:v>
                </c:pt>
              </c:strCache>
            </c:strRef>
          </c:tx>
          <c:spPr>
            <a:ln>
              <a:solidFill>
                <a:schemeClr val="accent2">
                  <a:lumMod val="75000"/>
                </a:schemeClr>
              </a:solidFill>
            </a:ln>
          </c:spPr>
          <c:marker>
            <c:symbol val="circle"/>
            <c:size val="7"/>
            <c:spPr>
              <a:solidFill>
                <a:schemeClr val="accent2">
                  <a:lumMod val="75000"/>
                </a:schemeClr>
              </a:solidFill>
              <a:ln>
                <a:solidFill>
                  <a:schemeClr val="bg1"/>
                </a:solidFill>
              </a:ln>
            </c:spPr>
          </c:marker>
          <c:xVal>
            <c:numRef>
              <c:f>Tabelle1!$B$5:$I$5</c:f>
              <c:numCache>
                <c:formatCode>General</c:formatCode>
                <c:ptCount val="8"/>
              </c:numCache>
            </c:numRef>
          </c:xVal>
          <c:yVal>
            <c:numLit>
              <c:formatCode>General</c:formatCode>
              <c:ptCount val="8"/>
              <c:pt idx="0">
                <c:v>1</c:v>
              </c:pt>
              <c:pt idx="1">
                <c:v>2</c:v>
              </c:pt>
              <c:pt idx="2">
                <c:v>3</c:v>
              </c:pt>
              <c:pt idx="3">
                <c:v>4</c:v>
              </c:pt>
              <c:pt idx="4">
                <c:v>5</c:v>
              </c:pt>
              <c:pt idx="5">
                <c:v>6</c:v>
              </c:pt>
              <c:pt idx="6">
                <c:v>7</c:v>
              </c:pt>
              <c:pt idx="7">
                <c:v>8</c:v>
              </c:pt>
            </c:numLit>
          </c:yVal>
          <c:smooth val="0"/>
        </c:ser>
        <c:dLbls>
          <c:showLegendKey val="0"/>
          <c:showVal val="0"/>
          <c:showCatName val="0"/>
          <c:showSerName val="0"/>
          <c:showPercent val="0"/>
          <c:showBubbleSize val="0"/>
        </c:dLbls>
        <c:axId val="124027264"/>
        <c:axId val="124029184"/>
      </c:scatterChart>
      <c:valAx>
        <c:axId val="124027264"/>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4029184"/>
        <c:crossesAt val="0.5"/>
        <c:crossBetween val="midCat"/>
        <c:majorUnit val="1"/>
      </c:valAx>
      <c:valAx>
        <c:axId val="124029184"/>
        <c:scaling>
          <c:orientation val="maxMin"/>
          <c:max val="8.5"/>
          <c:min val="0.5"/>
        </c:scaling>
        <c:delete val="1"/>
        <c:axPos val="l"/>
        <c:numFmt formatCode="General" sourceLinked="0"/>
        <c:majorTickMark val="out"/>
        <c:minorTickMark val="none"/>
        <c:tickLblPos val="nextTo"/>
        <c:crossAx val="124027264"/>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10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Italy</c:v>
                </c:pt>
              </c:strCache>
            </c:strRef>
          </c:tx>
          <c:spPr>
            <a:ln w="28575">
              <a:solidFill>
                <a:schemeClr val="accent2"/>
              </a:solidFill>
              <a:prstDash val="solid"/>
            </a:ln>
          </c:spPr>
          <c:marker>
            <c:symbol val="circle"/>
            <c:size val="7"/>
            <c:spPr>
              <a:solidFill>
                <a:schemeClr val="accent2"/>
              </a:solidFill>
              <a:ln>
                <a:solidFill>
                  <a:schemeClr val="bg1"/>
                </a:solidFill>
                <a:prstDash val="solid"/>
              </a:ln>
            </c:spPr>
          </c:marker>
          <c:xVal>
            <c:numRef>
              <c:f>Tabelle1!$B$2:$I$2</c:f>
              <c:numCache>
                <c:formatCode>0.00</c:formatCode>
                <c:ptCount val="8"/>
                <c:pt idx="0">
                  <c:v>3.64</c:v>
                </c:pt>
                <c:pt idx="1">
                  <c:v>3.4</c:v>
                </c:pt>
                <c:pt idx="2">
                  <c:v>3.57</c:v>
                </c:pt>
                <c:pt idx="3">
                  <c:v>3.44</c:v>
                </c:pt>
                <c:pt idx="4">
                  <c:v>3.44</c:v>
                </c:pt>
                <c:pt idx="5">
                  <c:v>2.74</c:v>
                </c:pt>
                <c:pt idx="6">
                  <c:v>3.51</c:v>
                </c:pt>
                <c:pt idx="7">
                  <c:v>2.81</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2"/>
          <c:order val="1"/>
          <c:tx>
            <c:strRef>
              <c:f>Tabelle1!$A$3</c:f>
              <c:strCache>
                <c:ptCount val="1"/>
                <c:pt idx="0">
                  <c:v>Spain</c:v>
                </c:pt>
              </c:strCache>
            </c:strRef>
          </c:tx>
          <c:spPr>
            <a:ln>
              <a:solidFill>
                <a:schemeClr val="accent6"/>
              </a:solidFill>
              <a:prstDash val="solid"/>
            </a:ln>
          </c:spPr>
          <c:marker>
            <c:symbol val="circle"/>
            <c:size val="7"/>
            <c:spPr>
              <a:solidFill>
                <a:schemeClr val="accent6"/>
              </a:solidFill>
              <a:ln>
                <a:solidFill>
                  <a:schemeClr val="bg1"/>
                </a:solidFill>
              </a:ln>
            </c:spPr>
          </c:marker>
          <c:xVal>
            <c:numRef>
              <c:f>Tabelle1!$B$3:$I$3</c:f>
              <c:numCache>
                <c:formatCode>0.00</c:formatCode>
                <c:ptCount val="8"/>
                <c:pt idx="0">
                  <c:v>3.64</c:v>
                </c:pt>
                <c:pt idx="1">
                  <c:v>3.58</c:v>
                </c:pt>
                <c:pt idx="2">
                  <c:v>3.62</c:v>
                </c:pt>
                <c:pt idx="3">
                  <c:v>3.48</c:v>
                </c:pt>
                <c:pt idx="4">
                  <c:v>3.48</c:v>
                </c:pt>
                <c:pt idx="5">
                  <c:v>2.95</c:v>
                </c:pt>
                <c:pt idx="6">
                  <c:v>3.55</c:v>
                </c:pt>
                <c:pt idx="7">
                  <c:v>3.04</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3"/>
          <c:order val="2"/>
          <c:tx>
            <c:strRef>
              <c:f>Tabelle1!$A$4</c:f>
              <c:strCache>
                <c:ptCount val="1"/>
                <c:pt idx="0">
                  <c:v>Czech Republic</c:v>
                </c:pt>
              </c:strCache>
            </c:strRef>
          </c:tx>
          <c:spPr>
            <a:ln>
              <a:solidFill>
                <a:schemeClr val="accent5"/>
              </a:solidFill>
              <a:prstDash val="solid"/>
            </a:ln>
          </c:spPr>
          <c:marker>
            <c:symbol val="circle"/>
            <c:size val="7"/>
            <c:spPr>
              <a:solidFill>
                <a:schemeClr val="accent5"/>
              </a:solidFill>
              <a:ln>
                <a:solidFill>
                  <a:schemeClr val="bg1"/>
                </a:solidFill>
              </a:ln>
            </c:spPr>
          </c:marker>
          <c:xVal>
            <c:numRef>
              <c:f>Tabelle1!$B$4:$I$4</c:f>
              <c:numCache>
                <c:formatCode>0.00</c:formatCode>
                <c:ptCount val="8"/>
                <c:pt idx="0">
                  <c:v>3.72</c:v>
                </c:pt>
                <c:pt idx="1">
                  <c:v>3.56</c:v>
                </c:pt>
                <c:pt idx="2">
                  <c:v>3.66</c:v>
                </c:pt>
                <c:pt idx="3">
                  <c:v>3.34</c:v>
                </c:pt>
                <c:pt idx="4">
                  <c:v>3.49</c:v>
                </c:pt>
                <c:pt idx="5">
                  <c:v>2.82</c:v>
                </c:pt>
                <c:pt idx="6">
                  <c:v>3.46</c:v>
                </c:pt>
                <c:pt idx="7">
                  <c:v>2.67</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4"/>
          <c:order val="3"/>
          <c:tx>
            <c:strRef>
              <c:f>Tabelle1!$A$5</c:f>
              <c:strCache>
                <c:ptCount val="1"/>
                <c:pt idx="0">
                  <c:v>Ireland</c:v>
                </c:pt>
              </c:strCache>
            </c:strRef>
          </c:tx>
          <c:spPr>
            <a:ln>
              <a:solidFill>
                <a:schemeClr val="accent4"/>
              </a:solidFill>
            </a:ln>
          </c:spPr>
          <c:marker>
            <c:symbol val="circle"/>
            <c:size val="7"/>
            <c:spPr>
              <a:solidFill>
                <a:schemeClr val="accent4"/>
              </a:solidFill>
              <a:ln>
                <a:solidFill>
                  <a:schemeClr val="bg1"/>
                </a:solidFill>
              </a:ln>
            </c:spPr>
          </c:marker>
          <c:xVal>
            <c:numRef>
              <c:f>Tabelle1!$B$5:$I$5</c:f>
              <c:numCache>
                <c:formatCode>General</c:formatCode>
                <c:ptCount val="8"/>
              </c:numCache>
            </c:numRef>
          </c:xVal>
          <c:yVal>
            <c:numLit>
              <c:formatCode>General</c:formatCode>
              <c:ptCount val="8"/>
              <c:pt idx="0">
                <c:v>1</c:v>
              </c:pt>
              <c:pt idx="1">
                <c:v>2</c:v>
              </c:pt>
              <c:pt idx="2">
                <c:v>3</c:v>
              </c:pt>
              <c:pt idx="3">
                <c:v>4</c:v>
              </c:pt>
              <c:pt idx="4">
                <c:v>5</c:v>
              </c:pt>
              <c:pt idx="5">
                <c:v>6</c:v>
              </c:pt>
              <c:pt idx="6">
                <c:v>7</c:v>
              </c:pt>
              <c:pt idx="7">
                <c:v>8</c:v>
              </c:pt>
            </c:numLit>
          </c:yVal>
          <c:smooth val="0"/>
        </c:ser>
        <c:dLbls>
          <c:showLegendKey val="0"/>
          <c:showVal val="0"/>
          <c:showCatName val="0"/>
          <c:showSerName val="0"/>
          <c:showPercent val="0"/>
          <c:showBubbleSize val="0"/>
        </c:dLbls>
        <c:axId val="124244736"/>
        <c:axId val="124628352"/>
      </c:scatterChart>
      <c:valAx>
        <c:axId val="124244736"/>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4628352"/>
        <c:crossesAt val="0.5"/>
        <c:crossBetween val="midCat"/>
        <c:majorUnit val="1"/>
      </c:valAx>
      <c:valAx>
        <c:axId val="124628352"/>
        <c:scaling>
          <c:orientation val="maxMin"/>
          <c:max val="8.5"/>
          <c:min val="0.5"/>
        </c:scaling>
        <c:delete val="1"/>
        <c:axPos val="l"/>
        <c:numFmt formatCode="General" sourceLinked="0"/>
        <c:majorTickMark val="out"/>
        <c:minorTickMark val="none"/>
        <c:tickLblPos val="nextTo"/>
        <c:crossAx val="124244736"/>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10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Germany</c:v>
                </c:pt>
              </c:strCache>
            </c:strRef>
          </c:tx>
          <c:spPr>
            <a:ln w="28575">
              <a:solidFill>
                <a:schemeClr val="bg2"/>
              </a:solidFill>
              <a:prstDash val="solid"/>
            </a:ln>
          </c:spPr>
          <c:marker>
            <c:symbol val="circle"/>
            <c:size val="7"/>
            <c:spPr>
              <a:solidFill>
                <a:schemeClr val="bg2"/>
              </a:solidFill>
              <a:ln>
                <a:solidFill>
                  <a:schemeClr val="bg1"/>
                </a:solidFill>
                <a:prstDash val="solid"/>
              </a:ln>
            </c:spPr>
          </c:marker>
          <c:xVal>
            <c:numRef>
              <c:f>Tabelle1!$B$2:$I$2</c:f>
              <c:numCache>
                <c:formatCode>0.00</c:formatCode>
                <c:ptCount val="8"/>
                <c:pt idx="0">
                  <c:v>3.39</c:v>
                </c:pt>
                <c:pt idx="1">
                  <c:v>2.93</c:v>
                </c:pt>
                <c:pt idx="2">
                  <c:v>2.99</c:v>
                </c:pt>
                <c:pt idx="3">
                  <c:v>3.12</c:v>
                </c:pt>
                <c:pt idx="4">
                  <c:v>2.92</c:v>
                </c:pt>
                <c:pt idx="5">
                  <c:v>2.73</c:v>
                </c:pt>
                <c:pt idx="6">
                  <c:v>2.74</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2"/>
          <c:order val="1"/>
          <c:tx>
            <c:strRef>
              <c:f>Tabelle1!$A$3</c:f>
              <c:strCache>
                <c:ptCount val="1"/>
                <c:pt idx="0">
                  <c:v>United Kingdom</c:v>
                </c:pt>
              </c:strCache>
            </c:strRef>
          </c:tx>
          <c:spPr>
            <a:ln>
              <a:solidFill>
                <a:schemeClr val="accent1"/>
              </a:solidFill>
              <a:prstDash val="solid"/>
            </a:ln>
          </c:spPr>
          <c:marker>
            <c:symbol val="circle"/>
            <c:size val="7"/>
            <c:spPr>
              <a:solidFill>
                <a:schemeClr val="accent1"/>
              </a:solidFill>
              <a:ln>
                <a:solidFill>
                  <a:schemeClr val="bg1"/>
                </a:solidFill>
              </a:ln>
            </c:spPr>
          </c:marker>
          <c:xVal>
            <c:numRef>
              <c:f>Tabelle1!$B$3:$I$3</c:f>
              <c:numCache>
                <c:formatCode>0.00</c:formatCode>
                <c:ptCount val="8"/>
                <c:pt idx="0">
                  <c:v>3.64</c:v>
                </c:pt>
                <c:pt idx="1">
                  <c:v>2.63</c:v>
                </c:pt>
                <c:pt idx="2">
                  <c:v>2.52</c:v>
                </c:pt>
                <c:pt idx="3">
                  <c:v>2.8</c:v>
                </c:pt>
                <c:pt idx="4">
                  <c:v>2.92</c:v>
                </c:pt>
                <c:pt idx="5">
                  <c:v>2.34</c:v>
                </c:pt>
                <c:pt idx="6">
                  <c:v>2.31</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3"/>
          <c:order val="2"/>
          <c:tx>
            <c:strRef>
              <c:f>Tabelle1!$A$4</c:f>
              <c:strCache>
                <c:ptCount val="1"/>
                <c:pt idx="0">
                  <c:v>Netherlands</c:v>
                </c:pt>
              </c:strCache>
            </c:strRef>
          </c:tx>
          <c:spPr>
            <a:ln>
              <a:solidFill>
                <a:schemeClr val="accent5">
                  <a:lumMod val="75000"/>
                </a:schemeClr>
              </a:solidFill>
              <a:prstDash val="solid"/>
            </a:ln>
          </c:spPr>
          <c:marker>
            <c:symbol val="circle"/>
            <c:size val="7"/>
            <c:spPr>
              <a:solidFill>
                <a:schemeClr val="accent5">
                  <a:lumMod val="75000"/>
                </a:schemeClr>
              </a:solidFill>
              <a:ln>
                <a:solidFill>
                  <a:schemeClr val="bg1"/>
                </a:solidFill>
              </a:ln>
            </c:spPr>
          </c:marker>
          <c:xVal>
            <c:numRef>
              <c:f>Tabelle1!$B$4:$I$4</c:f>
              <c:numCache>
                <c:formatCode>0.00</c:formatCode>
                <c:ptCount val="8"/>
                <c:pt idx="0">
                  <c:v>3.44</c:v>
                </c:pt>
                <c:pt idx="1">
                  <c:v>2.71</c:v>
                </c:pt>
                <c:pt idx="2">
                  <c:v>2.81</c:v>
                </c:pt>
                <c:pt idx="3">
                  <c:v>3.08</c:v>
                </c:pt>
                <c:pt idx="4">
                  <c:v>2.91</c:v>
                </c:pt>
                <c:pt idx="5">
                  <c:v>2.61</c:v>
                </c:pt>
                <c:pt idx="6">
                  <c:v>2.56</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4"/>
          <c:order val="3"/>
          <c:tx>
            <c:strRef>
              <c:f>Tabelle1!$A$5</c:f>
              <c:strCache>
                <c:ptCount val="1"/>
                <c:pt idx="0">
                  <c:v>Portugal</c:v>
                </c:pt>
              </c:strCache>
            </c:strRef>
          </c:tx>
          <c:spPr>
            <a:ln>
              <a:solidFill>
                <a:schemeClr val="accent2">
                  <a:lumMod val="75000"/>
                </a:schemeClr>
              </a:solidFill>
            </a:ln>
          </c:spPr>
          <c:marker>
            <c:symbol val="circle"/>
            <c:size val="7"/>
            <c:spPr>
              <a:solidFill>
                <a:schemeClr val="accent2">
                  <a:lumMod val="75000"/>
                </a:schemeClr>
              </a:solidFill>
              <a:ln>
                <a:solidFill>
                  <a:schemeClr val="bg1"/>
                </a:solidFill>
              </a:ln>
            </c:spPr>
          </c:marker>
          <c:xVal>
            <c:numRef>
              <c:f>Tabelle1!$B$5:$I$5</c:f>
              <c:numCache>
                <c:formatCode>General</c:formatCode>
                <c:ptCount val="8"/>
              </c:numCache>
            </c:numRef>
          </c:xVal>
          <c:yVal>
            <c:numLit>
              <c:formatCode>General</c:formatCode>
              <c:ptCount val="8"/>
              <c:pt idx="0">
                <c:v>1</c:v>
              </c:pt>
              <c:pt idx="1">
                <c:v>2</c:v>
              </c:pt>
              <c:pt idx="2">
                <c:v>3</c:v>
              </c:pt>
              <c:pt idx="3">
                <c:v>4</c:v>
              </c:pt>
              <c:pt idx="4">
                <c:v>5</c:v>
              </c:pt>
              <c:pt idx="5">
                <c:v>6</c:v>
              </c:pt>
              <c:pt idx="6">
                <c:v>7</c:v>
              </c:pt>
              <c:pt idx="7">
                <c:v>8</c:v>
              </c:pt>
            </c:numLit>
          </c:yVal>
          <c:smooth val="0"/>
        </c:ser>
        <c:dLbls>
          <c:showLegendKey val="0"/>
          <c:showVal val="0"/>
          <c:showCatName val="0"/>
          <c:showSerName val="0"/>
          <c:showPercent val="0"/>
          <c:showBubbleSize val="0"/>
        </c:dLbls>
        <c:axId val="124404096"/>
        <c:axId val="124406016"/>
      </c:scatterChart>
      <c:valAx>
        <c:axId val="124404096"/>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4406016"/>
        <c:crossesAt val="0.5"/>
        <c:crossBetween val="midCat"/>
        <c:majorUnit val="1"/>
      </c:valAx>
      <c:valAx>
        <c:axId val="124406016"/>
        <c:scaling>
          <c:orientation val="maxMin"/>
          <c:max val="8.5"/>
          <c:min val="0.5"/>
        </c:scaling>
        <c:delete val="1"/>
        <c:axPos val="l"/>
        <c:numFmt formatCode="General" sourceLinked="0"/>
        <c:majorTickMark val="out"/>
        <c:minorTickMark val="none"/>
        <c:tickLblPos val="nextTo"/>
        <c:crossAx val="124404096"/>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10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Italy</c:v>
                </c:pt>
              </c:strCache>
            </c:strRef>
          </c:tx>
          <c:spPr>
            <a:ln w="28575">
              <a:solidFill>
                <a:schemeClr val="accent2"/>
              </a:solidFill>
              <a:prstDash val="solid"/>
            </a:ln>
          </c:spPr>
          <c:marker>
            <c:symbol val="circle"/>
            <c:size val="7"/>
            <c:spPr>
              <a:solidFill>
                <a:schemeClr val="accent2"/>
              </a:solidFill>
              <a:ln>
                <a:solidFill>
                  <a:schemeClr val="bg1"/>
                </a:solidFill>
                <a:prstDash val="solid"/>
              </a:ln>
            </c:spPr>
          </c:marker>
          <c:xVal>
            <c:numRef>
              <c:f>Tabelle1!$B$2:$I$2</c:f>
              <c:numCache>
                <c:formatCode>0.00</c:formatCode>
                <c:ptCount val="8"/>
                <c:pt idx="0">
                  <c:v>3.51</c:v>
                </c:pt>
                <c:pt idx="1">
                  <c:v>2.83</c:v>
                </c:pt>
                <c:pt idx="2">
                  <c:v>2.48</c:v>
                </c:pt>
                <c:pt idx="3">
                  <c:v>2.9</c:v>
                </c:pt>
                <c:pt idx="4">
                  <c:v>2.79</c:v>
                </c:pt>
                <c:pt idx="5">
                  <c:v>2.58</c:v>
                </c:pt>
                <c:pt idx="6">
                  <c:v>2.48</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2"/>
          <c:order val="1"/>
          <c:tx>
            <c:strRef>
              <c:f>Tabelle1!$A$3</c:f>
              <c:strCache>
                <c:ptCount val="1"/>
                <c:pt idx="0">
                  <c:v>Spain</c:v>
                </c:pt>
              </c:strCache>
            </c:strRef>
          </c:tx>
          <c:spPr>
            <a:ln>
              <a:solidFill>
                <a:schemeClr val="accent6"/>
              </a:solidFill>
              <a:prstDash val="solid"/>
            </a:ln>
          </c:spPr>
          <c:marker>
            <c:symbol val="circle"/>
            <c:size val="7"/>
            <c:spPr>
              <a:solidFill>
                <a:schemeClr val="accent6"/>
              </a:solidFill>
              <a:ln>
                <a:solidFill>
                  <a:schemeClr val="bg1"/>
                </a:solidFill>
              </a:ln>
            </c:spPr>
          </c:marker>
          <c:xVal>
            <c:numRef>
              <c:f>Tabelle1!$B$3:$I$3</c:f>
              <c:numCache>
                <c:formatCode>0.00</c:formatCode>
                <c:ptCount val="8"/>
                <c:pt idx="0">
                  <c:v>3.52</c:v>
                </c:pt>
                <c:pt idx="1">
                  <c:v>2.92</c:v>
                </c:pt>
                <c:pt idx="2">
                  <c:v>2.72</c:v>
                </c:pt>
                <c:pt idx="3">
                  <c:v>3.04</c:v>
                </c:pt>
                <c:pt idx="4">
                  <c:v>3</c:v>
                </c:pt>
                <c:pt idx="5">
                  <c:v>2.75</c:v>
                </c:pt>
                <c:pt idx="6">
                  <c:v>2.66</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3"/>
          <c:order val="2"/>
          <c:tx>
            <c:strRef>
              <c:f>Tabelle1!$A$4</c:f>
              <c:strCache>
                <c:ptCount val="1"/>
                <c:pt idx="0">
                  <c:v>Czech Republic</c:v>
                </c:pt>
              </c:strCache>
            </c:strRef>
          </c:tx>
          <c:spPr>
            <a:ln>
              <a:solidFill>
                <a:schemeClr val="accent5"/>
              </a:solidFill>
              <a:prstDash val="solid"/>
            </a:ln>
          </c:spPr>
          <c:marker>
            <c:symbol val="circle"/>
            <c:size val="7"/>
            <c:spPr>
              <a:solidFill>
                <a:schemeClr val="accent5"/>
              </a:solidFill>
              <a:ln>
                <a:solidFill>
                  <a:schemeClr val="bg1"/>
                </a:solidFill>
              </a:ln>
            </c:spPr>
          </c:marker>
          <c:xVal>
            <c:numRef>
              <c:f>Tabelle1!$B$4:$I$4</c:f>
              <c:numCache>
                <c:formatCode>0.00</c:formatCode>
                <c:ptCount val="8"/>
                <c:pt idx="0">
                  <c:v>3.52</c:v>
                </c:pt>
                <c:pt idx="1">
                  <c:v>2.84</c:v>
                </c:pt>
                <c:pt idx="2">
                  <c:v>2.6</c:v>
                </c:pt>
                <c:pt idx="3">
                  <c:v>2.93</c:v>
                </c:pt>
                <c:pt idx="4">
                  <c:v>2.71</c:v>
                </c:pt>
                <c:pt idx="5">
                  <c:v>2.56</c:v>
                </c:pt>
                <c:pt idx="6">
                  <c:v>2.5</c:v>
                </c:pt>
              </c:numCache>
            </c:numRef>
          </c:xVal>
          <c:yVal>
            <c:numLit>
              <c:formatCode>General</c:formatCode>
              <c:ptCount val="8"/>
              <c:pt idx="0">
                <c:v>1</c:v>
              </c:pt>
              <c:pt idx="1">
                <c:v>2</c:v>
              </c:pt>
              <c:pt idx="2">
                <c:v>3</c:v>
              </c:pt>
              <c:pt idx="3">
                <c:v>4</c:v>
              </c:pt>
              <c:pt idx="4">
                <c:v>5</c:v>
              </c:pt>
              <c:pt idx="5">
                <c:v>6</c:v>
              </c:pt>
              <c:pt idx="6">
                <c:v>7</c:v>
              </c:pt>
              <c:pt idx="7">
                <c:v>8</c:v>
              </c:pt>
            </c:numLit>
          </c:yVal>
          <c:smooth val="0"/>
        </c:ser>
        <c:ser>
          <c:idx val="4"/>
          <c:order val="3"/>
          <c:tx>
            <c:strRef>
              <c:f>Tabelle1!$A$5</c:f>
              <c:strCache>
                <c:ptCount val="1"/>
                <c:pt idx="0">
                  <c:v>Ireland</c:v>
                </c:pt>
              </c:strCache>
            </c:strRef>
          </c:tx>
          <c:spPr>
            <a:ln>
              <a:solidFill>
                <a:schemeClr val="accent4"/>
              </a:solidFill>
            </a:ln>
          </c:spPr>
          <c:marker>
            <c:symbol val="circle"/>
            <c:size val="7"/>
            <c:spPr>
              <a:solidFill>
                <a:schemeClr val="accent4"/>
              </a:solidFill>
              <a:ln>
                <a:solidFill>
                  <a:schemeClr val="bg1"/>
                </a:solidFill>
              </a:ln>
            </c:spPr>
          </c:marker>
          <c:xVal>
            <c:numRef>
              <c:f>Tabelle1!$B$5:$I$5</c:f>
              <c:numCache>
                <c:formatCode>General</c:formatCode>
                <c:ptCount val="8"/>
              </c:numCache>
            </c:numRef>
          </c:xVal>
          <c:yVal>
            <c:numLit>
              <c:formatCode>General</c:formatCode>
              <c:ptCount val="8"/>
              <c:pt idx="0">
                <c:v>1</c:v>
              </c:pt>
              <c:pt idx="1">
                <c:v>2</c:v>
              </c:pt>
              <c:pt idx="2">
                <c:v>3</c:v>
              </c:pt>
              <c:pt idx="3">
                <c:v>4</c:v>
              </c:pt>
              <c:pt idx="4">
                <c:v>5</c:v>
              </c:pt>
              <c:pt idx="5">
                <c:v>6</c:v>
              </c:pt>
              <c:pt idx="6">
                <c:v>7</c:v>
              </c:pt>
              <c:pt idx="7">
                <c:v>8</c:v>
              </c:pt>
            </c:numLit>
          </c:yVal>
          <c:smooth val="0"/>
        </c:ser>
        <c:dLbls>
          <c:showLegendKey val="0"/>
          <c:showVal val="0"/>
          <c:showCatName val="0"/>
          <c:showSerName val="0"/>
          <c:showPercent val="0"/>
          <c:showBubbleSize val="0"/>
        </c:dLbls>
        <c:axId val="124699776"/>
        <c:axId val="124701696"/>
      </c:scatterChart>
      <c:valAx>
        <c:axId val="124699776"/>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4701696"/>
        <c:crossesAt val="0.5"/>
        <c:crossBetween val="midCat"/>
        <c:majorUnit val="1"/>
      </c:valAx>
      <c:valAx>
        <c:axId val="124701696"/>
        <c:scaling>
          <c:orientation val="maxMin"/>
          <c:max val="8.5"/>
          <c:min val="0.5"/>
        </c:scaling>
        <c:delete val="1"/>
        <c:axPos val="l"/>
        <c:numFmt formatCode="General" sourceLinked="0"/>
        <c:majorTickMark val="out"/>
        <c:minorTickMark val="none"/>
        <c:tickLblPos val="nextTo"/>
        <c:crossAx val="124699776"/>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10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United Kingdom</c:v>
                </c:pt>
              </c:strCache>
            </c:strRef>
          </c:tx>
          <c:spPr>
            <a:solidFill>
              <a:schemeClr val="accent1"/>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Searching the internet for solutions </c:v>
                </c:pt>
                <c:pt idx="1">
                  <c:v>Friends and peers</c:v>
                </c:pt>
                <c:pt idx="2">
                  <c:v>IT specialists / colleagues</c:v>
                </c:pt>
                <c:pt idx="3">
                  <c:v>I would rather try figuring it out by myself.</c:v>
                </c:pt>
                <c:pt idx="4">
                  <c:v>Handbooks and documentations of software packages</c:v>
                </c:pt>
                <c:pt idx="5">
                  <c:v>Technical literature</c:v>
                </c:pt>
                <c:pt idx="6">
                  <c:v>E-learning coursework</c:v>
                </c:pt>
                <c:pt idx="7">
                  <c:v>Parents and relatives</c:v>
                </c:pt>
                <c:pt idx="8">
                  <c:v>Coursework in public education faculties </c:v>
                </c:pt>
                <c:pt idx="9">
                  <c:v>Coursework in private education faculties</c:v>
                </c:pt>
                <c:pt idx="10">
                  <c:v>Other:</c:v>
                </c:pt>
                <c:pt idx="11">
                  <c:v>No answer / don´t know</c:v>
                </c:pt>
              </c:strCache>
            </c:strRef>
          </c:cat>
          <c:val>
            <c:numRef>
              <c:f>Tabelle1!$B$2:$M$2</c:f>
              <c:numCache>
                <c:formatCode>0.00</c:formatCode>
                <c:ptCount val="12"/>
                <c:pt idx="0">
                  <c:v>63.29</c:v>
                </c:pt>
                <c:pt idx="1">
                  <c:v>44.62</c:v>
                </c:pt>
                <c:pt idx="2">
                  <c:v>42.08</c:v>
                </c:pt>
                <c:pt idx="3">
                  <c:v>39.86</c:v>
                </c:pt>
                <c:pt idx="4">
                  <c:v>22.8</c:v>
                </c:pt>
                <c:pt idx="5">
                  <c:v>15.44</c:v>
                </c:pt>
                <c:pt idx="6">
                  <c:v>12.84</c:v>
                </c:pt>
                <c:pt idx="7">
                  <c:v>15.39</c:v>
                </c:pt>
                <c:pt idx="8">
                  <c:v>9.44</c:v>
                </c:pt>
                <c:pt idx="9">
                  <c:v>3.61</c:v>
                </c:pt>
                <c:pt idx="10">
                  <c:v>0.69</c:v>
                </c:pt>
                <c:pt idx="11">
                  <c:v>10.45</c:v>
                </c:pt>
              </c:numCache>
            </c:numRef>
          </c:val>
        </c:ser>
        <c:dLbls>
          <c:showLegendKey val="0"/>
          <c:showVal val="0"/>
          <c:showCatName val="0"/>
          <c:showSerName val="0"/>
          <c:showPercent val="0"/>
          <c:showBubbleSize val="0"/>
        </c:dLbls>
        <c:gapWidth val="50"/>
        <c:axId val="125136896"/>
        <c:axId val="125138432"/>
      </c:barChart>
      <c:catAx>
        <c:axId val="125136896"/>
        <c:scaling>
          <c:orientation val="maxMin"/>
        </c:scaling>
        <c:delete val="1"/>
        <c:axPos val="l"/>
        <c:numFmt formatCode="General" sourceLinked="0"/>
        <c:majorTickMark val="out"/>
        <c:minorTickMark val="none"/>
        <c:tickLblPos val="nextTo"/>
        <c:crossAx val="125138432"/>
        <c:crosses val="autoZero"/>
        <c:auto val="1"/>
        <c:lblAlgn val="ctr"/>
        <c:lblOffset val="100"/>
        <c:noMultiLvlLbl val="0"/>
      </c:catAx>
      <c:valAx>
        <c:axId val="125138432"/>
        <c:scaling>
          <c:orientation val="minMax"/>
          <c:max val="100"/>
          <c:min val="0"/>
        </c:scaling>
        <c:delete val="1"/>
        <c:axPos val="t"/>
        <c:numFmt formatCode="General" sourceLinked="0"/>
        <c:majorTickMark val="out"/>
        <c:minorTickMark val="none"/>
        <c:tickLblPos val="nextTo"/>
        <c:crossAx val="125136896"/>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0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Netherlands</c:v>
                </c:pt>
              </c:strCache>
            </c:strRef>
          </c:tx>
          <c:spPr>
            <a:solidFill>
              <a:schemeClr val="accent5">
                <a:lumMod val="75000"/>
              </a:schemeClr>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Searching the internet for solutions </c:v>
                </c:pt>
                <c:pt idx="1">
                  <c:v>Friends and peers</c:v>
                </c:pt>
                <c:pt idx="2">
                  <c:v>IT specialists / colleagues</c:v>
                </c:pt>
                <c:pt idx="3">
                  <c:v>I would rather try figuring it out by myself.</c:v>
                </c:pt>
                <c:pt idx="4">
                  <c:v>Handbooks and documentations of software packages</c:v>
                </c:pt>
                <c:pt idx="5">
                  <c:v>Technical literature</c:v>
                </c:pt>
                <c:pt idx="6">
                  <c:v>E-learning coursework</c:v>
                </c:pt>
                <c:pt idx="7">
                  <c:v>Parents and relatives</c:v>
                </c:pt>
                <c:pt idx="8">
                  <c:v>Coursework in public education faculties </c:v>
                </c:pt>
                <c:pt idx="9">
                  <c:v>Coursework in private education faculties</c:v>
                </c:pt>
                <c:pt idx="10">
                  <c:v>Other:</c:v>
                </c:pt>
                <c:pt idx="11">
                  <c:v>No answer / don´t know</c:v>
                </c:pt>
              </c:strCache>
            </c:strRef>
          </c:cat>
          <c:val>
            <c:numRef>
              <c:f>Tabelle1!$B$2:$M$2</c:f>
              <c:numCache>
                <c:formatCode>0.00</c:formatCode>
                <c:ptCount val="12"/>
                <c:pt idx="0">
                  <c:v>45.64</c:v>
                </c:pt>
                <c:pt idx="1">
                  <c:v>43.82</c:v>
                </c:pt>
                <c:pt idx="2">
                  <c:v>39.700000000000003</c:v>
                </c:pt>
                <c:pt idx="3">
                  <c:v>31.22</c:v>
                </c:pt>
                <c:pt idx="4">
                  <c:v>16.09</c:v>
                </c:pt>
                <c:pt idx="5">
                  <c:v>10.53</c:v>
                </c:pt>
                <c:pt idx="6">
                  <c:v>15.29</c:v>
                </c:pt>
                <c:pt idx="7">
                  <c:v>20.69</c:v>
                </c:pt>
                <c:pt idx="8">
                  <c:v>9.57</c:v>
                </c:pt>
                <c:pt idx="9">
                  <c:v>7.49</c:v>
                </c:pt>
                <c:pt idx="10">
                  <c:v>0.57999999999999996</c:v>
                </c:pt>
                <c:pt idx="11">
                  <c:v>9.27</c:v>
                </c:pt>
              </c:numCache>
            </c:numRef>
          </c:val>
        </c:ser>
        <c:dLbls>
          <c:showLegendKey val="0"/>
          <c:showVal val="0"/>
          <c:showCatName val="0"/>
          <c:showSerName val="0"/>
          <c:showPercent val="0"/>
          <c:showBubbleSize val="0"/>
        </c:dLbls>
        <c:gapWidth val="50"/>
        <c:axId val="125167488"/>
        <c:axId val="125169024"/>
      </c:barChart>
      <c:catAx>
        <c:axId val="125167488"/>
        <c:scaling>
          <c:orientation val="maxMin"/>
        </c:scaling>
        <c:delete val="1"/>
        <c:axPos val="l"/>
        <c:numFmt formatCode="General" sourceLinked="0"/>
        <c:majorTickMark val="out"/>
        <c:minorTickMark val="none"/>
        <c:tickLblPos val="nextTo"/>
        <c:crossAx val="125169024"/>
        <c:crosses val="autoZero"/>
        <c:auto val="1"/>
        <c:lblAlgn val="ctr"/>
        <c:lblOffset val="100"/>
        <c:noMultiLvlLbl val="0"/>
      </c:catAx>
      <c:valAx>
        <c:axId val="125169024"/>
        <c:scaling>
          <c:orientation val="minMax"/>
          <c:max val="100"/>
          <c:min val="0"/>
        </c:scaling>
        <c:delete val="1"/>
        <c:axPos val="t"/>
        <c:numFmt formatCode="General" sourceLinked="0"/>
        <c:majorTickMark val="out"/>
        <c:minorTickMark val="none"/>
        <c:tickLblPos val="nextTo"/>
        <c:crossAx val="12516748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0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Germany</c:v>
                </c:pt>
              </c:strCache>
            </c:strRef>
          </c:tx>
          <c:spPr>
            <a:solidFill>
              <a:schemeClr val="bg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Searching the internet for solutions </c:v>
                </c:pt>
                <c:pt idx="1">
                  <c:v>Friends and peers</c:v>
                </c:pt>
                <c:pt idx="2">
                  <c:v>IT specialists / colleagues</c:v>
                </c:pt>
                <c:pt idx="3">
                  <c:v>I would rather try figuring it out by myself.</c:v>
                </c:pt>
                <c:pt idx="4">
                  <c:v>Handbooks and documentations of software packages</c:v>
                </c:pt>
                <c:pt idx="5">
                  <c:v>Technical literature</c:v>
                </c:pt>
                <c:pt idx="6">
                  <c:v>E-learning coursework</c:v>
                </c:pt>
                <c:pt idx="7">
                  <c:v>Parents and relatives</c:v>
                </c:pt>
                <c:pt idx="8">
                  <c:v>Coursework in public education faculties </c:v>
                </c:pt>
                <c:pt idx="9">
                  <c:v>Coursework in private education faculties</c:v>
                </c:pt>
                <c:pt idx="10">
                  <c:v>Other</c:v>
                </c:pt>
                <c:pt idx="11">
                  <c:v>No answer / don´t know</c:v>
                </c:pt>
              </c:strCache>
            </c:strRef>
          </c:cat>
          <c:val>
            <c:numRef>
              <c:f>Tabelle1!$B$2:$M$2</c:f>
              <c:numCache>
                <c:formatCode>0.00</c:formatCode>
                <c:ptCount val="12"/>
                <c:pt idx="0">
                  <c:v>52.17</c:v>
                </c:pt>
                <c:pt idx="1">
                  <c:v>45.8</c:v>
                </c:pt>
                <c:pt idx="2">
                  <c:v>44.49</c:v>
                </c:pt>
                <c:pt idx="3">
                  <c:v>34.25</c:v>
                </c:pt>
                <c:pt idx="4">
                  <c:v>21.7</c:v>
                </c:pt>
                <c:pt idx="5">
                  <c:v>24.51</c:v>
                </c:pt>
                <c:pt idx="6">
                  <c:v>15.59</c:v>
                </c:pt>
                <c:pt idx="7">
                  <c:v>18.600000000000001</c:v>
                </c:pt>
                <c:pt idx="8">
                  <c:v>20.56</c:v>
                </c:pt>
                <c:pt idx="9">
                  <c:v>11.76</c:v>
                </c:pt>
                <c:pt idx="10">
                  <c:v>0.31</c:v>
                </c:pt>
                <c:pt idx="11">
                  <c:v>8.64</c:v>
                </c:pt>
              </c:numCache>
            </c:numRef>
          </c:val>
        </c:ser>
        <c:dLbls>
          <c:showLegendKey val="0"/>
          <c:showVal val="0"/>
          <c:showCatName val="0"/>
          <c:showSerName val="0"/>
          <c:showPercent val="0"/>
          <c:showBubbleSize val="0"/>
        </c:dLbls>
        <c:gapWidth val="50"/>
        <c:axId val="125083648"/>
        <c:axId val="125085184"/>
      </c:barChart>
      <c:catAx>
        <c:axId val="125083648"/>
        <c:scaling>
          <c:orientation val="maxMin"/>
        </c:scaling>
        <c:delete val="1"/>
        <c:axPos val="l"/>
        <c:numFmt formatCode="General" sourceLinked="0"/>
        <c:majorTickMark val="out"/>
        <c:minorTickMark val="none"/>
        <c:tickLblPos val="nextTo"/>
        <c:crossAx val="125085184"/>
        <c:crosses val="autoZero"/>
        <c:auto val="1"/>
        <c:lblAlgn val="ctr"/>
        <c:lblOffset val="100"/>
        <c:noMultiLvlLbl val="0"/>
      </c:catAx>
      <c:valAx>
        <c:axId val="125085184"/>
        <c:scaling>
          <c:orientation val="minMax"/>
          <c:max val="100"/>
          <c:min val="0"/>
        </c:scaling>
        <c:delete val="1"/>
        <c:axPos val="t"/>
        <c:numFmt formatCode="General" sourceLinked="0"/>
        <c:majorTickMark val="out"/>
        <c:minorTickMark val="none"/>
        <c:tickLblPos val="nextTo"/>
        <c:crossAx val="12508364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0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Spain</c:v>
                </c:pt>
              </c:strCache>
            </c:strRef>
          </c:tx>
          <c:spPr>
            <a:solidFill>
              <a:schemeClr val="accent6"/>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Searching the internet for solutions </c:v>
                </c:pt>
                <c:pt idx="1">
                  <c:v>Friends and peers</c:v>
                </c:pt>
                <c:pt idx="2">
                  <c:v>IT specialists / colleagues</c:v>
                </c:pt>
                <c:pt idx="3">
                  <c:v>I would rather try figuring it out by myself.</c:v>
                </c:pt>
                <c:pt idx="4">
                  <c:v>Handbooks and documentations of software packages</c:v>
                </c:pt>
                <c:pt idx="5">
                  <c:v>Technical literature</c:v>
                </c:pt>
                <c:pt idx="6">
                  <c:v>E-learning coursework</c:v>
                </c:pt>
                <c:pt idx="7">
                  <c:v>Parents and relatives</c:v>
                </c:pt>
                <c:pt idx="8">
                  <c:v>Coursework in public education faculties </c:v>
                </c:pt>
                <c:pt idx="9">
                  <c:v>Coursework in private education faculties</c:v>
                </c:pt>
                <c:pt idx="10">
                  <c:v>Other:</c:v>
                </c:pt>
                <c:pt idx="11">
                  <c:v>No answer / don´t know</c:v>
                </c:pt>
              </c:strCache>
            </c:strRef>
          </c:cat>
          <c:val>
            <c:numRef>
              <c:f>Tabelle1!$B$2:$M$2</c:f>
              <c:numCache>
                <c:formatCode>0.00</c:formatCode>
                <c:ptCount val="12"/>
                <c:pt idx="0">
                  <c:v>49.54</c:v>
                </c:pt>
                <c:pt idx="1">
                  <c:v>37.200000000000003</c:v>
                </c:pt>
                <c:pt idx="2">
                  <c:v>33.67</c:v>
                </c:pt>
                <c:pt idx="3">
                  <c:v>24.81</c:v>
                </c:pt>
                <c:pt idx="4">
                  <c:v>26.82</c:v>
                </c:pt>
                <c:pt idx="5">
                  <c:v>14.78</c:v>
                </c:pt>
                <c:pt idx="6">
                  <c:v>12.7</c:v>
                </c:pt>
                <c:pt idx="7">
                  <c:v>12.33</c:v>
                </c:pt>
                <c:pt idx="8">
                  <c:v>10.34</c:v>
                </c:pt>
                <c:pt idx="9">
                  <c:v>7.5</c:v>
                </c:pt>
                <c:pt idx="10">
                  <c:v>0.6</c:v>
                </c:pt>
                <c:pt idx="11">
                  <c:v>8.34</c:v>
                </c:pt>
              </c:numCache>
            </c:numRef>
          </c:val>
        </c:ser>
        <c:dLbls>
          <c:showLegendKey val="0"/>
          <c:showVal val="0"/>
          <c:showCatName val="0"/>
          <c:showSerName val="0"/>
          <c:showPercent val="0"/>
          <c:showBubbleSize val="0"/>
        </c:dLbls>
        <c:gapWidth val="50"/>
        <c:axId val="125398016"/>
        <c:axId val="125412096"/>
      </c:barChart>
      <c:catAx>
        <c:axId val="125398016"/>
        <c:scaling>
          <c:orientation val="maxMin"/>
        </c:scaling>
        <c:delete val="1"/>
        <c:axPos val="l"/>
        <c:numFmt formatCode="General" sourceLinked="0"/>
        <c:majorTickMark val="out"/>
        <c:minorTickMark val="none"/>
        <c:tickLblPos val="nextTo"/>
        <c:crossAx val="125412096"/>
        <c:crosses val="autoZero"/>
        <c:auto val="1"/>
        <c:lblAlgn val="ctr"/>
        <c:lblOffset val="100"/>
        <c:noMultiLvlLbl val="0"/>
      </c:catAx>
      <c:valAx>
        <c:axId val="125412096"/>
        <c:scaling>
          <c:orientation val="minMax"/>
          <c:max val="100"/>
          <c:min val="0"/>
        </c:scaling>
        <c:delete val="1"/>
        <c:axPos val="t"/>
        <c:numFmt formatCode="General" sourceLinked="0"/>
        <c:majorTickMark val="out"/>
        <c:minorTickMark val="none"/>
        <c:tickLblPos val="nextTo"/>
        <c:crossAx val="125398016"/>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Czech Republic</c:v>
                </c:pt>
              </c:strCache>
            </c:strRef>
          </c:tx>
          <c:spPr>
            <a:solidFill>
              <a:schemeClr val="accent5"/>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Searching the internet for solutions </c:v>
                </c:pt>
                <c:pt idx="1">
                  <c:v>Friends and peers</c:v>
                </c:pt>
                <c:pt idx="2">
                  <c:v>IT specialists / colleagues</c:v>
                </c:pt>
                <c:pt idx="3">
                  <c:v>I would rather try figuring it out by myself.</c:v>
                </c:pt>
                <c:pt idx="4">
                  <c:v>Handbooks and documentations of software packages</c:v>
                </c:pt>
                <c:pt idx="5">
                  <c:v>Technical literature</c:v>
                </c:pt>
                <c:pt idx="6">
                  <c:v>E-learning coursework</c:v>
                </c:pt>
                <c:pt idx="7">
                  <c:v>Parents and relatives</c:v>
                </c:pt>
                <c:pt idx="8">
                  <c:v>Coursework in public education faculties </c:v>
                </c:pt>
                <c:pt idx="9">
                  <c:v>Coursework in private education faculties</c:v>
                </c:pt>
                <c:pt idx="10">
                  <c:v>Other:</c:v>
                </c:pt>
                <c:pt idx="11">
                  <c:v>No answer / don´t know</c:v>
                </c:pt>
              </c:strCache>
            </c:strRef>
          </c:cat>
          <c:val>
            <c:numRef>
              <c:f>Tabelle1!$B$2:$M$2</c:f>
              <c:numCache>
                <c:formatCode>0.00</c:formatCode>
                <c:ptCount val="12"/>
                <c:pt idx="0">
                  <c:v>56.82</c:v>
                </c:pt>
                <c:pt idx="1">
                  <c:v>46.7</c:v>
                </c:pt>
                <c:pt idx="2">
                  <c:v>49.34</c:v>
                </c:pt>
                <c:pt idx="3">
                  <c:v>27.28</c:v>
                </c:pt>
                <c:pt idx="4">
                  <c:v>29.41</c:v>
                </c:pt>
                <c:pt idx="5">
                  <c:v>24.23</c:v>
                </c:pt>
                <c:pt idx="6">
                  <c:v>15.58</c:v>
                </c:pt>
                <c:pt idx="7">
                  <c:v>13.09</c:v>
                </c:pt>
                <c:pt idx="8">
                  <c:v>14.9</c:v>
                </c:pt>
                <c:pt idx="9">
                  <c:v>10.91</c:v>
                </c:pt>
                <c:pt idx="10">
                  <c:v>0.36</c:v>
                </c:pt>
                <c:pt idx="11">
                  <c:v>5.0599999999999996</c:v>
                </c:pt>
              </c:numCache>
            </c:numRef>
          </c:val>
        </c:ser>
        <c:dLbls>
          <c:showLegendKey val="0"/>
          <c:showVal val="0"/>
          <c:showCatName val="0"/>
          <c:showSerName val="0"/>
          <c:showPercent val="0"/>
          <c:showBubbleSize val="0"/>
        </c:dLbls>
        <c:gapWidth val="50"/>
        <c:axId val="125703296"/>
        <c:axId val="125704832"/>
      </c:barChart>
      <c:catAx>
        <c:axId val="125703296"/>
        <c:scaling>
          <c:orientation val="maxMin"/>
        </c:scaling>
        <c:delete val="1"/>
        <c:axPos val="l"/>
        <c:numFmt formatCode="General" sourceLinked="0"/>
        <c:majorTickMark val="out"/>
        <c:minorTickMark val="none"/>
        <c:tickLblPos val="nextTo"/>
        <c:crossAx val="125704832"/>
        <c:crosses val="autoZero"/>
        <c:auto val="1"/>
        <c:lblAlgn val="ctr"/>
        <c:lblOffset val="100"/>
        <c:noMultiLvlLbl val="0"/>
      </c:catAx>
      <c:valAx>
        <c:axId val="125704832"/>
        <c:scaling>
          <c:orientation val="minMax"/>
          <c:max val="100"/>
          <c:min val="0"/>
        </c:scaling>
        <c:delete val="1"/>
        <c:axPos val="t"/>
        <c:numFmt formatCode="General" sourceLinked="0"/>
        <c:majorTickMark val="out"/>
        <c:minorTickMark val="none"/>
        <c:tickLblPos val="nextTo"/>
        <c:crossAx val="125703296"/>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1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Italy</c:v>
                </c:pt>
              </c:strCache>
            </c:strRef>
          </c:tx>
          <c:spPr>
            <a:solidFill>
              <a:schemeClr val="accent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Searching the internet for solutions </c:v>
                </c:pt>
                <c:pt idx="1">
                  <c:v>Friends and peers</c:v>
                </c:pt>
                <c:pt idx="2">
                  <c:v>IT specialists / colleagues</c:v>
                </c:pt>
                <c:pt idx="3">
                  <c:v>I would rather try figuring it out by myself.</c:v>
                </c:pt>
                <c:pt idx="4">
                  <c:v>Handbooks and documentations of software packages</c:v>
                </c:pt>
                <c:pt idx="5">
                  <c:v>Technical literature</c:v>
                </c:pt>
                <c:pt idx="6">
                  <c:v>E-learning coursework</c:v>
                </c:pt>
                <c:pt idx="7">
                  <c:v>Parents and relatives</c:v>
                </c:pt>
                <c:pt idx="8">
                  <c:v>Coursework in public education faculties </c:v>
                </c:pt>
                <c:pt idx="9">
                  <c:v>Coursework in private education faculties</c:v>
                </c:pt>
                <c:pt idx="10">
                  <c:v>Other</c:v>
                </c:pt>
                <c:pt idx="11">
                  <c:v>No answer / don´t know</c:v>
                </c:pt>
              </c:strCache>
            </c:strRef>
          </c:cat>
          <c:val>
            <c:numRef>
              <c:f>Tabelle1!$B$2:$M$2</c:f>
              <c:numCache>
                <c:formatCode>0.00</c:formatCode>
                <c:ptCount val="12"/>
                <c:pt idx="0">
                  <c:v>49.2</c:v>
                </c:pt>
                <c:pt idx="1">
                  <c:v>30.19</c:v>
                </c:pt>
                <c:pt idx="2">
                  <c:v>35.700000000000003</c:v>
                </c:pt>
                <c:pt idx="3">
                  <c:v>32.29</c:v>
                </c:pt>
                <c:pt idx="4">
                  <c:v>30.02</c:v>
                </c:pt>
                <c:pt idx="5">
                  <c:v>15.78</c:v>
                </c:pt>
                <c:pt idx="6">
                  <c:v>23.07</c:v>
                </c:pt>
                <c:pt idx="7">
                  <c:v>9.56</c:v>
                </c:pt>
                <c:pt idx="8">
                  <c:v>18.79</c:v>
                </c:pt>
                <c:pt idx="9">
                  <c:v>16.260000000000002</c:v>
                </c:pt>
                <c:pt idx="10">
                  <c:v>0.3</c:v>
                </c:pt>
                <c:pt idx="11">
                  <c:v>7.25</c:v>
                </c:pt>
              </c:numCache>
            </c:numRef>
          </c:val>
        </c:ser>
        <c:dLbls>
          <c:showLegendKey val="0"/>
          <c:showVal val="0"/>
          <c:showCatName val="0"/>
          <c:showSerName val="0"/>
          <c:showPercent val="0"/>
          <c:showBubbleSize val="0"/>
        </c:dLbls>
        <c:gapWidth val="50"/>
        <c:axId val="125438976"/>
        <c:axId val="125440768"/>
      </c:barChart>
      <c:catAx>
        <c:axId val="125438976"/>
        <c:scaling>
          <c:orientation val="maxMin"/>
        </c:scaling>
        <c:delete val="1"/>
        <c:axPos val="l"/>
        <c:numFmt formatCode="General" sourceLinked="0"/>
        <c:majorTickMark val="out"/>
        <c:minorTickMark val="none"/>
        <c:tickLblPos val="nextTo"/>
        <c:crossAx val="125440768"/>
        <c:crosses val="autoZero"/>
        <c:auto val="1"/>
        <c:lblAlgn val="ctr"/>
        <c:lblOffset val="100"/>
        <c:noMultiLvlLbl val="0"/>
      </c:catAx>
      <c:valAx>
        <c:axId val="125440768"/>
        <c:scaling>
          <c:orientation val="minMax"/>
          <c:max val="100"/>
          <c:min val="0"/>
        </c:scaling>
        <c:delete val="1"/>
        <c:axPos val="t"/>
        <c:numFmt formatCode="General" sourceLinked="0"/>
        <c:majorTickMark val="out"/>
        <c:minorTickMark val="none"/>
        <c:tickLblPos val="nextTo"/>
        <c:crossAx val="125438976"/>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1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Germany</c:v>
                </c:pt>
              </c:strCache>
            </c:strRef>
          </c:tx>
          <c:spPr>
            <a:ln w="28575">
              <a:solidFill>
                <a:schemeClr val="bg2"/>
              </a:solidFill>
              <a:prstDash val="solid"/>
            </a:ln>
          </c:spPr>
          <c:marker>
            <c:symbol val="circle"/>
            <c:size val="7"/>
            <c:spPr>
              <a:solidFill>
                <a:schemeClr val="bg2"/>
              </a:solidFill>
              <a:ln>
                <a:solidFill>
                  <a:schemeClr val="bg1"/>
                </a:solidFill>
                <a:prstDash val="solid"/>
              </a:ln>
            </c:spPr>
          </c:marker>
          <c:xVal>
            <c:numRef>
              <c:f>Tabelle1!$B$2:$G$2</c:f>
              <c:numCache>
                <c:formatCode>0.00</c:formatCode>
                <c:ptCount val="6"/>
                <c:pt idx="0">
                  <c:v>3.27</c:v>
                </c:pt>
                <c:pt idx="1">
                  <c:v>3.29</c:v>
                </c:pt>
                <c:pt idx="2">
                  <c:v>3.15</c:v>
                </c:pt>
                <c:pt idx="3">
                  <c:v>2.83</c:v>
                </c:pt>
                <c:pt idx="4">
                  <c:v>2.73</c:v>
                </c:pt>
                <c:pt idx="5">
                  <c:v>2.83</c:v>
                </c:pt>
              </c:numCache>
            </c:numRef>
          </c:xVal>
          <c:yVal>
            <c:numLit>
              <c:formatCode>General</c:formatCode>
              <c:ptCount val="6"/>
              <c:pt idx="0">
                <c:v>1</c:v>
              </c:pt>
              <c:pt idx="1">
                <c:v>2</c:v>
              </c:pt>
              <c:pt idx="2">
                <c:v>3</c:v>
              </c:pt>
              <c:pt idx="3">
                <c:v>4</c:v>
              </c:pt>
              <c:pt idx="4">
                <c:v>5</c:v>
              </c:pt>
              <c:pt idx="5">
                <c:v>6</c:v>
              </c:pt>
            </c:numLit>
          </c:yVal>
          <c:smooth val="0"/>
        </c:ser>
        <c:ser>
          <c:idx val="2"/>
          <c:order val="1"/>
          <c:tx>
            <c:strRef>
              <c:f>Tabelle1!$A$3</c:f>
              <c:strCache>
                <c:ptCount val="1"/>
                <c:pt idx="0">
                  <c:v>United Kingdom</c:v>
                </c:pt>
              </c:strCache>
            </c:strRef>
          </c:tx>
          <c:spPr>
            <a:ln>
              <a:solidFill>
                <a:schemeClr val="accent1"/>
              </a:solidFill>
              <a:prstDash val="solid"/>
            </a:ln>
          </c:spPr>
          <c:marker>
            <c:symbol val="circle"/>
            <c:size val="7"/>
            <c:spPr>
              <a:solidFill>
                <a:schemeClr val="accent1"/>
              </a:solidFill>
              <a:ln>
                <a:solidFill>
                  <a:schemeClr val="bg1"/>
                </a:solidFill>
              </a:ln>
            </c:spPr>
          </c:marker>
          <c:xVal>
            <c:numRef>
              <c:f>Tabelle1!$B$3:$G$3</c:f>
              <c:numCache>
                <c:formatCode>0.00</c:formatCode>
                <c:ptCount val="6"/>
                <c:pt idx="0">
                  <c:v>3.31</c:v>
                </c:pt>
                <c:pt idx="1">
                  <c:v>3.41</c:v>
                </c:pt>
                <c:pt idx="2">
                  <c:v>3.06</c:v>
                </c:pt>
                <c:pt idx="3">
                  <c:v>2.99</c:v>
                </c:pt>
                <c:pt idx="4">
                  <c:v>2.61</c:v>
                </c:pt>
                <c:pt idx="5">
                  <c:v>2.77</c:v>
                </c:pt>
              </c:numCache>
            </c:numRef>
          </c:xVal>
          <c:yVal>
            <c:numLit>
              <c:formatCode>General</c:formatCode>
              <c:ptCount val="6"/>
              <c:pt idx="0">
                <c:v>1</c:v>
              </c:pt>
              <c:pt idx="1">
                <c:v>2</c:v>
              </c:pt>
              <c:pt idx="2">
                <c:v>3</c:v>
              </c:pt>
              <c:pt idx="3">
                <c:v>4</c:v>
              </c:pt>
              <c:pt idx="4">
                <c:v>5</c:v>
              </c:pt>
              <c:pt idx="5">
                <c:v>6</c:v>
              </c:pt>
            </c:numLit>
          </c:yVal>
          <c:smooth val="0"/>
        </c:ser>
        <c:ser>
          <c:idx val="3"/>
          <c:order val="2"/>
          <c:tx>
            <c:strRef>
              <c:f>Tabelle1!$A$4</c:f>
              <c:strCache>
                <c:ptCount val="1"/>
                <c:pt idx="0">
                  <c:v>Netherlands</c:v>
                </c:pt>
              </c:strCache>
            </c:strRef>
          </c:tx>
          <c:spPr>
            <a:ln>
              <a:solidFill>
                <a:schemeClr val="accent5">
                  <a:lumMod val="75000"/>
                </a:schemeClr>
              </a:solidFill>
              <a:prstDash val="solid"/>
            </a:ln>
          </c:spPr>
          <c:marker>
            <c:symbol val="circle"/>
            <c:size val="7"/>
            <c:spPr>
              <a:solidFill>
                <a:schemeClr val="accent5">
                  <a:lumMod val="75000"/>
                </a:schemeClr>
              </a:solidFill>
              <a:ln>
                <a:solidFill>
                  <a:schemeClr val="bg1"/>
                </a:solidFill>
              </a:ln>
            </c:spPr>
          </c:marker>
          <c:xVal>
            <c:numRef>
              <c:f>Tabelle1!$B$4:$G$4</c:f>
              <c:numCache>
                <c:formatCode>0.00</c:formatCode>
                <c:ptCount val="6"/>
                <c:pt idx="0">
                  <c:v>3.25</c:v>
                </c:pt>
                <c:pt idx="1">
                  <c:v>3.11</c:v>
                </c:pt>
                <c:pt idx="2">
                  <c:v>3.06</c:v>
                </c:pt>
                <c:pt idx="3">
                  <c:v>2.83</c:v>
                </c:pt>
                <c:pt idx="4">
                  <c:v>2.85</c:v>
                </c:pt>
                <c:pt idx="5">
                  <c:v>2.73</c:v>
                </c:pt>
              </c:numCache>
            </c:numRef>
          </c:xVal>
          <c:yVal>
            <c:numLit>
              <c:formatCode>General</c:formatCode>
              <c:ptCount val="6"/>
              <c:pt idx="0">
                <c:v>1</c:v>
              </c:pt>
              <c:pt idx="1">
                <c:v>2</c:v>
              </c:pt>
              <c:pt idx="2">
                <c:v>3</c:v>
              </c:pt>
              <c:pt idx="3">
                <c:v>4</c:v>
              </c:pt>
              <c:pt idx="4">
                <c:v>5</c:v>
              </c:pt>
              <c:pt idx="5">
                <c:v>6</c:v>
              </c:pt>
            </c:numLit>
          </c:yVal>
          <c:smooth val="0"/>
        </c:ser>
        <c:ser>
          <c:idx val="4"/>
          <c:order val="3"/>
          <c:tx>
            <c:strRef>
              <c:f>Tabelle1!$A$5</c:f>
              <c:strCache>
                <c:ptCount val="1"/>
                <c:pt idx="0">
                  <c:v>Portugal</c:v>
                </c:pt>
              </c:strCache>
            </c:strRef>
          </c:tx>
          <c:spPr>
            <a:ln>
              <a:solidFill>
                <a:schemeClr val="accent2">
                  <a:lumMod val="75000"/>
                </a:schemeClr>
              </a:solidFill>
            </a:ln>
          </c:spPr>
          <c:marker>
            <c:symbol val="circle"/>
            <c:size val="7"/>
            <c:spPr>
              <a:solidFill>
                <a:schemeClr val="accent2">
                  <a:lumMod val="75000"/>
                </a:schemeClr>
              </a:solidFill>
              <a:ln>
                <a:solidFill>
                  <a:schemeClr val="bg1"/>
                </a:solidFill>
              </a:ln>
            </c:spPr>
          </c:marker>
          <c:xVal>
            <c:numRef>
              <c:f>Tabelle1!$B$5:$G$5</c:f>
              <c:numCache>
                <c:formatCode>General</c:formatCode>
                <c:ptCount val="6"/>
              </c:numCache>
            </c:numRef>
          </c:xVal>
          <c:yVal>
            <c:numLit>
              <c:formatCode>General</c:formatCode>
              <c:ptCount val="6"/>
              <c:pt idx="0">
                <c:v>1</c:v>
              </c:pt>
              <c:pt idx="1">
                <c:v>2</c:v>
              </c:pt>
              <c:pt idx="2">
                <c:v>3</c:v>
              </c:pt>
              <c:pt idx="3">
                <c:v>4</c:v>
              </c:pt>
              <c:pt idx="4">
                <c:v>5</c:v>
              </c:pt>
              <c:pt idx="5">
                <c:v>6</c:v>
              </c:pt>
            </c:numLit>
          </c:yVal>
          <c:smooth val="0"/>
        </c:ser>
        <c:dLbls>
          <c:showLegendKey val="0"/>
          <c:showVal val="0"/>
          <c:showCatName val="0"/>
          <c:showSerName val="0"/>
          <c:showPercent val="0"/>
          <c:showBubbleSize val="0"/>
        </c:dLbls>
        <c:axId val="124816000"/>
        <c:axId val="124846848"/>
      </c:scatterChart>
      <c:valAx>
        <c:axId val="124816000"/>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4846848"/>
        <c:crossesAt val="0.5"/>
        <c:crossBetween val="midCat"/>
        <c:majorUnit val="1"/>
      </c:valAx>
      <c:valAx>
        <c:axId val="124846848"/>
        <c:scaling>
          <c:orientation val="maxMin"/>
          <c:max val="6.5"/>
          <c:min val="0.5"/>
        </c:scaling>
        <c:delete val="1"/>
        <c:axPos val="l"/>
        <c:numFmt formatCode="General" sourceLinked="0"/>
        <c:majorTickMark val="out"/>
        <c:minorTickMark val="none"/>
        <c:tickLblPos val="nextTo"/>
        <c:crossAx val="124816000"/>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11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Italy</c:v>
                </c:pt>
              </c:strCache>
            </c:strRef>
          </c:tx>
          <c:spPr>
            <a:ln w="28575">
              <a:solidFill>
                <a:schemeClr val="accent2"/>
              </a:solidFill>
              <a:prstDash val="solid"/>
            </a:ln>
          </c:spPr>
          <c:marker>
            <c:symbol val="circle"/>
            <c:size val="7"/>
            <c:spPr>
              <a:solidFill>
                <a:schemeClr val="accent2"/>
              </a:solidFill>
              <a:ln>
                <a:solidFill>
                  <a:schemeClr val="bg1"/>
                </a:solidFill>
                <a:prstDash val="solid"/>
              </a:ln>
            </c:spPr>
          </c:marker>
          <c:xVal>
            <c:numRef>
              <c:f>Tabelle1!$B$2:$G$2</c:f>
              <c:numCache>
                <c:formatCode>0.00</c:formatCode>
                <c:ptCount val="6"/>
                <c:pt idx="0">
                  <c:v>3.46</c:v>
                </c:pt>
                <c:pt idx="1">
                  <c:v>3.3</c:v>
                </c:pt>
                <c:pt idx="2">
                  <c:v>3.37</c:v>
                </c:pt>
                <c:pt idx="3">
                  <c:v>3.27</c:v>
                </c:pt>
                <c:pt idx="4">
                  <c:v>3.09</c:v>
                </c:pt>
                <c:pt idx="5">
                  <c:v>2.61</c:v>
                </c:pt>
              </c:numCache>
            </c:numRef>
          </c:xVal>
          <c:yVal>
            <c:numLit>
              <c:formatCode>General</c:formatCode>
              <c:ptCount val="6"/>
              <c:pt idx="0">
                <c:v>1</c:v>
              </c:pt>
              <c:pt idx="1">
                <c:v>2</c:v>
              </c:pt>
              <c:pt idx="2">
                <c:v>3</c:v>
              </c:pt>
              <c:pt idx="3">
                <c:v>4</c:v>
              </c:pt>
              <c:pt idx="4">
                <c:v>5</c:v>
              </c:pt>
              <c:pt idx="5">
                <c:v>6</c:v>
              </c:pt>
            </c:numLit>
          </c:yVal>
          <c:smooth val="0"/>
        </c:ser>
        <c:ser>
          <c:idx val="2"/>
          <c:order val="1"/>
          <c:tx>
            <c:strRef>
              <c:f>Tabelle1!$A$3</c:f>
              <c:strCache>
                <c:ptCount val="1"/>
                <c:pt idx="0">
                  <c:v>Spain</c:v>
                </c:pt>
              </c:strCache>
            </c:strRef>
          </c:tx>
          <c:spPr>
            <a:ln>
              <a:solidFill>
                <a:schemeClr val="accent6"/>
              </a:solidFill>
              <a:prstDash val="solid"/>
            </a:ln>
          </c:spPr>
          <c:marker>
            <c:symbol val="circle"/>
            <c:size val="7"/>
            <c:spPr>
              <a:solidFill>
                <a:schemeClr val="accent6"/>
              </a:solidFill>
              <a:ln>
                <a:solidFill>
                  <a:schemeClr val="bg1"/>
                </a:solidFill>
              </a:ln>
            </c:spPr>
          </c:marker>
          <c:xVal>
            <c:numRef>
              <c:f>Tabelle1!$B$3:$G$3</c:f>
              <c:numCache>
                <c:formatCode>0.00</c:formatCode>
                <c:ptCount val="6"/>
                <c:pt idx="0">
                  <c:v>3.41</c:v>
                </c:pt>
                <c:pt idx="1">
                  <c:v>3.38</c:v>
                </c:pt>
                <c:pt idx="2">
                  <c:v>3.35</c:v>
                </c:pt>
                <c:pt idx="3">
                  <c:v>3.09</c:v>
                </c:pt>
                <c:pt idx="4">
                  <c:v>3.01</c:v>
                </c:pt>
                <c:pt idx="5">
                  <c:v>3.33</c:v>
                </c:pt>
              </c:numCache>
            </c:numRef>
          </c:xVal>
          <c:yVal>
            <c:numLit>
              <c:formatCode>General</c:formatCode>
              <c:ptCount val="6"/>
              <c:pt idx="0">
                <c:v>1</c:v>
              </c:pt>
              <c:pt idx="1">
                <c:v>2</c:v>
              </c:pt>
              <c:pt idx="2">
                <c:v>3</c:v>
              </c:pt>
              <c:pt idx="3">
                <c:v>4</c:v>
              </c:pt>
              <c:pt idx="4">
                <c:v>5</c:v>
              </c:pt>
              <c:pt idx="5">
                <c:v>6</c:v>
              </c:pt>
            </c:numLit>
          </c:yVal>
          <c:smooth val="0"/>
        </c:ser>
        <c:ser>
          <c:idx val="3"/>
          <c:order val="2"/>
          <c:tx>
            <c:strRef>
              <c:f>Tabelle1!$A$4</c:f>
              <c:strCache>
                <c:ptCount val="1"/>
                <c:pt idx="0">
                  <c:v>Czech Republic</c:v>
                </c:pt>
              </c:strCache>
            </c:strRef>
          </c:tx>
          <c:spPr>
            <a:ln>
              <a:solidFill>
                <a:schemeClr val="accent5"/>
              </a:solidFill>
              <a:prstDash val="solid"/>
            </a:ln>
          </c:spPr>
          <c:marker>
            <c:symbol val="circle"/>
            <c:size val="7"/>
            <c:spPr>
              <a:solidFill>
                <a:schemeClr val="accent5"/>
              </a:solidFill>
              <a:ln>
                <a:solidFill>
                  <a:schemeClr val="bg1"/>
                </a:solidFill>
              </a:ln>
            </c:spPr>
          </c:marker>
          <c:xVal>
            <c:numRef>
              <c:f>Tabelle1!$B$4:$G$4</c:f>
              <c:numCache>
                <c:formatCode>0.00</c:formatCode>
                <c:ptCount val="6"/>
                <c:pt idx="0">
                  <c:v>3.43</c:v>
                </c:pt>
                <c:pt idx="1">
                  <c:v>3.29</c:v>
                </c:pt>
                <c:pt idx="2">
                  <c:v>3.24</c:v>
                </c:pt>
                <c:pt idx="3">
                  <c:v>3.06</c:v>
                </c:pt>
                <c:pt idx="4">
                  <c:v>2.92</c:v>
                </c:pt>
                <c:pt idx="5">
                  <c:v>2.75</c:v>
                </c:pt>
              </c:numCache>
            </c:numRef>
          </c:xVal>
          <c:yVal>
            <c:numLit>
              <c:formatCode>General</c:formatCode>
              <c:ptCount val="6"/>
              <c:pt idx="0">
                <c:v>1</c:v>
              </c:pt>
              <c:pt idx="1">
                <c:v>2</c:v>
              </c:pt>
              <c:pt idx="2">
                <c:v>3</c:v>
              </c:pt>
              <c:pt idx="3">
                <c:v>4</c:v>
              </c:pt>
              <c:pt idx="4">
                <c:v>5</c:v>
              </c:pt>
              <c:pt idx="5">
                <c:v>6</c:v>
              </c:pt>
            </c:numLit>
          </c:yVal>
          <c:smooth val="0"/>
        </c:ser>
        <c:ser>
          <c:idx val="4"/>
          <c:order val="3"/>
          <c:tx>
            <c:strRef>
              <c:f>Tabelle1!$A$5</c:f>
              <c:strCache>
                <c:ptCount val="1"/>
                <c:pt idx="0">
                  <c:v>Ireland</c:v>
                </c:pt>
              </c:strCache>
            </c:strRef>
          </c:tx>
          <c:spPr>
            <a:ln>
              <a:solidFill>
                <a:schemeClr val="accent4"/>
              </a:solidFill>
            </a:ln>
          </c:spPr>
          <c:marker>
            <c:symbol val="circle"/>
            <c:size val="7"/>
            <c:spPr>
              <a:solidFill>
                <a:schemeClr val="accent4"/>
              </a:solidFill>
              <a:ln>
                <a:solidFill>
                  <a:schemeClr val="bg1"/>
                </a:solidFill>
              </a:ln>
            </c:spPr>
          </c:marker>
          <c:xVal>
            <c:numRef>
              <c:f>Tabelle1!$B$5:$G$5</c:f>
              <c:numCache>
                <c:formatCode>General</c:formatCode>
                <c:ptCount val="6"/>
              </c:numCache>
            </c:numRef>
          </c:xVal>
          <c:yVal>
            <c:numLit>
              <c:formatCode>General</c:formatCode>
              <c:ptCount val="6"/>
              <c:pt idx="0">
                <c:v>1</c:v>
              </c:pt>
              <c:pt idx="1">
                <c:v>2</c:v>
              </c:pt>
              <c:pt idx="2">
                <c:v>3</c:v>
              </c:pt>
              <c:pt idx="3">
                <c:v>4</c:v>
              </c:pt>
              <c:pt idx="4">
                <c:v>5</c:v>
              </c:pt>
              <c:pt idx="5">
                <c:v>6</c:v>
              </c:pt>
            </c:numLit>
          </c:yVal>
          <c:smooth val="0"/>
        </c:ser>
        <c:dLbls>
          <c:showLegendKey val="0"/>
          <c:showVal val="0"/>
          <c:showCatName val="0"/>
          <c:showSerName val="0"/>
          <c:showPercent val="0"/>
          <c:showBubbleSize val="0"/>
        </c:dLbls>
        <c:axId val="125011456"/>
        <c:axId val="125013376"/>
      </c:scatterChart>
      <c:valAx>
        <c:axId val="125011456"/>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5013376"/>
        <c:crossesAt val="0.5"/>
        <c:crossBetween val="midCat"/>
        <c:majorUnit val="1"/>
      </c:valAx>
      <c:valAx>
        <c:axId val="125013376"/>
        <c:scaling>
          <c:orientation val="maxMin"/>
          <c:max val="6.5"/>
          <c:min val="0.5"/>
        </c:scaling>
        <c:delete val="1"/>
        <c:axPos val="l"/>
        <c:numFmt formatCode="General" sourceLinked="0"/>
        <c:majorTickMark val="out"/>
        <c:minorTickMark val="none"/>
        <c:tickLblPos val="nextTo"/>
        <c:crossAx val="125011456"/>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11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United Kingdom</c:v>
                </c:pt>
              </c:strCache>
            </c:strRef>
          </c:tx>
          <c:spPr>
            <a:solidFill>
              <a:schemeClr val="accent1"/>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Schools for general education</c:v>
                </c:pt>
                <c:pt idx="1">
                  <c:v>Vocational training</c:v>
                </c:pt>
                <c:pt idx="2">
                  <c:v>Institutions of higher education </c:v>
                </c:pt>
                <c:pt idx="3">
                  <c:v>On-the-job training / traineeships</c:v>
                </c:pt>
                <c:pt idx="4">
                  <c:v>Internships</c:v>
                </c:pt>
                <c:pt idx="5">
                  <c:v>Specialised training institutions where you can attend specific ICT courses</c:v>
                </c:pt>
                <c:pt idx="6">
                  <c:v>None of these. I am responsible to acquire these skills on my own.</c:v>
                </c:pt>
                <c:pt idx="7">
                  <c:v>No answer / don´t know</c:v>
                </c:pt>
              </c:strCache>
            </c:strRef>
          </c:cat>
          <c:val>
            <c:numRef>
              <c:f>Tabelle1!$B$2:$I$2</c:f>
              <c:numCache>
                <c:formatCode>0.00</c:formatCode>
                <c:ptCount val="8"/>
                <c:pt idx="0">
                  <c:v>48.52</c:v>
                </c:pt>
                <c:pt idx="1">
                  <c:v>2.97</c:v>
                </c:pt>
                <c:pt idx="2">
                  <c:v>7.59</c:v>
                </c:pt>
                <c:pt idx="3">
                  <c:v>14.62</c:v>
                </c:pt>
                <c:pt idx="4">
                  <c:v>1.31</c:v>
                </c:pt>
                <c:pt idx="5">
                  <c:v>3.22</c:v>
                </c:pt>
                <c:pt idx="6">
                  <c:v>9.94</c:v>
                </c:pt>
                <c:pt idx="7">
                  <c:v>11.83</c:v>
                </c:pt>
              </c:numCache>
            </c:numRef>
          </c:val>
        </c:ser>
        <c:dLbls>
          <c:showLegendKey val="0"/>
          <c:showVal val="0"/>
          <c:showCatName val="0"/>
          <c:showSerName val="0"/>
          <c:showPercent val="0"/>
          <c:showBubbleSize val="0"/>
        </c:dLbls>
        <c:gapWidth val="50"/>
        <c:axId val="126316544"/>
        <c:axId val="126318080"/>
      </c:barChart>
      <c:catAx>
        <c:axId val="126316544"/>
        <c:scaling>
          <c:orientation val="maxMin"/>
        </c:scaling>
        <c:delete val="1"/>
        <c:axPos val="l"/>
        <c:numFmt formatCode="General" sourceLinked="0"/>
        <c:majorTickMark val="out"/>
        <c:minorTickMark val="none"/>
        <c:tickLblPos val="nextTo"/>
        <c:crossAx val="126318080"/>
        <c:crosses val="autoZero"/>
        <c:auto val="1"/>
        <c:lblAlgn val="ctr"/>
        <c:lblOffset val="100"/>
        <c:noMultiLvlLbl val="0"/>
      </c:catAx>
      <c:valAx>
        <c:axId val="126318080"/>
        <c:scaling>
          <c:orientation val="minMax"/>
          <c:max val="100"/>
          <c:min val="0"/>
        </c:scaling>
        <c:delete val="1"/>
        <c:axPos val="t"/>
        <c:numFmt formatCode="General" sourceLinked="0"/>
        <c:majorTickMark val="out"/>
        <c:minorTickMark val="none"/>
        <c:tickLblPos val="nextTo"/>
        <c:crossAx val="12631654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1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Netherlands</c:v>
                </c:pt>
              </c:strCache>
            </c:strRef>
          </c:tx>
          <c:spPr>
            <a:solidFill>
              <a:schemeClr val="accent5">
                <a:lumMod val="75000"/>
              </a:schemeClr>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Schools for general education</c:v>
                </c:pt>
                <c:pt idx="1">
                  <c:v>Vocational training</c:v>
                </c:pt>
                <c:pt idx="2">
                  <c:v>Institutions of higher education </c:v>
                </c:pt>
                <c:pt idx="3">
                  <c:v>On-the-job training / traineeships</c:v>
                </c:pt>
                <c:pt idx="4">
                  <c:v>Internships</c:v>
                </c:pt>
                <c:pt idx="5">
                  <c:v>Specialised training institutions where you can attend specific ICT courses</c:v>
                </c:pt>
                <c:pt idx="6">
                  <c:v>None of these. I am responsible to acquire these skills on my own.</c:v>
                </c:pt>
                <c:pt idx="7">
                  <c:v>No answer / don´t know</c:v>
                </c:pt>
              </c:strCache>
            </c:strRef>
          </c:cat>
          <c:val>
            <c:numRef>
              <c:f>Tabelle1!$B$2:$I$2</c:f>
              <c:numCache>
                <c:formatCode>0.00</c:formatCode>
                <c:ptCount val="8"/>
                <c:pt idx="0">
                  <c:v>16.95</c:v>
                </c:pt>
                <c:pt idx="1">
                  <c:v>21.25</c:v>
                </c:pt>
                <c:pt idx="2">
                  <c:v>16.010000000000002</c:v>
                </c:pt>
                <c:pt idx="3">
                  <c:v>11.1</c:v>
                </c:pt>
                <c:pt idx="4">
                  <c:v>11.82</c:v>
                </c:pt>
                <c:pt idx="5">
                  <c:v>6.78</c:v>
                </c:pt>
                <c:pt idx="6">
                  <c:v>6.2</c:v>
                </c:pt>
                <c:pt idx="7">
                  <c:v>9.89</c:v>
                </c:pt>
              </c:numCache>
            </c:numRef>
          </c:val>
        </c:ser>
        <c:dLbls>
          <c:showLegendKey val="0"/>
          <c:showVal val="0"/>
          <c:showCatName val="0"/>
          <c:showSerName val="0"/>
          <c:showPercent val="0"/>
          <c:showBubbleSize val="0"/>
        </c:dLbls>
        <c:gapWidth val="50"/>
        <c:axId val="126343040"/>
        <c:axId val="126344576"/>
      </c:barChart>
      <c:catAx>
        <c:axId val="126343040"/>
        <c:scaling>
          <c:orientation val="maxMin"/>
        </c:scaling>
        <c:delete val="1"/>
        <c:axPos val="l"/>
        <c:numFmt formatCode="General" sourceLinked="0"/>
        <c:majorTickMark val="out"/>
        <c:minorTickMark val="none"/>
        <c:tickLblPos val="nextTo"/>
        <c:crossAx val="126344576"/>
        <c:crosses val="autoZero"/>
        <c:auto val="1"/>
        <c:lblAlgn val="ctr"/>
        <c:lblOffset val="100"/>
        <c:noMultiLvlLbl val="0"/>
      </c:catAx>
      <c:valAx>
        <c:axId val="126344576"/>
        <c:scaling>
          <c:orientation val="minMax"/>
          <c:max val="100"/>
          <c:min val="0"/>
        </c:scaling>
        <c:delete val="1"/>
        <c:axPos val="t"/>
        <c:numFmt formatCode="General" sourceLinked="0"/>
        <c:majorTickMark val="out"/>
        <c:minorTickMark val="none"/>
        <c:tickLblPos val="nextTo"/>
        <c:crossAx val="12634304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1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Germany</c:v>
                </c:pt>
              </c:strCache>
            </c:strRef>
          </c:tx>
          <c:spPr>
            <a:solidFill>
              <a:schemeClr val="bg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Schools for general education</c:v>
                </c:pt>
                <c:pt idx="1">
                  <c:v>Vocational training</c:v>
                </c:pt>
                <c:pt idx="2">
                  <c:v>Institutions of higher education </c:v>
                </c:pt>
                <c:pt idx="3">
                  <c:v>On-the-job training / traineeships</c:v>
                </c:pt>
                <c:pt idx="4">
                  <c:v>Internships</c:v>
                </c:pt>
                <c:pt idx="5">
                  <c:v>Specialised training institutions where you can attend specific ICT courses</c:v>
                </c:pt>
                <c:pt idx="6">
                  <c:v>None of these. I am responsible to acquire these skills on my own.</c:v>
                </c:pt>
                <c:pt idx="7">
                  <c:v>No answer / don´t know</c:v>
                </c:pt>
              </c:strCache>
            </c:strRef>
          </c:cat>
          <c:val>
            <c:numRef>
              <c:f>Tabelle1!$B$2:$I$2</c:f>
              <c:numCache>
                <c:formatCode>0.00</c:formatCode>
                <c:ptCount val="8"/>
                <c:pt idx="0">
                  <c:v>25.89</c:v>
                </c:pt>
                <c:pt idx="1">
                  <c:v>25.71</c:v>
                </c:pt>
                <c:pt idx="2">
                  <c:v>14.56</c:v>
                </c:pt>
                <c:pt idx="3">
                  <c:v>4.93</c:v>
                </c:pt>
                <c:pt idx="4">
                  <c:v>4.8899999999999997</c:v>
                </c:pt>
                <c:pt idx="5">
                  <c:v>8.94</c:v>
                </c:pt>
                <c:pt idx="6">
                  <c:v>7.05</c:v>
                </c:pt>
                <c:pt idx="7">
                  <c:v>8.0299999999999994</c:v>
                </c:pt>
              </c:numCache>
            </c:numRef>
          </c:val>
        </c:ser>
        <c:dLbls>
          <c:showLegendKey val="0"/>
          <c:showVal val="0"/>
          <c:showCatName val="0"/>
          <c:showSerName val="0"/>
          <c:showPercent val="0"/>
          <c:showBubbleSize val="0"/>
        </c:dLbls>
        <c:gapWidth val="50"/>
        <c:axId val="126382080"/>
        <c:axId val="126383616"/>
      </c:barChart>
      <c:catAx>
        <c:axId val="126382080"/>
        <c:scaling>
          <c:orientation val="maxMin"/>
        </c:scaling>
        <c:delete val="1"/>
        <c:axPos val="l"/>
        <c:numFmt formatCode="General" sourceLinked="0"/>
        <c:majorTickMark val="out"/>
        <c:minorTickMark val="none"/>
        <c:tickLblPos val="nextTo"/>
        <c:crossAx val="126383616"/>
        <c:crosses val="autoZero"/>
        <c:auto val="1"/>
        <c:lblAlgn val="ctr"/>
        <c:lblOffset val="100"/>
        <c:noMultiLvlLbl val="0"/>
      </c:catAx>
      <c:valAx>
        <c:axId val="126383616"/>
        <c:scaling>
          <c:orientation val="minMax"/>
          <c:max val="100"/>
          <c:min val="0"/>
        </c:scaling>
        <c:delete val="1"/>
        <c:axPos val="t"/>
        <c:numFmt formatCode="General" sourceLinked="0"/>
        <c:majorTickMark val="out"/>
        <c:minorTickMark val="none"/>
        <c:tickLblPos val="nextTo"/>
        <c:crossAx val="12638208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1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Spain</c:v>
                </c:pt>
              </c:strCache>
            </c:strRef>
          </c:tx>
          <c:spPr>
            <a:solidFill>
              <a:schemeClr val="accent6"/>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Schools for general education</c:v>
                </c:pt>
                <c:pt idx="1">
                  <c:v>Vocational training</c:v>
                </c:pt>
                <c:pt idx="2">
                  <c:v>Institutions of higher education </c:v>
                </c:pt>
                <c:pt idx="3">
                  <c:v>On-the-job training / traineeships</c:v>
                </c:pt>
                <c:pt idx="4">
                  <c:v>Internships</c:v>
                </c:pt>
                <c:pt idx="5">
                  <c:v>Specialised training institutions where you can attend specific ICT courses</c:v>
                </c:pt>
                <c:pt idx="6">
                  <c:v>None of these. I am responsible to acquire these skills on my own.</c:v>
                </c:pt>
                <c:pt idx="7">
                  <c:v>No answer / don´t know</c:v>
                </c:pt>
              </c:strCache>
            </c:strRef>
          </c:cat>
          <c:val>
            <c:numRef>
              <c:f>Tabelle1!$B$2:$I$2</c:f>
              <c:numCache>
                <c:formatCode>0.00</c:formatCode>
                <c:ptCount val="8"/>
                <c:pt idx="0">
                  <c:v>20.66</c:v>
                </c:pt>
                <c:pt idx="1">
                  <c:v>18.93</c:v>
                </c:pt>
                <c:pt idx="2">
                  <c:v>20.83</c:v>
                </c:pt>
                <c:pt idx="3">
                  <c:v>13.44</c:v>
                </c:pt>
                <c:pt idx="4">
                  <c:v>11.31</c:v>
                </c:pt>
                <c:pt idx="5">
                  <c:v>5.48</c:v>
                </c:pt>
                <c:pt idx="6">
                  <c:v>3.64</c:v>
                </c:pt>
                <c:pt idx="7">
                  <c:v>5.71</c:v>
                </c:pt>
              </c:numCache>
            </c:numRef>
          </c:val>
        </c:ser>
        <c:dLbls>
          <c:showLegendKey val="0"/>
          <c:showVal val="0"/>
          <c:showCatName val="0"/>
          <c:showSerName val="0"/>
          <c:showPercent val="0"/>
          <c:showBubbleSize val="0"/>
        </c:dLbls>
        <c:gapWidth val="50"/>
        <c:axId val="126084224"/>
        <c:axId val="126085760"/>
      </c:barChart>
      <c:catAx>
        <c:axId val="126084224"/>
        <c:scaling>
          <c:orientation val="maxMin"/>
        </c:scaling>
        <c:delete val="1"/>
        <c:axPos val="l"/>
        <c:numFmt formatCode="General" sourceLinked="0"/>
        <c:majorTickMark val="out"/>
        <c:minorTickMark val="none"/>
        <c:tickLblPos val="nextTo"/>
        <c:crossAx val="126085760"/>
        <c:crosses val="autoZero"/>
        <c:auto val="1"/>
        <c:lblAlgn val="ctr"/>
        <c:lblOffset val="100"/>
        <c:noMultiLvlLbl val="0"/>
      </c:catAx>
      <c:valAx>
        <c:axId val="126085760"/>
        <c:scaling>
          <c:orientation val="minMax"/>
          <c:max val="100"/>
          <c:min val="0"/>
        </c:scaling>
        <c:delete val="1"/>
        <c:axPos val="t"/>
        <c:numFmt formatCode="General" sourceLinked="0"/>
        <c:majorTickMark val="out"/>
        <c:minorTickMark val="none"/>
        <c:tickLblPos val="nextTo"/>
        <c:crossAx val="12608422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1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Czech Republic</c:v>
                </c:pt>
              </c:strCache>
            </c:strRef>
          </c:tx>
          <c:spPr>
            <a:solidFill>
              <a:schemeClr val="accent5"/>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Schools for general education</c:v>
                </c:pt>
                <c:pt idx="1">
                  <c:v>Vocational training</c:v>
                </c:pt>
                <c:pt idx="2">
                  <c:v>Institutions of higher education </c:v>
                </c:pt>
                <c:pt idx="3">
                  <c:v>On-the-job training / traineeships</c:v>
                </c:pt>
                <c:pt idx="4">
                  <c:v>Internships</c:v>
                </c:pt>
                <c:pt idx="5">
                  <c:v>Specialised training institutions where you can attend specific ICT courses</c:v>
                </c:pt>
                <c:pt idx="6">
                  <c:v>None of these. I am responsible to acquire these skills on my own.</c:v>
                </c:pt>
                <c:pt idx="7">
                  <c:v>No answer / don´t know</c:v>
                </c:pt>
              </c:strCache>
            </c:strRef>
          </c:cat>
          <c:val>
            <c:numRef>
              <c:f>Tabelle1!$B$2:$I$2</c:f>
              <c:numCache>
                <c:formatCode>0.00</c:formatCode>
                <c:ptCount val="8"/>
                <c:pt idx="0">
                  <c:v>23.07</c:v>
                </c:pt>
                <c:pt idx="1">
                  <c:v>13.75</c:v>
                </c:pt>
                <c:pt idx="2">
                  <c:v>17.670000000000002</c:v>
                </c:pt>
                <c:pt idx="3">
                  <c:v>14.12</c:v>
                </c:pt>
                <c:pt idx="4">
                  <c:v>7.07</c:v>
                </c:pt>
                <c:pt idx="5">
                  <c:v>9.43</c:v>
                </c:pt>
                <c:pt idx="6">
                  <c:v>7.98</c:v>
                </c:pt>
                <c:pt idx="7">
                  <c:v>6.91</c:v>
                </c:pt>
              </c:numCache>
            </c:numRef>
          </c:val>
        </c:ser>
        <c:dLbls>
          <c:showLegendKey val="0"/>
          <c:showVal val="0"/>
          <c:showCatName val="0"/>
          <c:showSerName val="0"/>
          <c:showPercent val="0"/>
          <c:showBubbleSize val="0"/>
        </c:dLbls>
        <c:gapWidth val="50"/>
        <c:axId val="126209024"/>
        <c:axId val="126210816"/>
      </c:barChart>
      <c:catAx>
        <c:axId val="126209024"/>
        <c:scaling>
          <c:orientation val="maxMin"/>
        </c:scaling>
        <c:delete val="1"/>
        <c:axPos val="l"/>
        <c:numFmt formatCode="General" sourceLinked="0"/>
        <c:majorTickMark val="out"/>
        <c:minorTickMark val="none"/>
        <c:tickLblPos val="nextTo"/>
        <c:crossAx val="126210816"/>
        <c:crosses val="autoZero"/>
        <c:auto val="1"/>
        <c:lblAlgn val="ctr"/>
        <c:lblOffset val="100"/>
        <c:noMultiLvlLbl val="0"/>
      </c:catAx>
      <c:valAx>
        <c:axId val="126210816"/>
        <c:scaling>
          <c:orientation val="minMax"/>
          <c:max val="100"/>
          <c:min val="0"/>
        </c:scaling>
        <c:delete val="1"/>
        <c:axPos val="t"/>
        <c:numFmt formatCode="General" sourceLinked="0"/>
        <c:majorTickMark val="out"/>
        <c:minorTickMark val="none"/>
        <c:tickLblPos val="nextTo"/>
        <c:crossAx val="12620902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1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Italy</c:v>
                </c:pt>
              </c:strCache>
            </c:strRef>
          </c:tx>
          <c:spPr>
            <a:solidFill>
              <a:schemeClr val="accent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Schools for general education</c:v>
                </c:pt>
                <c:pt idx="1">
                  <c:v>Vocational training</c:v>
                </c:pt>
                <c:pt idx="2">
                  <c:v>Institutions of higher education </c:v>
                </c:pt>
                <c:pt idx="3">
                  <c:v>On-the-job training / traineeships</c:v>
                </c:pt>
                <c:pt idx="4">
                  <c:v>Internships</c:v>
                </c:pt>
                <c:pt idx="5">
                  <c:v>Specialised training institutions where you can attend specific ICT courses</c:v>
                </c:pt>
                <c:pt idx="6">
                  <c:v>None of these. I am responsible to acquire these skills on my own.</c:v>
                </c:pt>
                <c:pt idx="7">
                  <c:v>No answer / don´t know</c:v>
                </c:pt>
              </c:strCache>
            </c:strRef>
          </c:cat>
          <c:val>
            <c:numRef>
              <c:f>Tabelle1!$B$2:$I$2</c:f>
              <c:numCache>
                <c:formatCode>0.00</c:formatCode>
                <c:ptCount val="8"/>
                <c:pt idx="0">
                  <c:v>23.39</c:v>
                </c:pt>
                <c:pt idx="1">
                  <c:v>19.04</c:v>
                </c:pt>
                <c:pt idx="2">
                  <c:v>24.75</c:v>
                </c:pt>
                <c:pt idx="3">
                  <c:v>9.6300000000000008</c:v>
                </c:pt>
                <c:pt idx="4">
                  <c:v>7.59</c:v>
                </c:pt>
                <c:pt idx="5">
                  <c:v>8.24</c:v>
                </c:pt>
                <c:pt idx="6">
                  <c:v>1.41</c:v>
                </c:pt>
                <c:pt idx="7">
                  <c:v>5.94</c:v>
                </c:pt>
              </c:numCache>
            </c:numRef>
          </c:val>
        </c:ser>
        <c:dLbls>
          <c:showLegendKey val="0"/>
          <c:showVal val="0"/>
          <c:showCatName val="0"/>
          <c:showSerName val="0"/>
          <c:showPercent val="0"/>
          <c:showBubbleSize val="0"/>
        </c:dLbls>
        <c:gapWidth val="50"/>
        <c:axId val="126264448"/>
        <c:axId val="126265984"/>
      </c:barChart>
      <c:catAx>
        <c:axId val="126264448"/>
        <c:scaling>
          <c:orientation val="maxMin"/>
        </c:scaling>
        <c:delete val="1"/>
        <c:axPos val="l"/>
        <c:numFmt formatCode="General" sourceLinked="0"/>
        <c:majorTickMark val="out"/>
        <c:minorTickMark val="none"/>
        <c:tickLblPos val="nextTo"/>
        <c:crossAx val="126265984"/>
        <c:crosses val="autoZero"/>
        <c:auto val="1"/>
        <c:lblAlgn val="ctr"/>
        <c:lblOffset val="100"/>
        <c:noMultiLvlLbl val="0"/>
      </c:catAx>
      <c:valAx>
        <c:axId val="126265984"/>
        <c:scaling>
          <c:orientation val="minMax"/>
          <c:max val="100"/>
          <c:min val="0"/>
        </c:scaling>
        <c:delete val="1"/>
        <c:axPos val="t"/>
        <c:numFmt formatCode="General" sourceLinked="0"/>
        <c:majorTickMark val="out"/>
        <c:minorTickMark val="none"/>
        <c:tickLblPos val="nextTo"/>
        <c:crossAx val="12626444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2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Germany</c:v>
                </c:pt>
              </c:strCache>
            </c:strRef>
          </c:tx>
          <c:spPr>
            <a:ln w="28575">
              <a:solidFill>
                <a:schemeClr val="bg2"/>
              </a:solidFill>
              <a:prstDash val="solid"/>
            </a:ln>
          </c:spPr>
          <c:marker>
            <c:symbol val="circle"/>
            <c:size val="7"/>
            <c:spPr>
              <a:solidFill>
                <a:schemeClr val="bg2"/>
              </a:solidFill>
              <a:ln>
                <a:solidFill>
                  <a:schemeClr val="bg1"/>
                </a:solidFill>
                <a:prstDash val="solid"/>
              </a:ln>
            </c:spPr>
          </c:marker>
          <c:xVal>
            <c:numRef>
              <c:f>Tabelle1!$B$2:$G$2</c:f>
              <c:numCache>
                <c:formatCode>0.00</c:formatCode>
                <c:ptCount val="6"/>
                <c:pt idx="0">
                  <c:v>3.11</c:v>
                </c:pt>
                <c:pt idx="1">
                  <c:v>2.86</c:v>
                </c:pt>
                <c:pt idx="2">
                  <c:v>2.93</c:v>
                </c:pt>
                <c:pt idx="3">
                  <c:v>2.74</c:v>
                </c:pt>
                <c:pt idx="4">
                  <c:v>2.85</c:v>
                </c:pt>
                <c:pt idx="5">
                  <c:v>2.41</c:v>
                </c:pt>
              </c:numCache>
            </c:numRef>
          </c:xVal>
          <c:yVal>
            <c:numLit>
              <c:formatCode>General</c:formatCode>
              <c:ptCount val="6"/>
              <c:pt idx="0">
                <c:v>1</c:v>
              </c:pt>
              <c:pt idx="1">
                <c:v>2</c:v>
              </c:pt>
              <c:pt idx="2">
                <c:v>3</c:v>
              </c:pt>
              <c:pt idx="3">
                <c:v>4</c:v>
              </c:pt>
              <c:pt idx="4">
                <c:v>5</c:v>
              </c:pt>
              <c:pt idx="5">
                <c:v>6</c:v>
              </c:pt>
            </c:numLit>
          </c:yVal>
          <c:smooth val="0"/>
        </c:ser>
        <c:ser>
          <c:idx val="2"/>
          <c:order val="1"/>
          <c:tx>
            <c:strRef>
              <c:f>Tabelle1!$A$3</c:f>
              <c:strCache>
                <c:ptCount val="1"/>
                <c:pt idx="0">
                  <c:v>United Kingdom</c:v>
                </c:pt>
              </c:strCache>
            </c:strRef>
          </c:tx>
          <c:spPr>
            <a:ln>
              <a:solidFill>
                <a:schemeClr val="accent1"/>
              </a:solidFill>
              <a:prstDash val="solid"/>
            </a:ln>
          </c:spPr>
          <c:marker>
            <c:symbol val="circle"/>
            <c:size val="7"/>
            <c:spPr>
              <a:solidFill>
                <a:schemeClr val="accent1"/>
              </a:solidFill>
              <a:ln>
                <a:solidFill>
                  <a:schemeClr val="bg1"/>
                </a:solidFill>
              </a:ln>
            </c:spPr>
          </c:marker>
          <c:xVal>
            <c:numRef>
              <c:f>Tabelle1!$B$3:$G$3</c:f>
              <c:numCache>
                <c:formatCode>0.00</c:formatCode>
                <c:ptCount val="6"/>
                <c:pt idx="0">
                  <c:v>3.12</c:v>
                </c:pt>
                <c:pt idx="1">
                  <c:v>3.13</c:v>
                </c:pt>
                <c:pt idx="2">
                  <c:v>2.96</c:v>
                </c:pt>
                <c:pt idx="3">
                  <c:v>2.93</c:v>
                </c:pt>
                <c:pt idx="4">
                  <c:v>2.9</c:v>
                </c:pt>
                <c:pt idx="5">
                  <c:v>2.58</c:v>
                </c:pt>
              </c:numCache>
            </c:numRef>
          </c:xVal>
          <c:yVal>
            <c:numLit>
              <c:formatCode>General</c:formatCode>
              <c:ptCount val="6"/>
              <c:pt idx="0">
                <c:v>1</c:v>
              </c:pt>
              <c:pt idx="1">
                <c:v>2</c:v>
              </c:pt>
              <c:pt idx="2">
                <c:v>3</c:v>
              </c:pt>
              <c:pt idx="3">
                <c:v>4</c:v>
              </c:pt>
              <c:pt idx="4">
                <c:v>5</c:v>
              </c:pt>
              <c:pt idx="5">
                <c:v>6</c:v>
              </c:pt>
            </c:numLit>
          </c:yVal>
          <c:smooth val="0"/>
        </c:ser>
        <c:ser>
          <c:idx val="3"/>
          <c:order val="2"/>
          <c:tx>
            <c:strRef>
              <c:f>Tabelle1!$A$4</c:f>
              <c:strCache>
                <c:ptCount val="1"/>
                <c:pt idx="0">
                  <c:v>Netherlands</c:v>
                </c:pt>
              </c:strCache>
            </c:strRef>
          </c:tx>
          <c:spPr>
            <a:ln>
              <a:solidFill>
                <a:schemeClr val="accent5">
                  <a:lumMod val="75000"/>
                </a:schemeClr>
              </a:solidFill>
              <a:prstDash val="solid"/>
            </a:ln>
          </c:spPr>
          <c:marker>
            <c:symbol val="circle"/>
            <c:size val="7"/>
            <c:spPr>
              <a:solidFill>
                <a:schemeClr val="accent5">
                  <a:lumMod val="75000"/>
                </a:schemeClr>
              </a:solidFill>
              <a:ln>
                <a:solidFill>
                  <a:schemeClr val="bg1"/>
                </a:solidFill>
              </a:ln>
            </c:spPr>
          </c:marker>
          <c:xVal>
            <c:numRef>
              <c:f>Tabelle1!$B$4:$G$4</c:f>
              <c:numCache>
                <c:formatCode>0.00</c:formatCode>
                <c:ptCount val="6"/>
                <c:pt idx="0">
                  <c:v>2.93</c:v>
                </c:pt>
                <c:pt idx="1">
                  <c:v>2.8</c:v>
                </c:pt>
                <c:pt idx="2">
                  <c:v>2.71</c:v>
                </c:pt>
                <c:pt idx="3">
                  <c:v>2.76</c:v>
                </c:pt>
                <c:pt idx="4">
                  <c:v>2.8</c:v>
                </c:pt>
                <c:pt idx="5">
                  <c:v>2.59</c:v>
                </c:pt>
              </c:numCache>
            </c:numRef>
          </c:xVal>
          <c:yVal>
            <c:numLit>
              <c:formatCode>General</c:formatCode>
              <c:ptCount val="6"/>
              <c:pt idx="0">
                <c:v>1</c:v>
              </c:pt>
              <c:pt idx="1">
                <c:v>2</c:v>
              </c:pt>
              <c:pt idx="2">
                <c:v>3</c:v>
              </c:pt>
              <c:pt idx="3">
                <c:v>4</c:v>
              </c:pt>
              <c:pt idx="4">
                <c:v>5</c:v>
              </c:pt>
              <c:pt idx="5">
                <c:v>6</c:v>
              </c:pt>
            </c:numLit>
          </c:yVal>
          <c:smooth val="0"/>
        </c:ser>
        <c:ser>
          <c:idx val="4"/>
          <c:order val="3"/>
          <c:tx>
            <c:strRef>
              <c:f>Tabelle1!$A$5</c:f>
              <c:strCache>
                <c:ptCount val="1"/>
                <c:pt idx="0">
                  <c:v>Portugal</c:v>
                </c:pt>
              </c:strCache>
            </c:strRef>
          </c:tx>
          <c:spPr>
            <a:ln>
              <a:solidFill>
                <a:schemeClr val="accent2">
                  <a:lumMod val="75000"/>
                </a:schemeClr>
              </a:solidFill>
            </a:ln>
          </c:spPr>
          <c:marker>
            <c:symbol val="circle"/>
            <c:size val="7"/>
            <c:spPr>
              <a:solidFill>
                <a:schemeClr val="accent2">
                  <a:lumMod val="75000"/>
                </a:schemeClr>
              </a:solidFill>
              <a:ln>
                <a:solidFill>
                  <a:schemeClr val="bg1"/>
                </a:solidFill>
              </a:ln>
            </c:spPr>
          </c:marker>
          <c:xVal>
            <c:numRef>
              <c:f>Tabelle1!$B$5:$G$5</c:f>
              <c:numCache>
                <c:formatCode>General</c:formatCode>
                <c:ptCount val="6"/>
              </c:numCache>
            </c:numRef>
          </c:xVal>
          <c:yVal>
            <c:numLit>
              <c:formatCode>General</c:formatCode>
              <c:ptCount val="6"/>
              <c:pt idx="0">
                <c:v>1</c:v>
              </c:pt>
              <c:pt idx="1">
                <c:v>2</c:v>
              </c:pt>
              <c:pt idx="2">
                <c:v>3</c:v>
              </c:pt>
              <c:pt idx="3">
                <c:v>4</c:v>
              </c:pt>
              <c:pt idx="4">
                <c:v>5</c:v>
              </c:pt>
              <c:pt idx="5">
                <c:v>6</c:v>
              </c:pt>
            </c:numLit>
          </c:yVal>
          <c:smooth val="0"/>
        </c:ser>
        <c:dLbls>
          <c:showLegendKey val="0"/>
          <c:showVal val="0"/>
          <c:showCatName val="0"/>
          <c:showSerName val="0"/>
          <c:showPercent val="0"/>
          <c:showBubbleSize val="0"/>
        </c:dLbls>
        <c:axId val="126483072"/>
        <c:axId val="126907136"/>
      </c:scatterChart>
      <c:valAx>
        <c:axId val="126483072"/>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6907136"/>
        <c:crossesAt val="0.5"/>
        <c:crossBetween val="midCat"/>
        <c:majorUnit val="1"/>
      </c:valAx>
      <c:valAx>
        <c:axId val="126907136"/>
        <c:scaling>
          <c:orientation val="maxMin"/>
          <c:max val="6.5"/>
          <c:min val="0.5"/>
        </c:scaling>
        <c:delete val="1"/>
        <c:axPos val="l"/>
        <c:numFmt formatCode="General" sourceLinked="0"/>
        <c:majorTickMark val="out"/>
        <c:minorTickMark val="none"/>
        <c:tickLblPos val="nextTo"/>
        <c:crossAx val="126483072"/>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12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Italy</c:v>
                </c:pt>
              </c:strCache>
            </c:strRef>
          </c:tx>
          <c:spPr>
            <a:ln w="28575">
              <a:solidFill>
                <a:schemeClr val="accent2"/>
              </a:solidFill>
              <a:prstDash val="solid"/>
            </a:ln>
          </c:spPr>
          <c:marker>
            <c:symbol val="circle"/>
            <c:size val="7"/>
            <c:spPr>
              <a:solidFill>
                <a:schemeClr val="accent2"/>
              </a:solidFill>
              <a:ln>
                <a:solidFill>
                  <a:schemeClr val="bg1"/>
                </a:solidFill>
                <a:prstDash val="solid"/>
              </a:ln>
            </c:spPr>
          </c:marker>
          <c:xVal>
            <c:numRef>
              <c:f>Tabelle1!$B$2:$G$2</c:f>
              <c:numCache>
                <c:formatCode>0.00</c:formatCode>
                <c:ptCount val="6"/>
                <c:pt idx="0">
                  <c:v>2.92</c:v>
                </c:pt>
                <c:pt idx="1">
                  <c:v>2.82</c:v>
                </c:pt>
                <c:pt idx="2">
                  <c:v>2.82</c:v>
                </c:pt>
                <c:pt idx="3">
                  <c:v>2.75</c:v>
                </c:pt>
                <c:pt idx="4">
                  <c:v>2.66</c:v>
                </c:pt>
                <c:pt idx="5">
                  <c:v>2.35</c:v>
                </c:pt>
              </c:numCache>
            </c:numRef>
          </c:xVal>
          <c:yVal>
            <c:numLit>
              <c:formatCode>General</c:formatCode>
              <c:ptCount val="6"/>
              <c:pt idx="0">
                <c:v>1</c:v>
              </c:pt>
              <c:pt idx="1">
                <c:v>2</c:v>
              </c:pt>
              <c:pt idx="2">
                <c:v>3</c:v>
              </c:pt>
              <c:pt idx="3">
                <c:v>4</c:v>
              </c:pt>
              <c:pt idx="4">
                <c:v>5</c:v>
              </c:pt>
              <c:pt idx="5">
                <c:v>6</c:v>
              </c:pt>
            </c:numLit>
          </c:yVal>
          <c:smooth val="0"/>
        </c:ser>
        <c:ser>
          <c:idx val="2"/>
          <c:order val="1"/>
          <c:tx>
            <c:strRef>
              <c:f>Tabelle1!$A$3</c:f>
              <c:strCache>
                <c:ptCount val="1"/>
                <c:pt idx="0">
                  <c:v>Spain</c:v>
                </c:pt>
              </c:strCache>
            </c:strRef>
          </c:tx>
          <c:spPr>
            <a:ln>
              <a:solidFill>
                <a:schemeClr val="accent6"/>
              </a:solidFill>
              <a:prstDash val="solid"/>
            </a:ln>
          </c:spPr>
          <c:marker>
            <c:symbol val="circle"/>
            <c:size val="7"/>
            <c:spPr>
              <a:solidFill>
                <a:schemeClr val="accent6"/>
              </a:solidFill>
              <a:ln>
                <a:solidFill>
                  <a:schemeClr val="bg1"/>
                </a:solidFill>
              </a:ln>
            </c:spPr>
          </c:marker>
          <c:xVal>
            <c:numRef>
              <c:f>Tabelle1!$B$3:$G$3</c:f>
              <c:numCache>
                <c:formatCode>0.00</c:formatCode>
                <c:ptCount val="6"/>
                <c:pt idx="0">
                  <c:v>3</c:v>
                </c:pt>
                <c:pt idx="1">
                  <c:v>2.85</c:v>
                </c:pt>
                <c:pt idx="2">
                  <c:v>2.98</c:v>
                </c:pt>
                <c:pt idx="3">
                  <c:v>2.94</c:v>
                </c:pt>
                <c:pt idx="4">
                  <c:v>2.89</c:v>
                </c:pt>
                <c:pt idx="5">
                  <c:v>2.64</c:v>
                </c:pt>
              </c:numCache>
            </c:numRef>
          </c:xVal>
          <c:yVal>
            <c:numLit>
              <c:formatCode>General</c:formatCode>
              <c:ptCount val="6"/>
              <c:pt idx="0">
                <c:v>1</c:v>
              </c:pt>
              <c:pt idx="1">
                <c:v>2</c:v>
              </c:pt>
              <c:pt idx="2">
                <c:v>3</c:v>
              </c:pt>
              <c:pt idx="3">
                <c:v>4</c:v>
              </c:pt>
              <c:pt idx="4">
                <c:v>5</c:v>
              </c:pt>
              <c:pt idx="5">
                <c:v>6</c:v>
              </c:pt>
            </c:numLit>
          </c:yVal>
          <c:smooth val="0"/>
        </c:ser>
        <c:ser>
          <c:idx val="3"/>
          <c:order val="2"/>
          <c:tx>
            <c:strRef>
              <c:f>Tabelle1!$A$4</c:f>
              <c:strCache>
                <c:ptCount val="1"/>
                <c:pt idx="0">
                  <c:v>Czech Republic</c:v>
                </c:pt>
              </c:strCache>
            </c:strRef>
          </c:tx>
          <c:spPr>
            <a:ln>
              <a:solidFill>
                <a:schemeClr val="accent5"/>
              </a:solidFill>
              <a:prstDash val="solid"/>
            </a:ln>
          </c:spPr>
          <c:marker>
            <c:symbol val="circle"/>
            <c:size val="7"/>
            <c:spPr>
              <a:solidFill>
                <a:schemeClr val="accent5"/>
              </a:solidFill>
              <a:ln>
                <a:solidFill>
                  <a:schemeClr val="bg1"/>
                </a:solidFill>
              </a:ln>
            </c:spPr>
          </c:marker>
          <c:xVal>
            <c:numRef>
              <c:f>Tabelle1!$B$4:$G$4</c:f>
              <c:numCache>
                <c:formatCode>0.00</c:formatCode>
                <c:ptCount val="6"/>
                <c:pt idx="0">
                  <c:v>3.17</c:v>
                </c:pt>
                <c:pt idx="1">
                  <c:v>3.11</c:v>
                </c:pt>
                <c:pt idx="2">
                  <c:v>3.1</c:v>
                </c:pt>
                <c:pt idx="3">
                  <c:v>3.14</c:v>
                </c:pt>
                <c:pt idx="4">
                  <c:v>2.99</c:v>
                </c:pt>
                <c:pt idx="5">
                  <c:v>2.52</c:v>
                </c:pt>
              </c:numCache>
            </c:numRef>
          </c:xVal>
          <c:yVal>
            <c:numLit>
              <c:formatCode>General</c:formatCode>
              <c:ptCount val="6"/>
              <c:pt idx="0">
                <c:v>1</c:v>
              </c:pt>
              <c:pt idx="1">
                <c:v>2</c:v>
              </c:pt>
              <c:pt idx="2">
                <c:v>3</c:v>
              </c:pt>
              <c:pt idx="3">
                <c:v>4</c:v>
              </c:pt>
              <c:pt idx="4">
                <c:v>5</c:v>
              </c:pt>
              <c:pt idx="5">
                <c:v>6</c:v>
              </c:pt>
            </c:numLit>
          </c:yVal>
          <c:smooth val="0"/>
        </c:ser>
        <c:ser>
          <c:idx val="4"/>
          <c:order val="3"/>
          <c:tx>
            <c:strRef>
              <c:f>Tabelle1!$A$5</c:f>
              <c:strCache>
                <c:ptCount val="1"/>
                <c:pt idx="0">
                  <c:v>Ireland</c:v>
                </c:pt>
              </c:strCache>
            </c:strRef>
          </c:tx>
          <c:spPr>
            <a:ln>
              <a:solidFill>
                <a:schemeClr val="accent4"/>
              </a:solidFill>
            </a:ln>
          </c:spPr>
          <c:marker>
            <c:symbol val="circle"/>
            <c:size val="7"/>
            <c:spPr>
              <a:solidFill>
                <a:schemeClr val="accent4"/>
              </a:solidFill>
              <a:ln>
                <a:solidFill>
                  <a:schemeClr val="bg1"/>
                </a:solidFill>
              </a:ln>
            </c:spPr>
          </c:marker>
          <c:xVal>
            <c:numRef>
              <c:f>Tabelle1!$B$5:$G$5</c:f>
              <c:numCache>
                <c:formatCode>General</c:formatCode>
                <c:ptCount val="6"/>
              </c:numCache>
            </c:numRef>
          </c:xVal>
          <c:yVal>
            <c:numLit>
              <c:formatCode>General</c:formatCode>
              <c:ptCount val="6"/>
              <c:pt idx="0">
                <c:v>1</c:v>
              </c:pt>
              <c:pt idx="1">
                <c:v>2</c:v>
              </c:pt>
              <c:pt idx="2">
                <c:v>3</c:v>
              </c:pt>
              <c:pt idx="3">
                <c:v>4</c:v>
              </c:pt>
              <c:pt idx="4">
                <c:v>5</c:v>
              </c:pt>
              <c:pt idx="5">
                <c:v>6</c:v>
              </c:pt>
            </c:numLit>
          </c:yVal>
          <c:smooth val="0"/>
        </c:ser>
        <c:dLbls>
          <c:showLegendKey val="0"/>
          <c:showVal val="0"/>
          <c:showCatName val="0"/>
          <c:showSerName val="0"/>
          <c:showPercent val="0"/>
          <c:showBubbleSize val="0"/>
        </c:dLbls>
        <c:axId val="126854656"/>
        <c:axId val="126856576"/>
      </c:scatterChart>
      <c:valAx>
        <c:axId val="126854656"/>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6856576"/>
        <c:crossesAt val="0.5"/>
        <c:crossBetween val="midCat"/>
        <c:majorUnit val="1"/>
      </c:valAx>
      <c:valAx>
        <c:axId val="126856576"/>
        <c:scaling>
          <c:orientation val="maxMin"/>
          <c:max val="6.5"/>
          <c:min val="0.5"/>
        </c:scaling>
        <c:delete val="1"/>
        <c:axPos val="l"/>
        <c:numFmt formatCode="General" sourceLinked="0"/>
        <c:majorTickMark val="out"/>
        <c:minorTickMark val="none"/>
        <c:tickLblPos val="nextTo"/>
        <c:crossAx val="126854656"/>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12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United Kingdom</c:v>
                </c:pt>
              </c:strCache>
            </c:strRef>
          </c:tx>
          <c:spPr>
            <a:solidFill>
              <a:schemeClr val="accent1"/>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Offer more courses in ICT</c:v>
                </c:pt>
                <c:pt idx="1">
                  <c:v>Train teachers better in ICT</c:v>
                </c:pt>
                <c:pt idx="2">
                  <c:v>Use ICT more often even in general, not only in ICT specific courses</c:v>
                </c:pt>
                <c:pt idx="3">
                  <c:v>Set up more / better computers</c:v>
                </c:pt>
                <c:pt idx="4">
                  <c:v>Facilitate internships at tech companies</c:v>
                </c:pt>
                <c:pt idx="5">
                  <c:v>Employ more teachers for ICT</c:v>
                </c:pt>
                <c:pt idx="6">
                  <c:v>Acquire better broadband internet access</c:v>
                </c:pt>
                <c:pt idx="7">
                  <c:v>I don´t think teaching of ICT skills at schools and universities needs to be improved.</c:v>
                </c:pt>
                <c:pt idx="8">
                  <c:v>Other:</c:v>
                </c:pt>
                <c:pt idx="9">
                  <c:v>No answer / don´t know</c:v>
                </c:pt>
              </c:strCache>
            </c:strRef>
          </c:cat>
          <c:val>
            <c:numRef>
              <c:f>Tabelle1!$B$2:$K$2</c:f>
              <c:numCache>
                <c:formatCode>0.00</c:formatCode>
                <c:ptCount val="10"/>
                <c:pt idx="0">
                  <c:v>41.58</c:v>
                </c:pt>
                <c:pt idx="1">
                  <c:v>48.27</c:v>
                </c:pt>
                <c:pt idx="2">
                  <c:v>48.38</c:v>
                </c:pt>
                <c:pt idx="3">
                  <c:v>26.56</c:v>
                </c:pt>
                <c:pt idx="4">
                  <c:v>23.66</c:v>
                </c:pt>
                <c:pt idx="5">
                  <c:v>21.71</c:v>
                </c:pt>
                <c:pt idx="6">
                  <c:v>18.07</c:v>
                </c:pt>
                <c:pt idx="7">
                  <c:v>3.22</c:v>
                </c:pt>
                <c:pt idx="8">
                  <c:v>2.79</c:v>
                </c:pt>
                <c:pt idx="9">
                  <c:v>13.8</c:v>
                </c:pt>
              </c:numCache>
            </c:numRef>
          </c:val>
        </c:ser>
        <c:dLbls>
          <c:showLegendKey val="0"/>
          <c:showVal val="0"/>
          <c:showCatName val="0"/>
          <c:showSerName val="0"/>
          <c:showPercent val="0"/>
          <c:showBubbleSize val="0"/>
        </c:dLbls>
        <c:gapWidth val="50"/>
        <c:axId val="125918592"/>
        <c:axId val="125932672"/>
      </c:barChart>
      <c:catAx>
        <c:axId val="125918592"/>
        <c:scaling>
          <c:orientation val="maxMin"/>
        </c:scaling>
        <c:delete val="1"/>
        <c:axPos val="l"/>
        <c:numFmt formatCode="General" sourceLinked="0"/>
        <c:majorTickMark val="out"/>
        <c:minorTickMark val="none"/>
        <c:tickLblPos val="nextTo"/>
        <c:crossAx val="125932672"/>
        <c:crosses val="autoZero"/>
        <c:auto val="1"/>
        <c:lblAlgn val="ctr"/>
        <c:lblOffset val="100"/>
        <c:noMultiLvlLbl val="0"/>
      </c:catAx>
      <c:valAx>
        <c:axId val="125932672"/>
        <c:scaling>
          <c:orientation val="minMax"/>
          <c:max val="100"/>
          <c:min val="0"/>
        </c:scaling>
        <c:delete val="1"/>
        <c:axPos val="t"/>
        <c:numFmt formatCode="General" sourceLinked="0"/>
        <c:majorTickMark val="out"/>
        <c:minorTickMark val="none"/>
        <c:tickLblPos val="nextTo"/>
        <c:crossAx val="12591859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2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Netherlands</c:v>
                </c:pt>
              </c:strCache>
            </c:strRef>
          </c:tx>
          <c:spPr>
            <a:solidFill>
              <a:schemeClr val="accent5">
                <a:lumMod val="75000"/>
              </a:schemeClr>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Offer more courses in ICT</c:v>
                </c:pt>
                <c:pt idx="1">
                  <c:v>Train teachers better in ICT</c:v>
                </c:pt>
                <c:pt idx="2">
                  <c:v>Use ICT more often even in general, not only in ICT specific courses</c:v>
                </c:pt>
                <c:pt idx="3">
                  <c:v>Set up more / better computers</c:v>
                </c:pt>
                <c:pt idx="4">
                  <c:v>Facilitate internships at tech companies</c:v>
                </c:pt>
                <c:pt idx="5">
                  <c:v>Employ more teachers for ICT</c:v>
                </c:pt>
                <c:pt idx="6">
                  <c:v>Acquire better broadband internet access</c:v>
                </c:pt>
                <c:pt idx="7">
                  <c:v>I don´t think teaching of ICT skills at schools and universities needs to be improved.</c:v>
                </c:pt>
                <c:pt idx="8">
                  <c:v>Other:</c:v>
                </c:pt>
                <c:pt idx="9">
                  <c:v>No answer / don´t know</c:v>
                </c:pt>
              </c:strCache>
            </c:strRef>
          </c:cat>
          <c:val>
            <c:numRef>
              <c:f>Tabelle1!$B$2:$K$2</c:f>
              <c:numCache>
                <c:formatCode>0.00</c:formatCode>
                <c:ptCount val="10"/>
                <c:pt idx="0">
                  <c:v>36.729999999999997</c:v>
                </c:pt>
                <c:pt idx="1">
                  <c:v>38.99</c:v>
                </c:pt>
                <c:pt idx="2">
                  <c:v>33.1</c:v>
                </c:pt>
                <c:pt idx="3">
                  <c:v>24.87</c:v>
                </c:pt>
                <c:pt idx="4">
                  <c:v>14.15</c:v>
                </c:pt>
                <c:pt idx="5">
                  <c:v>18.96</c:v>
                </c:pt>
                <c:pt idx="6">
                  <c:v>12.1</c:v>
                </c:pt>
                <c:pt idx="7">
                  <c:v>4.33</c:v>
                </c:pt>
                <c:pt idx="8">
                  <c:v>1.01</c:v>
                </c:pt>
                <c:pt idx="9">
                  <c:v>13.26</c:v>
                </c:pt>
              </c:numCache>
            </c:numRef>
          </c:val>
        </c:ser>
        <c:dLbls>
          <c:showLegendKey val="0"/>
          <c:showVal val="0"/>
          <c:showCatName val="0"/>
          <c:showSerName val="0"/>
          <c:showPercent val="0"/>
          <c:showBubbleSize val="0"/>
        </c:dLbls>
        <c:gapWidth val="50"/>
        <c:axId val="125957632"/>
        <c:axId val="125959168"/>
      </c:barChart>
      <c:catAx>
        <c:axId val="125957632"/>
        <c:scaling>
          <c:orientation val="maxMin"/>
        </c:scaling>
        <c:delete val="1"/>
        <c:axPos val="l"/>
        <c:numFmt formatCode="General" sourceLinked="0"/>
        <c:majorTickMark val="out"/>
        <c:minorTickMark val="none"/>
        <c:tickLblPos val="nextTo"/>
        <c:crossAx val="125959168"/>
        <c:crosses val="autoZero"/>
        <c:auto val="1"/>
        <c:lblAlgn val="ctr"/>
        <c:lblOffset val="100"/>
        <c:noMultiLvlLbl val="0"/>
      </c:catAx>
      <c:valAx>
        <c:axId val="125959168"/>
        <c:scaling>
          <c:orientation val="minMax"/>
          <c:max val="100"/>
          <c:min val="0"/>
        </c:scaling>
        <c:delete val="1"/>
        <c:axPos val="t"/>
        <c:numFmt formatCode="General" sourceLinked="0"/>
        <c:majorTickMark val="out"/>
        <c:minorTickMark val="none"/>
        <c:tickLblPos val="nextTo"/>
        <c:crossAx val="12595763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2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Germany</c:v>
                </c:pt>
              </c:strCache>
            </c:strRef>
          </c:tx>
          <c:spPr>
            <a:solidFill>
              <a:schemeClr val="bg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Offer more courses in ICT</c:v>
                </c:pt>
                <c:pt idx="1">
                  <c:v>Train teachers better in ICT</c:v>
                </c:pt>
                <c:pt idx="2">
                  <c:v>Use ICT more often even in general, not only in ICT specific courses</c:v>
                </c:pt>
                <c:pt idx="3">
                  <c:v>Set up more / better computers</c:v>
                </c:pt>
                <c:pt idx="4">
                  <c:v>Facilitate internships at tech companies</c:v>
                </c:pt>
                <c:pt idx="5">
                  <c:v>Employ more teachers for ICT</c:v>
                </c:pt>
                <c:pt idx="6">
                  <c:v>Acquire better broadband internet access</c:v>
                </c:pt>
                <c:pt idx="7">
                  <c:v>I don´t think teaching of ICT skills at schools and universities needs to be improved.</c:v>
                </c:pt>
                <c:pt idx="8">
                  <c:v>Other</c:v>
                </c:pt>
                <c:pt idx="9">
                  <c:v>No answer / don´t know</c:v>
                </c:pt>
              </c:strCache>
            </c:strRef>
          </c:cat>
          <c:val>
            <c:numRef>
              <c:f>Tabelle1!$B$2:$K$2</c:f>
              <c:numCache>
                <c:formatCode>0.00</c:formatCode>
                <c:ptCount val="10"/>
                <c:pt idx="0">
                  <c:v>46.73</c:v>
                </c:pt>
                <c:pt idx="1">
                  <c:v>39.82</c:v>
                </c:pt>
                <c:pt idx="2">
                  <c:v>42.99</c:v>
                </c:pt>
                <c:pt idx="3">
                  <c:v>29.06</c:v>
                </c:pt>
                <c:pt idx="4">
                  <c:v>21.67</c:v>
                </c:pt>
                <c:pt idx="5">
                  <c:v>30.37</c:v>
                </c:pt>
                <c:pt idx="6">
                  <c:v>20.62</c:v>
                </c:pt>
                <c:pt idx="7">
                  <c:v>3.52</c:v>
                </c:pt>
                <c:pt idx="8">
                  <c:v>0.3</c:v>
                </c:pt>
                <c:pt idx="9">
                  <c:v>10.53</c:v>
                </c:pt>
              </c:numCache>
            </c:numRef>
          </c:val>
        </c:ser>
        <c:dLbls>
          <c:showLegendKey val="0"/>
          <c:showVal val="0"/>
          <c:showCatName val="0"/>
          <c:showSerName val="0"/>
          <c:showPercent val="0"/>
          <c:showBubbleSize val="0"/>
        </c:dLbls>
        <c:gapWidth val="50"/>
        <c:axId val="125980032"/>
        <c:axId val="125985920"/>
      </c:barChart>
      <c:catAx>
        <c:axId val="125980032"/>
        <c:scaling>
          <c:orientation val="maxMin"/>
        </c:scaling>
        <c:delete val="1"/>
        <c:axPos val="l"/>
        <c:numFmt formatCode="General" sourceLinked="0"/>
        <c:majorTickMark val="out"/>
        <c:minorTickMark val="none"/>
        <c:tickLblPos val="nextTo"/>
        <c:crossAx val="125985920"/>
        <c:crosses val="autoZero"/>
        <c:auto val="1"/>
        <c:lblAlgn val="ctr"/>
        <c:lblOffset val="100"/>
        <c:noMultiLvlLbl val="0"/>
      </c:catAx>
      <c:valAx>
        <c:axId val="125985920"/>
        <c:scaling>
          <c:orientation val="minMax"/>
          <c:max val="100"/>
          <c:min val="0"/>
        </c:scaling>
        <c:delete val="1"/>
        <c:axPos val="t"/>
        <c:numFmt formatCode="General" sourceLinked="0"/>
        <c:majorTickMark val="out"/>
        <c:minorTickMark val="none"/>
        <c:tickLblPos val="nextTo"/>
        <c:crossAx val="12598003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2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Spain</c:v>
                </c:pt>
              </c:strCache>
            </c:strRef>
          </c:tx>
          <c:spPr>
            <a:solidFill>
              <a:schemeClr val="accent6"/>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Offer more courses in ICT</c:v>
                </c:pt>
                <c:pt idx="1">
                  <c:v>Train teachers better in ICT</c:v>
                </c:pt>
                <c:pt idx="2">
                  <c:v>Use ICT more often even in general, not only in ICT specific courses</c:v>
                </c:pt>
                <c:pt idx="3">
                  <c:v>Set up more / better computers</c:v>
                </c:pt>
                <c:pt idx="4">
                  <c:v>Facilitate internships at tech companies</c:v>
                </c:pt>
                <c:pt idx="5">
                  <c:v>Employ more teachers for ICT</c:v>
                </c:pt>
                <c:pt idx="6">
                  <c:v>Acquire better broadband internet access</c:v>
                </c:pt>
                <c:pt idx="7">
                  <c:v>I don´t think teaching of ICT skills at schools and universities needs to be improved.</c:v>
                </c:pt>
                <c:pt idx="8">
                  <c:v>Other:</c:v>
                </c:pt>
                <c:pt idx="9">
                  <c:v>No answer / don´t know</c:v>
                </c:pt>
              </c:strCache>
            </c:strRef>
          </c:cat>
          <c:val>
            <c:numRef>
              <c:f>Tabelle1!$B$2:$K$2</c:f>
              <c:numCache>
                <c:formatCode>0.00</c:formatCode>
                <c:ptCount val="10"/>
                <c:pt idx="0">
                  <c:v>43.76</c:v>
                </c:pt>
                <c:pt idx="1">
                  <c:v>42.37</c:v>
                </c:pt>
                <c:pt idx="2">
                  <c:v>41.98</c:v>
                </c:pt>
                <c:pt idx="3">
                  <c:v>31.52</c:v>
                </c:pt>
                <c:pt idx="4">
                  <c:v>35.409999999999997</c:v>
                </c:pt>
                <c:pt idx="5">
                  <c:v>27.48</c:v>
                </c:pt>
                <c:pt idx="6">
                  <c:v>18.89</c:v>
                </c:pt>
                <c:pt idx="7">
                  <c:v>0.62</c:v>
                </c:pt>
                <c:pt idx="8">
                  <c:v>0.69</c:v>
                </c:pt>
                <c:pt idx="9">
                  <c:v>5.54</c:v>
                </c:pt>
              </c:numCache>
            </c:numRef>
          </c:val>
        </c:ser>
        <c:dLbls>
          <c:showLegendKey val="0"/>
          <c:showVal val="0"/>
          <c:showCatName val="0"/>
          <c:showSerName val="0"/>
          <c:showPercent val="0"/>
          <c:showBubbleSize val="0"/>
        </c:dLbls>
        <c:gapWidth val="50"/>
        <c:axId val="127100032"/>
        <c:axId val="127101568"/>
      </c:barChart>
      <c:catAx>
        <c:axId val="127100032"/>
        <c:scaling>
          <c:orientation val="maxMin"/>
        </c:scaling>
        <c:delete val="1"/>
        <c:axPos val="l"/>
        <c:numFmt formatCode="General" sourceLinked="0"/>
        <c:majorTickMark val="out"/>
        <c:minorTickMark val="none"/>
        <c:tickLblPos val="nextTo"/>
        <c:crossAx val="127101568"/>
        <c:crosses val="autoZero"/>
        <c:auto val="1"/>
        <c:lblAlgn val="ctr"/>
        <c:lblOffset val="100"/>
        <c:noMultiLvlLbl val="0"/>
      </c:catAx>
      <c:valAx>
        <c:axId val="127101568"/>
        <c:scaling>
          <c:orientation val="minMax"/>
          <c:max val="100"/>
          <c:min val="0"/>
        </c:scaling>
        <c:delete val="1"/>
        <c:axPos val="t"/>
        <c:numFmt formatCode="General" sourceLinked="0"/>
        <c:majorTickMark val="out"/>
        <c:minorTickMark val="none"/>
        <c:tickLblPos val="nextTo"/>
        <c:crossAx val="12710003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2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Czech Republic</c:v>
                </c:pt>
              </c:strCache>
            </c:strRef>
          </c:tx>
          <c:spPr>
            <a:solidFill>
              <a:schemeClr val="accent5"/>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Offer more courses in ICT</c:v>
                </c:pt>
                <c:pt idx="1">
                  <c:v>Train teachers better in ICT</c:v>
                </c:pt>
                <c:pt idx="2">
                  <c:v>Use ICT more often even in general, not only in ICT specific courses</c:v>
                </c:pt>
                <c:pt idx="3">
                  <c:v>Set up more / better computers</c:v>
                </c:pt>
                <c:pt idx="4">
                  <c:v>Facilitate internships at tech companies</c:v>
                </c:pt>
                <c:pt idx="5">
                  <c:v>Employ more teachers for ICT</c:v>
                </c:pt>
                <c:pt idx="6">
                  <c:v>Acquire better broadband internet access</c:v>
                </c:pt>
                <c:pt idx="7">
                  <c:v>I don´t think teaching of ICT skills at schools and universities needs to be improved.</c:v>
                </c:pt>
                <c:pt idx="8">
                  <c:v>Other:</c:v>
                </c:pt>
                <c:pt idx="9">
                  <c:v>No answer / don´t know</c:v>
                </c:pt>
              </c:strCache>
            </c:strRef>
          </c:cat>
          <c:val>
            <c:numRef>
              <c:f>Tabelle1!$B$2:$K$2</c:f>
              <c:numCache>
                <c:formatCode>0.00</c:formatCode>
                <c:ptCount val="10"/>
                <c:pt idx="0">
                  <c:v>46.05</c:v>
                </c:pt>
                <c:pt idx="1">
                  <c:v>41.16</c:v>
                </c:pt>
                <c:pt idx="2">
                  <c:v>38.47</c:v>
                </c:pt>
                <c:pt idx="3">
                  <c:v>24.15</c:v>
                </c:pt>
                <c:pt idx="4">
                  <c:v>33.24</c:v>
                </c:pt>
                <c:pt idx="5">
                  <c:v>25.44</c:v>
                </c:pt>
                <c:pt idx="6">
                  <c:v>14.33</c:v>
                </c:pt>
                <c:pt idx="7">
                  <c:v>2.7</c:v>
                </c:pt>
                <c:pt idx="8">
                  <c:v>1.3</c:v>
                </c:pt>
                <c:pt idx="9">
                  <c:v>7.51</c:v>
                </c:pt>
              </c:numCache>
            </c:numRef>
          </c:val>
        </c:ser>
        <c:dLbls>
          <c:showLegendKey val="0"/>
          <c:showVal val="0"/>
          <c:showCatName val="0"/>
          <c:showSerName val="0"/>
          <c:showPercent val="0"/>
          <c:showBubbleSize val="0"/>
        </c:dLbls>
        <c:gapWidth val="50"/>
        <c:axId val="127130624"/>
        <c:axId val="127136512"/>
      </c:barChart>
      <c:catAx>
        <c:axId val="127130624"/>
        <c:scaling>
          <c:orientation val="maxMin"/>
        </c:scaling>
        <c:delete val="1"/>
        <c:axPos val="l"/>
        <c:numFmt formatCode="General" sourceLinked="0"/>
        <c:majorTickMark val="out"/>
        <c:minorTickMark val="none"/>
        <c:tickLblPos val="nextTo"/>
        <c:crossAx val="127136512"/>
        <c:crosses val="autoZero"/>
        <c:auto val="1"/>
        <c:lblAlgn val="ctr"/>
        <c:lblOffset val="100"/>
        <c:noMultiLvlLbl val="0"/>
      </c:catAx>
      <c:valAx>
        <c:axId val="127136512"/>
        <c:scaling>
          <c:orientation val="minMax"/>
          <c:max val="100"/>
          <c:min val="0"/>
        </c:scaling>
        <c:delete val="1"/>
        <c:axPos val="t"/>
        <c:numFmt formatCode="General" sourceLinked="0"/>
        <c:majorTickMark val="out"/>
        <c:minorTickMark val="none"/>
        <c:tickLblPos val="nextTo"/>
        <c:crossAx val="12713062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2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Italy</c:v>
                </c:pt>
              </c:strCache>
            </c:strRef>
          </c:tx>
          <c:spPr>
            <a:solidFill>
              <a:schemeClr val="accent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Tabelle1!$B$1:$K$1</c:f>
              <c:strCache>
                <c:ptCount val="10"/>
                <c:pt idx="0">
                  <c:v>Offer more courses in ICT</c:v>
                </c:pt>
                <c:pt idx="1">
                  <c:v>Train teachers better in ICT</c:v>
                </c:pt>
                <c:pt idx="2">
                  <c:v>Use ICT more often even in general, not only in ICT specific courses</c:v>
                </c:pt>
                <c:pt idx="3">
                  <c:v>Set up more / better computers</c:v>
                </c:pt>
                <c:pt idx="4">
                  <c:v>Facilitate internships at tech companies</c:v>
                </c:pt>
                <c:pt idx="5">
                  <c:v>Employ more teachers for ICT</c:v>
                </c:pt>
                <c:pt idx="6">
                  <c:v>Acquire better broadband internet access</c:v>
                </c:pt>
                <c:pt idx="7">
                  <c:v>I don´t think teaching of ICT skills at schools and universities needs to be improved.</c:v>
                </c:pt>
                <c:pt idx="8">
                  <c:v>Other</c:v>
                </c:pt>
                <c:pt idx="9">
                  <c:v>No answer / don´t know</c:v>
                </c:pt>
              </c:strCache>
            </c:strRef>
          </c:cat>
          <c:val>
            <c:numRef>
              <c:f>Tabelle1!$B$2:$K$2</c:f>
              <c:numCache>
                <c:formatCode>0.00</c:formatCode>
                <c:ptCount val="10"/>
                <c:pt idx="0">
                  <c:v>51.05</c:v>
                </c:pt>
                <c:pt idx="1">
                  <c:v>41.78</c:v>
                </c:pt>
                <c:pt idx="2">
                  <c:v>36.979999999999997</c:v>
                </c:pt>
                <c:pt idx="3">
                  <c:v>33.06</c:v>
                </c:pt>
                <c:pt idx="4">
                  <c:v>22.25</c:v>
                </c:pt>
                <c:pt idx="5">
                  <c:v>26.17</c:v>
                </c:pt>
                <c:pt idx="6">
                  <c:v>21.44</c:v>
                </c:pt>
                <c:pt idx="7">
                  <c:v>0.59</c:v>
                </c:pt>
                <c:pt idx="8">
                  <c:v>0.41</c:v>
                </c:pt>
                <c:pt idx="9">
                  <c:v>7.82</c:v>
                </c:pt>
              </c:numCache>
            </c:numRef>
          </c:val>
        </c:ser>
        <c:dLbls>
          <c:showLegendKey val="0"/>
          <c:showVal val="0"/>
          <c:showCatName val="0"/>
          <c:showSerName val="0"/>
          <c:showPercent val="0"/>
          <c:showBubbleSize val="0"/>
        </c:dLbls>
        <c:gapWidth val="50"/>
        <c:axId val="127452288"/>
        <c:axId val="127453824"/>
      </c:barChart>
      <c:catAx>
        <c:axId val="127452288"/>
        <c:scaling>
          <c:orientation val="maxMin"/>
        </c:scaling>
        <c:delete val="1"/>
        <c:axPos val="l"/>
        <c:numFmt formatCode="General" sourceLinked="0"/>
        <c:majorTickMark val="out"/>
        <c:minorTickMark val="none"/>
        <c:tickLblPos val="nextTo"/>
        <c:crossAx val="127453824"/>
        <c:crosses val="autoZero"/>
        <c:auto val="1"/>
        <c:lblAlgn val="ctr"/>
        <c:lblOffset val="100"/>
        <c:noMultiLvlLbl val="0"/>
      </c:catAx>
      <c:valAx>
        <c:axId val="127453824"/>
        <c:scaling>
          <c:orientation val="minMax"/>
          <c:max val="100"/>
          <c:min val="0"/>
        </c:scaling>
        <c:delete val="1"/>
        <c:axPos val="t"/>
        <c:numFmt formatCode="General" sourceLinked="0"/>
        <c:majorTickMark val="out"/>
        <c:minorTickMark val="none"/>
        <c:tickLblPos val="nextTo"/>
        <c:crossAx val="12745228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2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2132120326109448"/>
          <c:y val="0.14952751229730488"/>
          <c:w val="0.6740635571254997"/>
          <c:h val="0.67767197523706213"/>
        </c:manualLayout>
      </c:layout>
      <c:barChart>
        <c:barDir val="col"/>
        <c:grouping val="percentStacked"/>
        <c:varyColors val="0"/>
        <c:ser>
          <c:idx val="0"/>
          <c:order val="0"/>
          <c:tx>
            <c:strRef>
              <c:f>Sheet1!$A$2</c:f>
              <c:strCache>
                <c:ptCount val="1"/>
                <c:pt idx="0">
                  <c:v>They do offer training, and I expect them to.</c:v>
                </c:pt>
              </c:strCache>
            </c:strRef>
          </c:tx>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Sheet1!$B$2:$I$2</c:f>
              <c:numCache>
                <c:formatCode>0.00</c:formatCode>
                <c:ptCount val="8"/>
                <c:pt idx="0">
                  <c:v>25.57</c:v>
                </c:pt>
                <c:pt idx="1">
                  <c:v>35.21</c:v>
                </c:pt>
                <c:pt idx="2">
                  <c:v>23.13</c:v>
                </c:pt>
                <c:pt idx="3">
                  <c:v>23.75</c:v>
                </c:pt>
                <c:pt idx="4">
                  <c:v>26.03</c:v>
                </c:pt>
                <c:pt idx="5">
                  <c:v>26.93</c:v>
                </c:pt>
                <c:pt idx="6">
                  <c:v>0</c:v>
                </c:pt>
                <c:pt idx="7">
                  <c:v>0</c:v>
                </c:pt>
              </c:numCache>
            </c:numRef>
          </c:val>
        </c:ser>
        <c:ser>
          <c:idx val="1"/>
          <c:order val="1"/>
          <c:tx>
            <c:strRef>
              <c:f>Sheet1!$A$3</c:f>
              <c:strCache>
                <c:ptCount val="1"/>
                <c:pt idx="0">
                  <c:v>They do offer training, but I do not expect them to.</c:v>
                </c:pt>
              </c:strCache>
            </c:strRef>
          </c:tx>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Sheet1!$B$3:$I$3</c:f>
              <c:numCache>
                <c:formatCode>0.00</c:formatCode>
                <c:ptCount val="8"/>
                <c:pt idx="0">
                  <c:v>20.11</c:v>
                </c:pt>
                <c:pt idx="1">
                  <c:v>13.32</c:v>
                </c:pt>
                <c:pt idx="2">
                  <c:v>13.08</c:v>
                </c:pt>
                <c:pt idx="3">
                  <c:v>23.15</c:v>
                </c:pt>
                <c:pt idx="4">
                  <c:v>18.59</c:v>
                </c:pt>
                <c:pt idx="5">
                  <c:v>8.6300000000000008</c:v>
                </c:pt>
                <c:pt idx="6">
                  <c:v>0</c:v>
                </c:pt>
                <c:pt idx="7">
                  <c:v>0</c:v>
                </c:pt>
              </c:numCache>
            </c:numRef>
          </c:val>
        </c:ser>
        <c:ser>
          <c:idx val="2"/>
          <c:order val="2"/>
          <c:tx>
            <c:strRef>
              <c:f>Sheet1!$A$4</c:f>
              <c:strCache>
                <c:ptCount val="1"/>
                <c:pt idx="0">
                  <c:v>They do not offer training, but I expect them to.</c:v>
                </c:pt>
              </c:strCache>
            </c:strRef>
          </c:tx>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Sheet1!$B$4:$I$4</c:f>
              <c:numCache>
                <c:formatCode>0.00</c:formatCode>
                <c:ptCount val="8"/>
                <c:pt idx="0">
                  <c:v>18.89</c:v>
                </c:pt>
                <c:pt idx="1">
                  <c:v>16.05</c:v>
                </c:pt>
                <c:pt idx="2">
                  <c:v>11.49</c:v>
                </c:pt>
                <c:pt idx="3">
                  <c:v>19.149999999999999</c:v>
                </c:pt>
                <c:pt idx="4">
                  <c:v>23.1</c:v>
                </c:pt>
                <c:pt idx="5">
                  <c:v>29.28</c:v>
                </c:pt>
                <c:pt idx="6">
                  <c:v>0</c:v>
                </c:pt>
                <c:pt idx="7">
                  <c:v>0</c:v>
                </c:pt>
              </c:numCache>
            </c:numRef>
          </c:val>
        </c:ser>
        <c:ser>
          <c:idx val="3"/>
          <c:order val="3"/>
          <c:tx>
            <c:strRef>
              <c:f>Sheet1!$A$5</c:f>
              <c:strCache>
                <c:ptCount val="1"/>
                <c:pt idx="0">
                  <c:v>They do not offer training, and I do not expect them to.</c:v>
                </c:pt>
              </c:strCache>
            </c:strRef>
          </c:tx>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Sheet1!$B$5:$I$5</c:f>
              <c:numCache>
                <c:formatCode>0.00</c:formatCode>
                <c:ptCount val="8"/>
                <c:pt idx="0">
                  <c:v>20.350000000000001</c:v>
                </c:pt>
                <c:pt idx="1">
                  <c:v>22.44</c:v>
                </c:pt>
                <c:pt idx="2">
                  <c:v>36.69</c:v>
                </c:pt>
                <c:pt idx="3">
                  <c:v>21.69</c:v>
                </c:pt>
                <c:pt idx="4">
                  <c:v>23.67</c:v>
                </c:pt>
                <c:pt idx="5">
                  <c:v>27.13</c:v>
                </c:pt>
                <c:pt idx="6">
                  <c:v>0</c:v>
                </c:pt>
                <c:pt idx="7">
                  <c:v>0</c:v>
                </c:pt>
              </c:numCache>
            </c:numRef>
          </c:val>
        </c:ser>
        <c:ser>
          <c:idx val="4"/>
          <c:order val="4"/>
          <c:tx>
            <c:strRef>
              <c:f>Sheet1!$A$6</c:f>
              <c:strCache>
                <c:ptCount val="1"/>
                <c:pt idx="0">
                  <c:v>No answer / don´t know</c:v>
                </c:pt>
              </c:strCache>
            </c:strRef>
          </c:tx>
          <c:spPr>
            <a:solidFill>
              <a:srgbClr val="FECB00"/>
            </a:solidFill>
          </c:spPr>
          <c:invertIfNegative val="0"/>
          <c:dLbls>
            <c:dLbl>
              <c:idx val="0"/>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1"/>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2"/>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3"/>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4"/>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5"/>
              <c:numFmt formatCode="0" sourceLinked="0"/>
              <c:spPr/>
              <c:txPr>
                <a:bodyPr/>
                <a:lstStyle/>
                <a:p>
                  <a:pPr>
                    <a:defRPr sz="1300" b="1">
                      <a:solidFill>
                        <a:srgbClr val="FFFFFF"/>
                      </a:solidFill>
                    </a:defRPr>
                  </a:pPr>
                  <a:endParaRPr lang="es-ES"/>
                </a:p>
              </c:txPr>
              <c:dLblPos val="ctr"/>
              <c:showLegendKey val="0"/>
              <c:showVal val="1"/>
              <c:showCatName val="0"/>
              <c:showSerName val="0"/>
              <c:showPercent val="0"/>
              <c:showBubbleSize val="0"/>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Germany</c:v>
                </c:pt>
                <c:pt idx="1">
                  <c:v>United Kingdom</c:v>
                </c:pt>
                <c:pt idx="2">
                  <c:v>Netherlands</c:v>
                </c:pt>
                <c:pt idx="3">
                  <c:v>Italy</c:v>
                </c:pt>
                <c:pt idx="4">
                  <c:v>Spain</c:v>
                </c:pt>
                <c:pt idx="5">
                  <c:v>Czech Republic</c:v>
                </c:pt>
                <c:pt idx="6">
                  <c:v>Portugal</c:v>
                </c:pt>
                <c:pt idx="7">
                  <c:v>Ireland</c:v>
                </c:pt>
              </c:strCache>
            </c:strRef>
          </c:cat>
          <c:val>
            <c:numRef>
              <c:f>Sheet1!$B$6:$I$6</c:f>
              <c:numCache>
                <c:formatCode>0.00</c:formatCode>
                <c:ptCount val="8"/>
                <c:pt idx="0">
                  <c:v>15.08</c:v>
                </c:pt>
                <c:pt idx="1">
                  <c:v>12.99</c:v>
                </c:pt>
                <c:pt idx="2">
                  <c:v>15.62</c:v>
                </c:pt>
                <c:pt idx="3">
                  <c:v>12.27</c:v>
                </c:pt>
                <c:pt idx="4">
                  <c:v>8.61</c:v>
                </c:pt>
                <c:pt idx="5">
                  <c:v>8.02</c:v>
                </c:pt>
                <c:pt idx="6">
                  <c:v>0</c:v>
                </c:pt>
                <c:pt idx="7">
                  <c:v>0</c:v>
                </c:pt>
              </c:numCache>
            </c:numRef>
          </c:val>
        </c:ser>
        <c:dLbls>
          <c:dLblPos val="ctr"/>
          <c:showLegendKey val="0"/>
          <c:showVal val="1"/>
          <c:showCatName val="0"/>
          <c:showSerName val="0"/>
          <c:showPercent val="0"/>
          <c:showBubbleSize val="0"/>
        </c:dLbls>
        <c:gapWidth val="80"/>
        <c:overlap val="100"/>
        <c:axId val="127344000"/>
        <c:axId val="127370368"/>
      </c:barChart>
      <c:catAx>
        <c:axId val="127344000"/>
        <c:scaling>
          <c:orientation val="minMax"/>
        </c:scaling>
        <c:delete val="1"/>
        <c:axPos val="b"/>
        <c:numFmt formatCode="General" sourceLinked="0"/>
        <c:majorTickMark val="out"/>
        <c:minorTickMark val="none"/>
        <c:tickLblPos val="nextTo"/>
        <c:crossAx val="127370368"/>
        <c:crosses val="autoZero"/>
        <c:auto val="1"/>
        <c:lblAlgn val="ctr"/>
        <c:lblOffset val="100"/>
        <c:noMultiLvlLbl val="0"/>
      </c:catAx>
      <c:valAx>
        <c:axId val="127370368"/>
        <c:scaling>
          <c:orientation val="minMax"/>
        </c:scaling>
        <c:delete val="1"/>
        <c:axPos val="l"/>
        <c:numFmt formatCode="0%" sourceLinked="1"/>
        <c:majorTickMark val="out"/>
        <c:minorTickMark val="none"/>
        <c:tickLblPos val="nextTo"/>
        <c:crossAx val="127344000"/>
        <c:crosses val="autoZero"/>
        <c:crossBetween val="between"/>
      </c:valAx>
      <c:spPr>
        <a:noFill/>
        <a:ln w="25400">
          <a:noFill/>
        </a:ln>
      </c:spPr>
    </c:plotArea>
    <c:legend>
      <c:legendPos val="l"/>
      <c:layout>
        <c:manualLayout>
          <c:xMode val="edge"/>
          <c:yMode val="edge"/>
          <c:x val="0"/>
          <c:y val="0.11718565012309022"/>
          <c:w val="0.25203728765287658"/>
          <c:h val="0.75071199706838554"/>
        </c:manualLayout>
      </c:layout>
      <c:overlay val="0"/>
    </c:legend>
    <c:plotVisOnly val="1"/>
    <c:dispBlanksAs val="gap"/>
    <c:showDLblsOverMax val="0"/>
  </c:chart>
  <c:txPr>
    <a:bodyPr/>
    <a:lstStyle/>
    <a:p>
      <a:pPr>
        <a:defRPr sz="1000">
          <a:latin typeface="Vodafone Rg" pitchFamily="34" charset="0"/>
          <a:cs typeface="Arial" pitchFamily="34" charset="0"/>
        </a:defRPr>
      </a:pPr>
      <a:endParaRPr lang="es-ES"/>
    </a:p>
  </c:txPr>
  <c:externalData r:id="rId2">
    <c:autoUpdate val="0"/>
  </c:externalData>
</c:chartSpace>
</file>

<file path=ppt/charts/chart12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595556478704389"/>
          <c:y val="0.13578395061728396"/>
          <c:w val="0.10327467235614929"/>
          <c:h val="0.8093814514765707"/>
        </c:manualLayout>
      </c:layout>
      <c:barChart>
        <c:barDir val="bar"/>
        <c:grouping val="stacked"/>
        <c:varyColors val="0"/>
        <c:ser>
          <c:idx val="0"/>
          <c:order val="0"/>
          <c:tx>
            <c:strRef>
              <c:f>Tabelle1!$A$2</c:f>
              <c:strCache>
                <c:ptCount val="1"/>
                <c:pt idx="0">
                  <c:v>Training offered, and I do /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Tabelle1!$B$2:$I$2</c:f>
              <c:numCache>
                <c:formatCode>0.00</c:formatCode>
                <c:ptCount val="8"/>
                <c:pt idx="0">
                  <c:v>23.69</c:v>
                </c:pt>
                <c:pt idx="1">
                  <c:v>15.160000000000002</c:v>
                </c:pt>
                <c:pt idx="2">
                  <c:v>13.23</c:v>
                </c:pt>
                <c:pt idx="3">
                  <c:v>23.59</c:v>
                </c:pt>
                <c:pt idx="4">
                  <c:v>22.78</c:v>
                </c:pt>
                <c:pt idx="5">
                  <c:v>13.44</c:v>
                </c:pt>
                <c:pt idx="6">
                  <c:v>9.4</c:v>
                </c:pt>
                <c:pt idx="7">
                  <c:v>12.989999999999998</c:v>
                </c:pt>
              </c:numCache>
            </c:numRef>
          </c:val>
        </c:ser>
        <c:ser>
          <c:idx val="1"/>
          <c:order val="1"/>
          <c:tx>
            <c:strRef>
              <c:f>Tabelle1!$A$3</c:f>
              <c:strCache>
                <c:ptCount val="1"/>
                <c:pt idx="0">
                  <c:v>Training offered, but I did not attend (yet)</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Tabelle1!$B$3:$I$3</c:f>
              <c:numCache>
                <c:formatCode>0.00</c:formatCode>
                <c:ptCount val="8"/>
                <c:pt idx="0">
                  <c:v>34.01</c:v>
                </c:pt>
                <c:pt idx="1">
                  <c:v>28.189999999999998</c:v>
                </c:pt>
                <c:pt idx="2">
                  <c:v>31.830000000000002</c:v>
                </c:pt>
                <c:pt idx="3">
                  <c:v>22.509999999999998</c:v>
                </c:pt>
                <c:pt idx="4">
                  <c:v>21.58</c:v>
                </c:pt>
                <c:pt idx="5">
                  <c:v>24.6</c:v>
                </c:pt>
                <c:pt idx="6">
                  <c:v>23.41</c:v>
                </c:pt>
                <c:pt idx="7">
                  <c:v>20.64</c:v>
                </c:pt>
              </c:numCache>
            </c:numRef>
          </c:val>
        </c:ser>
        <c:dLbls>
          <c:showLegendKey val="0"/>
          <c:showVal val="0"/>
          <c:showCatName val="0"/>
          <c:showSerName val="0"/>
          <c:showPercent val="0"/>
          <c:showBubbleSize val="0"/>
        </c:dLbls>
        <c:gapWidth val="50"/>
        <c:overlap val="100"/>
        <c:axId val="127804928"/>
        <c:axId val="127806464"/>
      </c:barChart>
      <c:catAx>
        <c:axId val="127804928"/>
        <c:scaling>
          <c:orientation val="maxMin"/>
        </c:scaling>
        <c:delete val="1"/>
        <c:axPos val="l"/>
        <c:numFmt formatCode="General" sourceLinked="0"/>
        <c:majorTickMark val="out"/>
        <c:minorTickMark val="none"/>
        <c:tickLblPos val="nextTo"/>
        <c:crossAx val="127806464"/>
        <c:crosses val="autoZero"/>
        <c:auto val="1"/>
        <c:lblAlgn val="ctr"/>
        <c:lblOffset val="100"/>
        <c:noMultiLvlLbl val="0"/>
      </c:catAx>
      <c:valAx>
        <c:axId val="127806464"/>
        <c:scaling>
          <c:orientation val="minMax"/>
          <c:max val="70"/>
          <c:min val="0"/>
        </c:scaling>
        <c:delete val="1"/>
        <c:axPos val="t"/>
        <c:numFmt formatCode="General" sourceLinked="0"/>
        <c:majorTickMark val="out"/>
        <c:minorTickMark val="none"/>
        <c:tickLblPos val="nextTo"/>
        <c:crossAx val="127804928"/>
        <c:crosses val="autoZero"/>
        <c:crossBetween val="between"/>
        <c:majorUnit val="0.2"/>
      </c:valAx>
    </c:plotArea>
    <c:legend>
      <c:legendPos val="b"/>
      <c:layout>
        <c:manualLayout>
          <c:xMode val="edge"/>
          <c:yMode val="edge"/>
          <c:x val="0.22647884271277574"/>
          <c:y val="0.93514637820016933"/>
          <c:w val="0.76916579492736303"/>
          <c:h val="6.485362179983057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13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Training offered, and I do /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delete val="1"/>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Tabelle1!$B$2:$I$2</c:f>
              <c:numCache>
                <c:formatCode>0.00</c:formatCode>
                <c:ptCount val="8"/>
                <c:pt idx="0">
                  <c:v>18.5</c:v>
                </c:pt>
                <c:pt idx="1">
                  <c:v>12.78</c:v>
                </c:pt>
                <c:pt idx="2">
                  <c:v>9.8699999999999992</c:v>
                </c:pt>
                <c:pt idx="3">
                  <c:v>25.21</c:v>
                </c:pt>
                <c:pt idx="4">
                  <c:v>26.25</c:v>
                </c:pt>
                <c:pt idx="5">
                  <c:v>11.129999999999999</c:v>
                </c:pt>
                <c:pt idx="6">
                  <c:v>11.709999999999999</c:v>
                </c:pt>
                <c:pt idx="7">
                  <c:v>13.69</c:v>
                </c:pt>
              </c:numCache>
            </c:numRef>
          </c:val>
        </c:ser>
        <c:ser>
          <c:idx val="1"/>
          <c:order val="1"/>
          <c:tx>
            <c:strRef>
              <c:f>Tabelle1!$A$3</c:f>
              <c:strCache>
                <c:ptCount val="1"/>
                <c:pt idx="0">
                  <c:v>Training offered, but I did not attend (yet)</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Tabelle1!$B$3:$I$3</c:f>
              <c:numCache>
                <c:formatCode>0.00</c:formatCode>
                <c:ptCount val="8"/>
                <c:pt idx="0">
                  <c:v>24.490000000000002</c:v>
                </c:pt>
                <c:pt idx="1">
                  <c:v>19.41</c:v>
                </c:pt>
                <c:pt idx="2">
                  <c:v>16.170000000000002</c:v>
                </c:pt>
                <c:pt idx="3">
                  <c:v>15.21</c:v>
                </c:pt>
                <c:pt idx="4">
                  <c:v>16.259999999999998</c:v>
                </c:pt>
                <c:pt idx="5">
                  <c:v>13.91</c:v>
                </c:pt>
                <c:pt idx="6">
                  <c:v>14.649999999999999</c:v>
                </c:pt>
                <c:pt idx="7">
                  <c:v>14.549999999999999</c:v>
                </c:pt>
              </c:numCache>
            </c:numRef>
          </c:val>
        </c:ser>
        <c:dLbls>
          <c:showLegendKey val="0"/>
          <c:showVal val="0"/>
          <c:showCatName val="0"/>
          <c:showSerName val="0"/>
          <c:showPercent val="0"/>
          <c:showBubbleSize val="0"/>
        </c:dLbls>
        <c:gapWidth val="50"/>
        <c:overlap val="100"/>
        <c:axId val="128150912"/>
        <c:axId val="127870080"/>
      </c:barChart>
      <c:catAx>
        <c:axId val="128150912"/>
        <c:scaling>
          <c:orientation val="maxMin"/>
        </c:scaling>
        <c:delete val="1"/>
        <c:axPos val="l"/>
        <c:numFmt formatCode="General" sourceLinked="0"/>
        <c:majorTickMark val="out"/>
        <c:minorTickMark val="none"/>
        <c:tickLblPos val="nextTo"/>
        <c:crossAx val="127870080"/>
        <c:crosses val="autoZero"/>
        <c:auto val="1"/>
        <c:lblAlgn val="ctr"/>
        <c:lblOffset val="100"/>
        <c:noMultiLvlLbl val="0"/>
      </c:catAx>
      <c:valAx>
        <c:axId val="127870080"/>
        <c:scaling>
          <c:orientation val="minMax"/>
          <c:max val="70"/>
          <c:min val="0"/>
        </c:scaling>
        <c:delete val="1"/>
        <c:axPos val="t"/>
        <c:numFmt formatCode="General" sourceLinked="0"/>
        <c:majorTickMark val="out"/>
        <c:minorTickMark val="none"/>
        <c:tickLblPos val="nextTo"/>
        <c:crossAx val="12815091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3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Training offered, and I do /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Tabelle1!$B$2:$I$2</c:f>
              <c:numCache>
                <c:formatCode>0.00</c:formatCode>
                <c:ptCount val="8"/>
                <c:pt idx="0">
                  <c:v>19.2</c:v>
                </c:pt>
                <c:pt idx="1">
                  <c:v>15.290000000000001</c:v>
                </c:pt>
                <c:pt idx="2">
                  <c:v>15.93</c:v>
                </c:pt>
                <c:pt idx="3">
                  <c:v>32.700000000000003</c:v>
                </c:pt>
                <c:pt idx="4">
                  <c:v>34.07</c:v>
                </c:pt>
                <c:pt idx="5">
                  <c:v>13.750000000000002</c:v>
                </c:pt>
                <c:pt idx="6">
                  <c:v>13.16</c:v>
                </c:pt>
                <c:pt idx="7">
                  <c:v>16.2</c:v>
                </c:pt>
              </c:numCache>
            </c:numRef>
          </c:val>
        </c:ser>
        <c:ser>
          <c:idx val="1"/>
          <c:order val="1"/>
          <c:tx>
            <c:strRef>
              <c:f>Tabelle1!$A$3</c:f>
              <c:strCache>
                <c:ptCount val="1"/>
                <c:pt idx="0">
                  <c:v>Training offered, but I did not attend (yet)</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Tabelle1!$B$3:$I$3</c:f>
              <c:numCache>
                <c:formatCode>0.00</c:formatCode>
                <c:ptCount val="8"/>
                <c:pt idx="0">
                  <c:v>17.330000000000002</c:v>
                </c:pt>
                <c:pt idx="1">
                  <c:v>20.53</c:v>
                </c:pt>
                <c:pt idx="2">
                  <c:v>17.04</c:v>
                </c:pt>
                <c:pt idx="3">
                  <c:v>18.240000000000002</c:v>
                </c:pt>
                <c:pt idx="4">
                  <c:v>17.02</c:v>
                </c:pt>
                <c:pt idx="5">
                  <c:v>16.59</c:v>
                </c:pt>
                <c:pt idx="6">
                  <c:v>16.520000000000003</c:v>
                </c:pt>
                <c:pt idx="7">
                  <c:v>16.64</c:v>
                </c:pt>
              </c:numCache>
            </c:numRef>
          </c:val>
        </c:ser>
        <c:dLbls>
          <c:showLegendKey val="0"/>
          <c:showVal val="0"/>
          <c:showCatName val="0"/>
          <c:showSerName val="0"/>
          <c:showPercent val="0"/>
          <c:showBubbleSize val="0"/>
        </c:dLbls>
        <c:gapWidth val="50"/>
        <c:overlap val="100"/>
        <c:axId val="127898752"/>
        <c:axId val="127900288"/>
      </c:barChart>
      <c:catAx>
        <c:axId val="127898752"/>
        <c:scaling>
          <c:orientation val="maxMin"/>
        </c:scaling>
        <c:delete val="1"/>
        <c:axPos val="l"/>
        <c:numFmt formatCode="General" sourceLinked="0"/>
        <c:majorTickMark val="out"/>
        <c:minorTickMark val="none"/>
        <c:tickLblPos val="nextTo"/>
        <c:crossAx val="127900288"/>
        <c:crosses val="autoZero"/>
        <c:auto val="1"/>
        <c:lblAlgn val="ctr"/>
        <c:lblOffset val="100"/>
        <c:noMultiLvlLbl val="0"/>
      </c:catAx>
      <c:valAx>
        <c:axId val="127900288"/>
        <c:scaling>
          <c:orientation val="minMax"/>
          <c:max val="70"/>
          <c:min val="0"/>
        </c:scaling>
        <c:delete val="1"/>
        <c:axPos val="t"/>
        <c:numFmt formatCode="General" sourceLinked="0"/>
        <c:majorTickMark val="out"/>
        <c:minorTickMark val="none"/>
        <c:tickLblPos val="nextTo"/>
        <c:crossAx val="12789875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3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595556478704389"/>
          <c:y val="0.13578395061728396"/>
          <c:w val="0.10327467235614929"/>
          <c:h val="0.8093814514765707"/>
        </c:manualLayout>
      </c:layout>
      <c:barChart>
        <c:barDir val="bar"/>
        <c:grouping val="stacked"/>
        <c:varyColors val="0"/>
        <c:ser>
          <c:idx val="0"/>
          <c:order val="0"/>
          <c:tx>
            <c:strRef>
              <c:f>Tabelle1!$A$2</c:f>
              <c:strCache>
                <c:ptCount val="1"/>
                <c:pt idx="0">
                  <c:v>Training offered, and I do /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Tabelle1!$B$2:$I$2</c:f>
              <c:numCache>
                <c:formatCode>0.00</c:formatCode>
                <c:ptCount val="8"/>
                <c:pt idx="0">
                  <c:v>30.55</c:v>
                </c:pt>
                <c:pt idx="1">
                  <c:v>21.529999999999998</c:v>
                </c:pt>
                <c:pt idx="2">
                  <c:v>17.37</c:v>
                </c:pt>
                <c:pt idx="3">
                  <c:v>25.45</c:v>
                </c:pt>
                <c:pt idx="4">
                  <c:v>22.689999999999998</c:v>
                </c:pt>
                <c:pt idx="5">
                  <c:v>17.78</c:v>
                </c:pt>
                <c:pt idx="6">
                  <c:v>13.98</c:v>
                </c:pt>
                <c:pt idx="7">
                  <c:v>21.77</c:v>
                </c:pt>
              </c:numCache>
            </c:numRef>
          </c:val>
        </c:ser>
        <c:ser>
          <c:idx val="1"/>
          <c:order val="1"/>
          <c:tx>
            <c:strRef>
              <c:f>Tabelle1!$A$3</c:f>
              <c:strCache>
                <c:ptCount val="1"/>
                <c:pt idx="0">
                  <c:v>Training offered, but I did not attend (yet)</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Tabelle1!$B$3:$I$3</c:f>
              <c:numCache>
                <c:formatCode>0.00</c:formatCode>
                <c:ptCount val="8"/>
                <c:pt idx="0">
                  <c:v>20.87</c:v>
                </c:pt>
                <c:pt idx="1">
                  <c:v>25.27</c:v>
                </c:pt>
                <c:pt idx="2">
                  <c:v>22.759999999999998</c:v>
                </c:pt>
                <c:pt idx="3">
                  <c:v>19.2</c:v>
                </c:pt>
                <c:pt idx="4">
                  <c:v>20.22</c:v>
                </c:pt>
                <c:pt idx="5">
                  <c:v>22.61</c:v>
                </c:pt>
                <c:pt idx="6">
                  <c:v>19.809999999999999</c:v>
                </c:pt>
                <c:pt idx="7">
                  <c:v>19.37</c:v>
                </c:pt>
              </c:numCache>
            </c:numRef>
          </c:val>
        </c:ser>
        <c:dLbls>
          <c:showLegendKey val="0"/>
          <c:showVal val="0"/>
          <c:showCatName val="0"/>
          <c:showSerName val="0"/>
          <c:showPercent val="0"/>
          <c:showBubbleSize val="0"/>
        </c:dLbls>
        <c:gapWidth val="50"/>
        <c:overlap val="100"/>
        <c:axId val="128489344"/>
        <c:axId val="128490880"/>
      </c:barChart>
      <c:catAx>
        <c:axId val="128489344"/>
        <c:scaling>
          <c:orientation val="maxMin"/>
        </c:scaling>
        <c:delete val="1"/>
        <c:axPos val="l"/>
        <c:numFmt formatCode="General" sourceLinked="0"/>
        <c:majorTickMark val="out"/>
        <c:minorTickMark val="none"/>
        <c:tickLblPos val="nextTo"/>
        <c:crossAx val="128490880"/>
        <c:crosses val="autoZero"/>
        <c:auto val="1"/>
        <c:lblAlgn val="ctr"/>
        <c:lblOffset val="100"/>
        <c:noMultiLvlLbl val="0"/>
      </c:catAx>
      <c:valAx>
        <c:axId val="128490880"/>
        <c:scaling>
          <c:orientation val="minMax"/>
          <c:max val="70"/>
          <c:min val="0"/>
        </c:scaling>
        <c:delete val="1"/>
        <c:axPos val="t"/>
        <c:numFmt formatCode="General" sourceLinked="0"/>
        <c:majorTickMark val="out"/>
        <c:minorTickMark val="none"/>
        <c:tickLblPos val="nextTo"/>
        <c:crossAx val="128489344"/>
        <c:crosses val="autoZero"/>
        <c:crossBetween val="between"/>
        <c:majorUnit val="0.2"/>
      </c:valAx>
    </c:plotArea>
    <c:legend>
      <c:legendPos val="b"/>
      <c:layout>
        <c:manualLayout>
          <c:xMode val="edge"/>
          <c:yMode val="edge"/>
          <c:x val="0.22647884271277574"/>
          <c:y val="0.93514637820016933"/>
          <c:w val="0.76916579492736303"/>
          <c:h val="6.485362179983057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13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Training offered, and I do /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delete val="1"/>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Tabelle1!$B$2:$I$2</c:f>
              <c:numCache>
                <c:formatCode>0.00</c:formatCode>
                <c:ptCount val="8"/>
                <c:pt idx="0">
                  <c:v>38.080000000000005</c:v>
                </c:pt>
                <c:pt idx="1">
                  <c:v>27.85</c:v>
                </c:pt>
                <c:pt idx="2">
                  <c:v>22.59</c:v>
                </c:pt>
                <c:pt idx="3">
                  <c:v>44.690000000000005</c:v>
                </c:pt>
                <c:pt idx="4">
                  <c:v>39.15</c:v>
                </c:pt>
                <c:pt idx="5">
                  <c:v>19.77</c:v>
                </c:pt>
                <c:pt idx="6">
                  <c:v>23.69</c:v>
                </c:pt>
                <c:pt idx="7">
                  <c:v>33.64</c:v>
                </c:pt>
              </c:numCache>
            </c:numRef>
          </c:val>
        </c:ser>
        <c:ser>
          <c:idx val="1"/>
          <c:order val="1"/>
          <c:tx>
            <c:strRef>
              <c:f>Tabelle1!$A$3</c:f>
              <c:strCache>
                <c:ptCount val="1"/>
                <c:pt idx="0">
                  <c:v>Training offered, but I did not attend (yet)</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Tabelle1!$B$3:$I$3</c:f>
              <c:numCache>
                <c:formatCode>0.00</c:formatCode>
                <c:ptCount val="8"/>
                <c:pt idx="0">
                  <c:v>18.39</c:v>
                </c:pt>
                <c:pt idx="1">
                  <c:v>22.57</c:v>
                </c:pt>
                <c:pt idx="2">
                  <c:v>24.240000000000002</c:v>
                </c:pt>
                <c:pt idx="3">
                  <c:v>16.55</c:v>
                </c:pt>
                <c:pt idx="4">
                  <c:v>18.7</c:v>
                </c:pt>
                <c:pt idx="5">
                  <c:v>21.16</c:v>
                </c:pt>
                <c:pt idx="6">
                  <c:v>25.82</c:v>
                </c:pt>
                <c:pt idx="7">
                  <c:v>17.39</c:v>
                </c:pt>
              </c:numCache>
            </c:numRef>
          </c:val>
        </c:ser>
        <c:dLbls>
          <c:showLegendKey val="0"/>
          <c:showVal val="0"/>
          <c:showCatName val="0"/>
          <c:showSerName val="0"/>
          <c:showPercent val="0"/>
          <c:showBubbleSize val="0"/>
        </c:dLbls>
        <c:gapWidth val="50"/>
        <c:overlap val="100"/>
        <c:axId val="128258048"/>
        <c:axId val="128259584"/>
      </c:barChart>
      <c:catAx>
        <c:axId val="128258048"/>
        <c:scaling>
          <c:orientation val="maxMin"/>
        </c:scaling>
        <c:delete val="1"/>
        <c:axPos val="l"/>
        <c:numFmt formatCode="General" sourceLinked="0"/>
        <c:majorTickMark val="out"/>
        <c:minorTickMark val="none"/>
        <c:tickLblPos val="nextTo"/>
        <c:crossAx val="128259584"/>
        <c:crosses val="autoZero"/>
        <c:auto val="1"/>
        <c:lblAlgn val="ctr"/>
        <c:lblOffset val="100"/>
        <c:noMultiLvlLbl val="0"/>
      </c:catAx>
      <c:valAx>
        <c:axId val="128259584"/>
        <c:scaling>
          <c:orientation val="minMax"/>
          <c:max val="70"/>
          <c:min val="0"/>
        </c:scaling>
        <c:delete val="1"/>
        <c:axPos val="t"/>
        <c:numFmt formatCode="General" sourceLinked="0"/>
        <c:majorTickMark val="out"/>
        <c:minorTickMark val="none"/>
        <c:tickLblPos val="nextTo"/>
        <c:crossAx val="12825804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3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Training offered, and I do /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Tabelle1!$B$2:$I$2</c:f>
              <c:numCache>
                <c:formatCode>0.00</c:formatCode>
                <c:ptCount val="8"/>
                <c:pt idx="0">
                  <c:v>31.009999999999998</c:v>
                </c:pt>
                <c:pt idx="1">
                  <c:v>18.88</c:v>
                </c:pt>
                <c:pt idx="2">
                  <c:v>17.150000000000002</c:v>
                </c:pt>
                <c:pt idx="3">
                  <c:v>22.42</c:v>
                </c:pt>
                <c:pt idx="4">
                  <c:v>19.53</c:v>
                </c:pt>
                <c:pt idx="5">
                  <c:v>13.54</c:v>
                </c:pt>
                <c:pt idx="6">
                  <c:v>17.7</c:v>
                </c:pt>
                <c:pt idx="7">
                  <c:v>20</c:v>
                </c:pt>
              </c:numCache>
            </c:numRef>
          </c:val>
        </c:ser>
        <c:ser>
          <c:idx val="1"/>
          <c:order val="1"/>
          <c:tx>
            <c:strRef>
              <c:f>Tabelle1!$A$3</c:f>
              <c:strCache>
                <c:ptCount val="1"/>
                <c:pt idx="0">
                  <c:v>Training offered, but I did not attend (yet)</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Tabelle1!$B$3:$I$3</c:f>
              <c:numCache>
                <c:formatCode>0.00</c:formatCode>
                <c:ptCount val="8"/>
                <c:pt idx="0">
                  <c:v>16.919999999999998</c:v>
                </c:pt>
                <c:pt idx="1">
                  <c:v>21.279999999999998</c:v>
                </c:pt>
                <c:pt idx="2">
                  <c:v>22.53</c:v>
                </c:pt>
                <c:pt idx="3">
                  <c:v>17.419999999999998</c:v>
                </c:pt>
                <c:pt idx="4">
                  <c:v>16.41</c:v>
                </c:pt>
                <c:pt idx="5">
                  <c:v>19.32</c:v>
                </c:pt>
                <c:pt idx="6">
                  <c:v>21.26</c:v>
                </c:pt>
                <c:pt idx="7">
                  <c:v>14.540000000000001</c:v>
                </c:pt>
              </c:numCache>
            </c:numRef>
          </c:val>
        </c:ser>
        <c:dLbls>
          <c:showLegendKey val="0"/>
          <c:showVal val="0"/>
          <c:showCatName val="0"/>
          <c:showSerName val="0"/>
          <c:showPercent val="0"/>
          <c:showBubbleSize val="0"/>
        </c:dLbls>
        <c:gapWidth val="50"/>
        <c:overlap val="100"/>
        <c:axId val="128300544"/>
        <c:axId val="128302080"/>
      </c:barChart>
      <c:catAx>
        <c:axId val="128300544"/>
        <c:scaling>
          <c:orientation val="maxMin"/>
        </c:scaling>
        <c:delete val="1"/>
        <c:axPos val="l"/>
        <c:numFmt formatCode="General" sourceLinked="0"/>
        <c:majorTickMark val="out"/>
        <c:minorTickMark val="none"/>
        <c:tickLblPos val="nextTo"/>
        <c:crossAx val="128302080"/>
        <c:crosses val="autoZero"/>
        <c:auto val="1"/>
        <c:lblAlgn val="ctr"/>
        <c:lblOffset val="100"/>
        <c:noMultiLvlLbl val="0"/>
      </c:catAx>
      <c:valAx>
        <c:axId val="128302080"/>
        <c:scaling>
          <c:orientation val="minMax"/>
          <c:max val="70"/>
          <c:min val="0"/>
        </c:scaling>
        <c:delete val="1"/>
        <c:axPos val="t"/>
        <c:numFmt formatCode="General" sourceLinked="0"/>
        <c:majorTickMark val="out"/>
        <c:minorTickMark val="none"/>
        <c:tickLblPos val="nextTo"/>
        <c:crossAx val="12830054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3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595556478704389"/>
          <c:y val="0.13578395061728396"/>
          <c:w val="0.10327467235614929"/>
          <c:h val="0.8093814514765707"/>
        </c:manualLayout>
      </c:layout>
      <c:barChart>
        <c:barDir val="bar"/>
        <c:grouping val="stacked"/>
        <c:varyColors val="0"/>
        <c:ser>
          <c:idx val="0"/>
          <c:order val="0"/>
          <c:tx>
            <c:strRef>
              <c:f>Tabelle1!$A$2</c:f>
              <c:strCache>
                <c:ptCount val="1"/>
                <c:pt idx="0">
                  <c:v>Training offered, and I do /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extLst>
            </c:dLbl>
            <c:dLbl>
              <c:idx val="8"/>
              <c:showLegendKey val="0"/>
              <c:showVal val="1"/>
              <c:showCatName val="0"/>
              <c:showSerName val="0"/>
              <c:showPercent val="0"/>
              <c:showBubbleSize val="0"/>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Tabelle1!$B$2:$H$2</c:f>
              <c:numCache>
                <c:formatCode>0.00</c:formatCode>
                <c:ptCount val="7"/>
                <c:pt idx="0">
                  <c:v>7.08</c:v>
                </c:pt>
                <c:pt idx="1">
                  <c:v>9.3000000000000007</c:v>
                </c:pt>
                <c:pt idx="2">
                  <c:v>11.790000000000001</c:v>
                </c:pt>
                <c:pt idx="3">
                  <c:v>10.47</c:v>
                </c:pt>
                <c:pt idx="4">
                  <c:v>9.370000000000001</c:v>
                </c:pt>
                <c:pt idx="5">
                  <c:v>15.909999999999998</c:v>
                </c:pt>
                <c:pt idx="6">
                  <c:v>8.19</c:v>
                </c:pt>
              </c:numCache>
            </c:numRef>
          </c:val>
        </c:ser>
        <c:ser>
          <c:idx val="1"/>
          <c:order val="1"/>
          <c:tx>
            <c:strRef>
              <c:f>Tabelle1!$A$3</c:f>
              <c:strCache>
                <c:ptCount val="1"/>
                <c:pt idx="0">
                  <c:v>Training offered, but I did not attend (yet)</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Tabelle1!$B$3:$H$3</c:f>
              <c:numCache>
                <c:formatCode>0.00</c:formatCode>
                <c:ptCount val="7"/>
                <c:pt idx="0">
                  <c:v>19.25</c:v>
                </c:pt>
                <c:pt idx="1">
                  <c:v>18.93</c:v>
                </c:pt>
                <c:pt idx="2">
                  <c:v>18.21</c:v>
                </c:pt>
                <c:pt idx="3">
                  <c:v>24.51</c:v>
                </c:pt>
                <c:pt idx="4">
                  <c:v>23.23</c:v>
                </c:pt>
                <c:pt idx="5">
                  <c:v>27.62</c:v>
                </c:pt>
                <c:pt idx="6">
                  <c:v>19.189999999999998</c:v>
                </c:pt>
              </c:numCache>
            </c:numRef>
          </c:val>
        </c:ser>
        <c:dLbls>
          <c:showLegendKey val="0"/>
          <c:showVal val="0"/>
          <c:showCatName val="0"/>
          <c:showSerName val="0"/>
          <c:showPercent val="0"/>
          <c:showBubbleSize val="0"/>
        </c:dLbls>
        <c:gapWidth val="50"/>
        <c:overlap val="100"/>
        <c:axId val="128882944"/>
        <c:axId val="128901120"/>
      </c:barChart>
      <c:catAx>
        <c:axId val="128882944"/>
        <c:scaling>
          <c:orientation val="maxMin"/>
        </c:scaling>
        <c:delete val="1"/>
        <c:axPos val="l"/>
        <c:numFmt formatCode="General" sourceLinked="0"/>
        <c:majorTickMark val="out"/>
        <c:minorTickMark val="none"/>
        <c:tickLblPos val="nextTo"/>
        <c:crossAx val="128901120"/>
        <c:crosses val="autoZero"/>
        <c:auto val="1"/>
        <c:lblAlgn val="ctr"/>
        <c:lblOffset val="100"/>
        <c:noMultiLvlLbl val="0"/>
      </c:catAx>
      <c:valAx>
        <c:axId val="128901120"/>
        <c:scaling>
          <c:orientation val="minMax"/>
          <c:max val="70"/>
          <c:min val="0"/>
        </c:scaling>
        <c:delete val="1"/>
        <c:axPos val="t"/>
        <c:numFmt formatCode="General" sourceLinked="0"/>
        <c:majorTickMark val="out"/>
        <c:minorTickMark val="none"/>
        <c:tickLblPos val="nextTo"/>
        <c:crossAx val="128882944"/>
        <c:crosses val="autoZero"/>
        <c:crossBetween val="between"/>
        <c:majorUnit val="0.2"/>
      </c:valAx>
    </c:plotArea>
    <c:legend>
      <c:legendPos val="b"/>
      <c:layout>
        <c:manualLayout>
          <c:xMode val="edge"/>
          <c:yMode val="edge"/>
          <c:x val="0.22647884271277574"/>
          <c:y val="0.93514637820016933"/>
          <c:w val="0.76916579492736303"/>
          <c:h val="6.485362179983057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13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Training offered, and I do /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Tabelle1!$B$2:$H$2</c:f>
              <c:numCache>
                <c:formatCode>0.00</c:formatCode>
                <c:ptCount val="7"/>
                <c:pt idx="0">
                  <c:v>5.54</c:v>
                </c:pt>
                <c:pt idx="1">
                  <c:v>8.9599999999999991</c:v>
                </c:pt>
                <c:pt idx="2">
                  <c:v>7.91</c:v>
                </c:pt>
                <c:pt idx="3">
                  <c:v>7.93</c:v>
                </c:pt>
                <c:pt idx="4">
                  <c:v>5.33</c:v>
                </c:pt>
                <c:pt idx="5">
                  <c:v>13.28</c:v>
                </c:pt>
                <c:pt idx="6">
                  <c:v>7.9</c:v>
                </c:pt>
              </c:numCache>
            </c:numRef>
          </c:val>
        </c:ser>
        <c:ser>
          <c:idx val="1"/>
          <c:order val="1"/>
          <c:tx>
            <c:strRef>
              <c:f>Tabelle1!$A$3</c:f>
              <c:strCache>
                <c:ptCount val="1"/>
                <c:pt idx="0">
                  <c:v>Training offered, but I did not attend (yet)</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Tabelle1!$B$3:$H$3</c:f>
              <c:numCache>
                <c:formatCode>0.00</c:formatCode>
                <c:ptCount val="7"/>
                <c:pt idx="0">
                  <c:v>10.32</c:v>
                </c:pt>
                <c:pt idx="1">
                  <c:v>11.59</c:v>
                </c:pt>
                <c:pt idx="2">
                  <c:v>13.56</c:v>
                </c:pt>
                <c:pt idx="3">
                  <c:v>13.71</c:v>
                </c:pt>
                <c:pt idx="4">
                  <c:v>14.34</c:v>
                </c:pt>
                <c:pt idx="5">
                  <c:v>13.86</c:v>
                </c:pt>
                <c:pt idx="6">
                  <c:v>10.42</c:v>
                </c:pt>
              </c:numCache>
            </c:numRef>
          </c:val>
        </c:ser>
        <c:dLbls>
          <c:showLegendKey val="0"/>
          <c:showVal val="0"/>
          <c:showCatName val="0"/>
          <c:showSerName val="0"/>
          <c:showPercent val="0"/>
          <c:showBubbleSize val="0"/>
        </c:dLbls>
        <c:gapWidth val="50"/>
        <c:overlap val="100"/>
        <c:axId val="128647552"/>
        <c:axId val="128649088"/>
      </c:barChart>
      <c:catAx>
        <c:axId val="128647552"/>
        <c:scaling>
          <c:orientation val="maxMin"/>
        </c:scaling>
        <c:delete val="1"/>
        <c:axPos val="l"/>
        <c:numFmt formatCode="General" sourceLinked="0"/>
        <c:majorTickMark val="out"/>
        <c:minorTickMark val="none"/>
        <c:tickLblPos val="nextTo"/>
        <c:crossAx val="128649088"/>
        <c:crosses val="autoZero"/>
        <c:auto val="1"/>
        <c:lblAlgn val="ctr"/>
        <c:lblOffset val="100"/>
        <c:noMultiLvlLbl val="0"/>
      </c:catAx>
      <c:valAx>
        <c:axId val="128649088"/>
        <c:scaling>
          <c:orientation val="minMax"/>
          <c:max val="70"/>
          <c:min val="0"/>
        </c:scaling>
        <c:delete val="1"/>
        <c:axPos val="t"/>
        <c:numFmt formatCode="General" sourceLinked="0"/>
        <c:majorTickMark val="out"/>
        <c:minorTickMark val="none"/>
        <c:tickLblPos val="nextTo"/>
        <c:crossAx val="12864755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3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Training offered, and I do /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Tabelle1!$B$2:$H$2</c:f>
              <c:numCache>
                <c:formatCode>0.00</c:formatCode>
                <c:ptCount val="7"/>
                <c:pt idx="0">
                  <c:v>8.19</c:v>
                </c:pt>
                <c:pt idx="1">
                  <c:v>14.75</c:v>
                </c:pt>
                <c:pt idx="2">
                  <c:v>12.72</c:v>
                </c:pt>
                <c:pt idx="3">
                  <c:v>10.86</c:v>
                </c:pt>
                <c:pt idx="4">
                  <c:v>10.09</c:v>
                </c:pt>
                <c:pt idx="5">
                  <c:v>14.000000000000002</c:v>
                </c:pt>
                <c:pt idx="6">
                  <c:v>10.93</c:v>
                </c:pt>
              </c:numCache>
            </c:numRef>
          </c:val>
        </c:ser>
        <c:ser>
          <c:idx val="1"/>
          <c:order val="1"/>
          <c:tx>
            <c:strRef>
              <c:f>Tabelle1!$A$3</c:f>
              <c:strCache>
                <c:ptCount val="1"/>
                <c:pt idx="0">
                  <c:v>Training offered, but I did not attend (yet)</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Tabelle1!$B$3:$H$3</c:f>
              <c:numCache>
                <c:formatCode>0.00</c:formatCode>
                <c:ptCount val="7"/>
                <c:pt idx="0">
                  <c:v>17.150000000000002</c:v>
                </c:pt>
                <c:pt idx="1">
                  <c:v>16.559999999999999</c:v>
                </c:pt>
                <c:pt idx="2">
                  <c:v>14.05</c:v>
                </c:pt>
                <c:pt idx="3">
                  <c:v>16.559999999999999</c:v>
                </c:pt>
                <c:pt idx="4">
                  <c:v>17.98</c:v>
                </c:pt>
                <c:pt idx="5">
                  <c:v>20.23</c:v>
                </c:pt>
                <c:pt idx="6">
                  <c:v>16.760000000000002</c:v>
                </c:pt>
              </c:numCache>
            </c:numRef>
          </c:val>
        </c:ser>
        <c:dLbls>
          <c:showLegendKey val="0"/>
          <c:showVal val="0"/>
          <c:showCatName val="0"/>
          <c:showSerName val="0"/>
          <c:showPercent val="0"/>
          <c:showBubbleSize val="0"/>
        </c:dLbls>
        <c:gapWidth val="50"/>
        <c:overlap val="100"/>
        <c:axId val="128743296"/>
        <c:axId val="128744832"/>
      </c:barChart>
      <c:catAx>
        <c:axId val="128743296"/>
        <c:scaling>
          <c:orientation val="maxMin"/>
        </c:scaling>
        <c:delete val="1"/>
        <c:axPos val="l"/>
        <c:numFmt formatCode="General" sourceLinked="0"/>
        <c:majorTickMark val="out"/>
        <c:minorTickMark val="none"/>
        <c:tickLblPos val="nextTo"/>
        <c:crossAx val="128744832"/>
        <c:crosses val="autoZero"/>
        <c:auto val="1"/>
        <c:lblAlgn val="ctr"/>
        <c:lblOffset val="100"/>
        <c:noMultiLvlLbl val="0"/>
      </c:catAx>
      <c:valAx>
        <c:axId val="128744832"/>
        <c:scaling>
          <c:orientation val="minMax"/>
          <c:max val="70"/>
          <c:min val="0"/>
        </c:scaling>
        <c:delete val="1"/>
        <c:axPos val="t"/>
        <c:numFmt formatCode="General" sourceLinked="0"/>
        <c:majorTickMark val="out"/>
        <c:minorTickMark val="none"/>
        <c:tickLblPos val="nextTo"/>
        <c:crossAx val="128743296"/>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3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595556478704389"/>
          <c:y val="0.13578395061728396"/>
          <c:w val="0.10327467235614929"/>
          <c:h val="0.8093814514765707"/>
        </c:manualLayout>
      </c:layout>
      <c:barChart>
        <c:barDir val="bar"/>
        <c:grouping val="stacked"/>
        <c:varyColors val="0"/>
        <c:ser>
          <c:idx val="0"/>
          <c:order val="0"/>
          <c:tx>
            <c:strRef>
              <c:f>Tabelle1!$A$2</c:f>
              <c:strCache>
                <c:ptCount val="1"/>
                <c:pt idx="0">
                  <c:v>Training offered, and I do /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extLst>
            </c:dLbl>
            <c:dLbl>
              <c:idx val="8"/>
              <c:showLegendKey val="0"/>
              <c:showVal val="1"/>
              <c:showCatName val="0"/>
              <c:showSerName val="0"/>
              <c:showPercent val="0"/>
              <c:showBubbleSize val="0"/>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Tabelle1!$B$2:$H$2</c:f>
              <c:numCache>
                <c:formatCode>0.00</c:formatCode>
                <c:ptCount val="7"/>
                <c:pt idx="0">
                  <c:v>11.98</c:v>
                </c:pt>
                <c:pt idx="1">
                  <c:v>11.790000000000001</c:v>
                </c:pt>
                <c:pt idx="2">
                  <c:v>16.93</c:v>
                </c:pt>
                <c:pt idx="3">
                  <c:v>16.34</c:v>
                </c:pt>
                <c:pt idx="4">
                  <c:v>14.610000000000001</c:v>
                </c:pt>
                <c:pt idx="5">
                  <c:v>18.010000000000002</c:v>
                </c:pt>
                <c:pt idx="6">
                  <c:v>15.920000000000002</c:v>
                </c:pt>
              </c:numCache>
            </c:numRef>
          </c:val>
        </c:ser>
        <c:ser>
          <c:idx val="1"/>
          <c:order val="1"/>
          <c:tx>
            <c:strRef>
              <c:f>Tabelle1!$A$3</c:f>
              <c:strCache>
                <c:ptCount val="1"/>
                <c:pt idx="0">
                  <c:v>Training offered, but I did not attend (yet)</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Tabelle1!$B$3:$H$3</c:f>
              <c:numCache>
                <c:formatCode>0.00</c:formatCode>
                <c:ptCount val="7"/>
                <c:pt idx="0">
                  <c:v>16.54</c:v>
                </c:pt>
                <c:pt idx="1">
                  <c:v>18.260000000000002</c:v>
                </c:pt>
                <c:pt idx="2">
                  <c:v>15.129999999999999</c:v>
                </c:pt>
                <c:pt idx="3">
                  <c:v>19.329999999999998</c:v>
                </c:pt>
                <c:pt idx="4">
                  <c:v>18.96</c:v>
                </c:pt>
                <c:pt idx="5">
                  <c:v>19.11</c:v>
                </c:pt>
                <c:pt idx="6">
                  <c:v>17.7</c:v>
                </c:pt>
              </c:numCache>
            </c:numRef>
          </c:val>
        </c:ser>
        <c:dLbls>
          <c:showLegendKey val="0"/>
          <c:showVal val="0"/>
          <c:showCatName val="0"/>
          <c:showSerName val="0"/>
          <c:showPercent val="0"/>
          <c:showBubbleSize val="0"/>
        </c:dLbls>
        <c:gapWidth val="50"/>
        <c:overlap val="100"/>
        <c:axId val="128928768"/>
        <c:axId val="128938752"/>
      </c:barChart>
      <c:catAx>
        <c:axId val="128928768"/>
        <c:scaling>
          <c:orientation val="maxMin"/>
        </c:scaling>
        <c:delete val="1"/>
        <c:axPos val="l"/>
        <c:numFmt formatCode="General" sourceLinked="0"/>
        <c:majorTickMark val="out"/>
        <c:minorTickMark val="none"/>
        <c:tickLblPos val="nextTo"/>
        <c:crossAx val="128938752"/>
        <c:crosses val="autoZero"/>
        <c:auto val="1"/>
        <c:lblAlgn val="ctr"/>
        <c:lblOffset val="100"/>
        <c:noMultiLvlLbl val="0"/>
      </c:catAx>
      <c:valAx>
        <c:axId val="128938752"/>
        <c:scaling>
          <c:orientation val="minMax"/>
          <c:max val="70"/>
          <c:min val="0"/>
        </c:scaling>
        <c:delete val="1"/>
        <c:axPos val="t"/>
        <c:numFmt formatCode="General" sourceLinked="0"/>
        <c:majorTickMark val="out"/>
        <c:minorTickMark val="none"/>
        <c:tickLblPos val="nextTo"/>
        <c:crossAx val="128928768"/>
        <c:crosses val="autoZero"/>
        <c:crossBetween val="between"/>
        <c:majorUnit val="0.2"/>
      </c:valAx>
    </c:plotArea>
    <c:legend>
      <c:legendPos val="b"/>
      <c:layout>
        <c:manualLayout>
          <c:xMode val="edge"/>
          <c:yMode val="edge"/>
          <c:x val="0.22647884271277574"/>
          <c:y val="0.93514637820016933"/>
          <c:w val="0.76916579492736303"/>
          <c:h val="6.485362179983057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13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Training offered, and I do /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Tabelle1!$B$2:$H$2</c:f>
              <c:numCache>
                <c:formatCode>0.00</c:formatCode>
                <c:ptCount val="7"/>
                <c:pt idx="0">
                  <c:v>13.450000000000001</c:v>
                </c:pt>
                <c:pt idx="1">
                  <c:v>22.42</c:v>
                </c:pt>
                <c:pt idx="2">
                  <c:v>26.57</c:v>
                </c:pt>
                <c:pt idx="3">
                  <c:v>22.05</c:v>
                </c:pt>
                <c:pt idx="4">
                  <c:v>19.079999999999998</c:v>
                </c:pt>
                <c:pt idx="5">
                  <c:v>17.47</c:v>
                </c:pt>
                <c:pt idx="6">
                  <c:v>24.66</c:v>
                </c:pt>
              </c:numCache>
            </c:numRef>
          </c:val>
        </c:ser>
        <c:ser>
          <c:idx val="1"/>
          <c:order val="1"/>
          <c:tx>
            <c:strRef>
              <c:f>Tabelle1!$A$3</c:f>
              <c:strCache>
                <c:ptCount val="1"/>
                <c:pt idx="0">
                  <c:v>Training offered, but I did not attend (yet)</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Tabelle1!$B$3:$H$3</c:f>
              <c:numCache>
                <c:formatCode>0.00</c:formatCode>
                <c:ptCount val="7"/>
                <c:pt idx="0">
                  <c:v>19.36</c:v>
                </c:pt>
                <c:pt idx="1">
                  <c:v>17.349999999999998</c:v>
                </c:pt>
                <c:pt idx="2">
                  <c:v>19.48</c:v>
                </c:pt>
                <c:pt idx="3">
                  <c:v>20.84</c:v>
                </c:pt>
                <c:pt idx="4">
                  <c:v>22.64</c:v>
                </c:pt>
                <c:pt idx="5">
                  <c:v>20.309999999999999</c:v>
                </c:pt>
                <c:pt idx="6">
                  <c:v>16.73</c:v>
                </c:pt>
              </c:numCache>
            </c:numRef>
          </c:val>
        </c:ser>
        <c:dLbls>
          <c:showLegendKey val="0"/>
          <c:showVal val="0"/>
          <c:showCatName val="0"/>
          <c:showSerName val="0"/>
          <c:showPercent val="0"/>
          <c:showBubbleSize val="0"/>
        </c:dLbls>
        <c:gapWidth val="50"/>
        <c:overlap val="100"/>
        <c:axId val="129012864"/>
        <c:axId val="129014400"/>
      </c:barChart>
      <c:catAx>
        <c:axId val="129012864"/>
        <c:scaling>
          <c:orientation val="maxMin"/>
        </c:scaling>
        <c:delete val="1"/>
        <c:axPos val="l"/>
        <c:numFmt formatCode="General" sourceLinked="0"/>
        <c:majorTickMark val="out"/>
        <c:minorTickMark val="none"/>
        <c:tickLblPos val="nextTo"/>
        <c:crossAx val="129014400"/>
        <c:crosses val="autoZero"/>
        <c:auto val="1"/>
        <c:lblAlgn val="ctr"/>
        <c:lblOffset val="100"/>
        <c:noMultiLvlLbl val="0"/>
      </c:catAx>
      <c:valAx>
        <c:axId val="129014400"/>
        <c:scaling>
          <c:orientation val="minMax"/>
          <c:max val="70"/>
          <c:min val="0"/>
        </c:scaling>
        <c:delete val="1"/>
        <c:axPos val="t"/>
        <c:numFmt formatCode="General" sourceLinked="0"/>
        <c:majorTickMark val="out"/>
        <c:minorTickMark val="none"/>
        <c:tickLblPos val="nextTo"/>
        <c:crossAx val="12901286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4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Training offered, and I do /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Tabelle1!$B$2:$H$2</c:f>
              <c:numCache>
                <c:formatCode>0.00</c:formatCode>
                <c:ptCount val="7"/>
                <c:pt idx="0">
                  <c:v>9.120000000000001</c:v>
                </c:pt>
                <c:pt idx="1">
                  <c:v>9.120000000000001</c:v>
                </c:pt>
                <c:pt idx="2">
                  <c:v>12.540000000000001</c:v>
                </c:pt>
                <c:pt idx="3">
                  <c:v>13.819999999999999</c:v>
                </c:pt>
                <c:pt idx="4">
                  <c:v>10.92</c:v>
                </c:pt>
                <c:pt idx="5">
                  <c:v>16.66</c:v>
                </c:pt>
                <c:pt idx="6">
                  <c:v>8.32</c:v>
                </c:pt>
              </c:numCache>
            </c:numRef>
          </c:val>
        </c:ser>
        <c:ser>
          <c:idx val="1"/>
          <c:order val="1"/>
          <c:tx>
            <c:strRef>
              <c:f>Tabelle1!$A$3</c:f>
              <c:strCache>
                <c:ptCount val="1"/>
                <c:pt idx="0">
                  <c:v>Training offered, but I did not attend (yet)</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Tabelle1!$B$3:$H$3</c:f>
              <c:numCache>
                <c:formatCode>0.00</c:formatCode>
                <c:ptCount val="7"/>
                <c:pt idx="0">
                  <c:v>14.34</c:v>
                </c:pt>
                <c:pt idx="1">
                  <c:v>13.489999999999998</c:v>
                </c:pt>
                <c:pt idx="2">
                  <c:v>15.790000000000001</c:v>
                </c:pt>
                <c:pt idx="3">
                  <c:v>18.52</c:v>
                </c:pt>
                <c:pt idx="4">
                  <c:v>20.89</c:v>
                </c:pt>
                <c:pt idx="5">
                  <c:v>20.87</c:v>
                </c:pt>
                <c:pt idx="6">
                  <c:v>13.96</c:v>
                </c:pt>
              </c:numCache>
            </c:numRef>
          </c:val>
        </c:ser>
        <c:dLbls>
          <c:showLegendKey val="0"/>
          <c:showVal val="0"/>
          <c:showCatName val="0"/>
          <c:showSerName val="0"/>
          <c:showPercent val="0"/>
          <c:showBubbleSize val="0"/>
        </c:dLbls>
        <c:gapWidth val="50"/>
        <c:overlap val="100"/>
        <c:axId val="129055360"/>
        <c:axId val="129094016"/>
      </c:barChart>
      <c:catAx>
        <c:axId val="129055360"/>
        <c:scaling>
          <c:orientation val="maxMin"/>
        </c:scaling>
        <c:delete val="1"/>
        <c:axPos val="l"/>
        <c:numFmt formatCode="General" sourceLinked="0"/>
        <c:majorTickMark val="out"/>
        <c:minorTickMark val="none"/>
        <c:tickLblPos val="nextTo"/>
        <c:crossAx val="129094016"/>
        <c:crosses val="autoZero"/>
        <c:auto val="1"/>
        <c:lblAlgn val="ctr"/>
        <c:lblOffset val="100"/>
        <c:noMultiLvlLbl val="0"/>
      </c:catAx>
      <c:valAx>
        <c:axId val="129094016"/>
        <c:scaling>
          <c:orientation val="minMax"/>
          <c:max val="70"/>
          <c:min val="0"/>
        </c:scaling>
        <c:delete val="1"/>
        <c:axPos val="t"/>
        <c:numFmt formatCode="General" sourceLinked="0"/>
        <c:majorTickMark val="out"/>
        <c:minorTickMark val="none"/>
        <c:tickLblPos val="nextTo"/>
        <c:crossAx val="12905536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4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595556478704389"/>
          <c:y val="0.13578395061728396"/>
          <c:w val="0.10327467235614929"/>
          <c:h val="0.8093814514765707"/>
        </c:manualLayout>
      </c:layout>
      <c:barChart>
        <c:barDir val="bar"/>
        <c:grouping val="stacked"/>
        <c:varyColors val="0"/>
        <c:ser>
          <c:idx val="0"/>
          <c:order val="0"/>
          <c:tx>
            <c:strRef>
              <c:f>Tabelle1!$A$2</c:f>
              <c:strCache>
                <c:ptCount val="1"/>
                <c:pt idx="0">
                  <c:v>Training offered, and I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Tabelle1!$B$2:$I$2</c:f>
              <c:numCache>
                <c:formatCode>0.00</c:formatCode>
                <c:ptCount val="8"/>
                <c:pt idx="0">
                  <c:v>39.22</c:v>
                </c:pt>
                <c:pt idx="1">
                  <c:v>21.95</c:v>
                </c:pt>
                <c:pt idx="2">
                  <c:v>18.05</c:v>
                </c:pt>
                <c:pt idx="3">
                  <c:v>28.84</c:v>
                </c:pt>
                <c:pt idx="4">
                  <c:v>20.86</c:v>
                </c:pt>
                <c:pt idx="5">
                  <c:v>19.52</c:v>
                </c:pt>
                <c:pt idx="6">
                  <c:v>13.569999999999999</c:v>
                </c:pt>
                <c:pt idx="7">
                  <c:v>23.13</c:v>
                </c:pt>
              </c:numCache>
            </c:numRef>
          </c:val>
        </c:ser>
        <c:ser>
          <c:idx val="1"/>
          <c:order val="1"/>
          <c:tx>
            <c:strRef>
              <c:f>Tabelle1!$A$3</c:f>
              <c:strCache>
                <c:ptCount val="1"/>
                <c:pt idx="0">
                  <c:v>Training offered, but I did not attend</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Tabelle1!$B$3:$I$3</c:f>
              <c:numCache>
                <c:formatCode>0.00</c:formatCode>
                <c:ptCount val="8"/>
                <c:pt idx="0">
                  <c:v>16.72</c:v>
                </c:pt>
                <c:pt idx="1">
                  <c:v>18.34</c:v>
                </c:pt>
                <c:pt idx="2">
                  <c:v>17.580000000000002</c:v>
                </c:pt>
                <c:pt idx="3">
                  <c:v>14.099999999999998</c:v>
                </c:pt>
                <c:pt idx="4">
                  <c:v>16.27</c:v>
                </c:pt>
                <c:pt idx="5">
                  <c:v>13.489999999999998</c:v>
                </c:pt>
                <c:pt idx="6">
                  <c:v>15.22</c:v>
                </c:pt>
                <c:pt idx="7">
                  <c:v>14.19</c:v>
                </c:pt>
              </c:numCache>
            </c:numRef>
          </c:val>
        </c:ser>
        <c:dLbls>
          <c:showLegendKey val="0"/>
          <c:showVal val="0"/>
          <c:showCatName val="0"/>
          <c:showSerName val="0"/>
          <c:showPercent val="0"/>
          <c:showBubbleSize val="0"/>
        </c:dLbls>
        <c:gapWidth val="50"/>
        <c:overlap val="100"/>
        <c:axId val="127592704"/>
        <c:axId val="127606784"/>
      </c:barChart>
      <c:catAx>
        <c:axId val="127592704"/>
        <c:scaling>
          <c:orientation val="maxMin"/>
        </c:scaling>
        <c:delete val="1"/>
        <c:axPos val="l"/>
        <c:numFmt formatCode="General" sourceLinked="0"/>
        <c:majorTickMark val="out"/>
        <c:minorTickMark val="none"/>
        <c:tickLblPos val="nextTo"/>
        <c:crossAx val="127606784"/>
        <c:crosses val="autoZero"/>
        <c:auto val="1"/>
        <c:lblAlgn val="ctr"/>
        <c:lblOffset val="100"/>
        <c:noMultiLvlLbl val="0"/>
      </c:catAx>
      <c:valAx>
        <c:axId val="127606784"/>
        <c:scaling>
          <c:orientation val="minMax"/>
          <c:max val="70"/>
          <c:min val="0"/>
        </c:scaling>
        <c:delete val="1"/>
        <c:axPos val="t"/>
        <c:numFmt formatCode="General" sourceLinked="0"/>
        <c:majorTickMark val="out"/>
        <c:minorTickMark val="none"/>
        <c:tickLblPos val="nextTo"/>
        <c:crossAx val="127592704"/>
        <c:crosses val="autoZero"/>
        <c:crossBetween val="between"/>
        <c:majorUnit val="0.2"/>
      </c:valAx>
    </c:plotArea>
    <c:legend>
      <c:legendPos val="b"/>
      <c:layout>
        <c:manualLayout>
          <c:xMode val="edge"/>
          <c:yMode val="edge"/>
          <c:x val="0.22647884271277574"/>
          <c:y val="0.93514637820016933"/>
          <c:w val="0.76916579492736303"/>
          <c:h val="6.485362179983057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14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Training offered, and I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delete val="1"/>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Tabelle1!$B$2:$I$2</c:f>
              <c:numCache>
                <c:formatCode>0.00</c:formatCode>
                <c:ptCount val="8"/>
                <c:pt idx="0">
                  <c:v>37.71</c:v>
                </c:pt>
                <c:pt idx="1">
                  <c:v>23.41</c:v>
                </c:pt>
                <c:pt idx="2">
                  <c:v>13.48</c:v>
                </c:pt>
                <c:pt idx="3">
                  <c:v>29.73</c:v>
                </c:pt>
                <c:pt idx="4">
                  <c:v>27</c:v>
                </c:pt>
                <c:pt idx="5">
                  <c:v>14.85</c:v>
                </c:pt>
                <c:pt idx="6">
                  <c:v>12.32</c:v>
                </c:pt>
                <c:pt idx="7">
                  <c:v>22.759999999999998</c:v>
                </c:pt>
              </c:numCache>
            </c:numRef>
          </c:val>
        </c:ser>
        <c:ser>
          <c:idx val="1"/>
          <c:order val="1"/>
          <c:tx>
            <c:strRef>
              <c:f>Tabelle1!$A$3</c:f>
              <c:strCache>
                <c:ptCount val="1"/>
                <c:pt idx="0">
                  <c:v>Training offered, but I did not attend</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Tabelle1!$B$3:$I$3</c:f>
              <c:numCache>
                <c:formatCode>0.00</c:formatCode>
                <c:ptCount val="8"/>
                <c:pt idx="0">
                  <c:v>14.280000000000001</c:v>
                </c:pt>
                <c:pt idx="1">
                  <c:v>10.56</c:v>
                </c:pt>
                <c:pt idx="2">
                  <c:v>9.379999999999999</c:v>
                </c:pt>
                <c:pt idx="3">
                  <c:v>9.82</c:v>
                </c:pt>
                <c:pt idx="4">
                  <c:v>7.28</c:v>
                </c:pt>
                <c:pt idx="5">
                  <c:v>7.02</c:v>
                </c:pt>
                <c:pt idx="6">
                  <c:v>7.85</c:v>
                </c:pt>
                <c:pt idx="7">
                  <c:v>10.220000000000001</c:v>
                </c:pt>
              </c:numCache>
            </c:numRef>
          </c:val>
        </c:ser>
        <c:dLbls>
          <c:showLegendKey val="0"/>
          <c:showVal val="0"/>
          <c:showCatName val="0"/>
          <c:showSerName val="0"/>
          <c:showPercent val="0"/>
          <c:showBubbleSize val="0"/>
        </c:dLbls>
        <c:gapWidth val="50"/>
        <c:overlap val="100"/>
        <c:axId val="127693184"/>
        <c:axId val="127694720"/>
      </c:barChart>
      <c:catAx>
        <c:axId val="127693184"/>
        <c:scaling>
          <c:orientation val="maxMin"/>
        </c:scaling>
        <c:delete val="1"/>
        <c:axPos val="l"/>
        <c:numFmt formatCode="General" sourceLinked="0"/>
        <c:majorTickMark val="out"/>
        <c:minorTickMark val="none"/>
        <c:tickLblPos val="nextTo"/>
        <c:crossAx val="127694720"/>
        <c:crosses val="autoZero"/>
        <c:auto val="1"/>
        <c:lblAlgn val="ctr"/>
        <c:lblOffset val="100"/>
        <c:noMultiLvlLbl val="0"/>
      </c:catAx>
      <c:valAx>
        <c:axId val="127694720"/>
        <c:scaling>
          <c:orientation val="minMax"/>
          <c:max val="70"/>
          <c:min val="0"/>
        </c:scaling>
        <c:delete val="1"/>
        <c:axPos val="t"/>
        <c:numFmt formatCode="General" sourceLinked="0"/>
        <c:majorTickMark val="out"/>
        <c:minorTickMark val="none"/>
        <c:tickLblPos val="nextTo"/>
        <c:crossAx val="12769318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4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Training offered, and I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Tabelle1!$B$2:$I$2</c:f>
              <c:numCache>
                <c:formatCode>0.00</c:formatCode>
                <c:ptCount val="8"/>
                <c:pt idx="0">
                  <c:v>25.180000000000003</c:v>
                </c:pt>
                <c:pt idx="1">
                  <c:v>16.57</c:v>
                </c:pt>
                <c:pt idx="2">
                  <c:v>11.93</c:v>
                </c:pt>
                <c:pt idx="3">
                  <c:v>21.759999999999998</c:v>
                </c:pt>
                <c:pt idx="4">
                  <c:v>21.959999999999997</c:v>
                </c:pt>
                <c:pt idx="5">
                  <c:v>12.870000000000001</c:v>
                </c:pt>
                <c:pt idx="6">
                  <c:v>11.03</c:v>
                </c:pt>
                <c:pt idx="7">
                  <c:v>15.329999999999998</c:v>
                </c:pt>
              </c:numCache>
            </c:numRef>
          </c:val>
        </c:ser>
        <c:ser>
          <c:idx val="1"/>
          <c:order val="1"/>
          <c:tx>
            <c:strRef>
              <c:f>Tabelle1!$A$3</c:f>
              <c:strCache>
                <c:ptCount val="1"/>
                <c:pt idx="0">
                  <c:v>Training offered, but I did not attend</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Tabelle1!$B$3:$I$3</c:f>
              <c:numCache>
                <c:formatCode>0.00</c:formatCode>
                <c:ptCount val="8"/>
                <c:pt idx="0">
                  <c:v>13.22</c:v>
                </c:pt>
                <c:pt idx="1">
                  <c:v>12.620000000000001</c:v>
                </c:pt>
                <c:pt idx="2">
                  <c:v>11.44</c:v>
                </c:pt>
                <c:pt idx="3">
                  <c:v>11.85</c:v>
                </c:pt>
                <c:pt idx="4">
                  <c:v>11.09</c:v>
                </c:pt>
                <c:pt idx="5">
                  <c:v>12</c:v>
                </c:pt>
                <c:pt idx="6">
                  <c:v>10.79</c:v>
                </c:pt>
                <c:pt idx="7">
                  <c:v>12.370000000000001</c:v>
                </c:pt>
              </c:numCache>
            </c:numRef>
          </c:val>
        </c:ser>
        <c:dLbls>
          <c:showLegendKey val="0"/>
          <c:showVal val="0"/>
          <c:showCatName val="0"/>
          <c:showSerName val="0"/>
          <c:showPercent val="0"/>
          <c:showBubbleSize val="0"/>
        </c:dLbls>
        <c:gapWidth val="50"/>
        <c:overlap val="100"/>
        <c:axId val="129107840"/>
        <c:axId val="129109376"/>
      </c:barChart>
      <c:catAx>
        <c:axId val="129107840"/>
        <c:scaling>
          <c:orientation val="maxMin"/>
        </c:scaling>
        <c:delete val="1"/>
        <c:axPos val="l"/>
        <c:numFmt formatCode="General" sourceLinked="0"/>
        <c:majorTickMark val="out"/>
        <c:minorTickMark val="none"/>
        <c:tickLblPos val="nextTo"/>
        <c:crossAx val="129109376"/>
        <c:crosses val="autoZero"/>
        <c:auto val="1"/>
        <c:lblAlgn val="ctr"/>
        <c:lblOffset val="100"/>
        <c:noMultiLvlLbl val="0"/>
      </c:catAx>
      <c:valAx>
        <c:axId val="129109376"/>
        <c:scaling>
          <c:orientation val="minMax"/>
          <c:max val="70"/>
          <c:min val="0"/>
        </c:scaling>
        <c:delete val="1"/>
        <c:axPos val="t"/>
        <c:numFmt formatCode="General" sourceLinked="0"/>
        <c:majorTickMark val="out"/>
        <c:minorTickMark val="none"/>
        <c:tickLblPos val="nextTo"/>
        <c:crossAx val="12910784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4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595556478704389"/>
          <c:y val="0.13578395061728396"/>
          <c:w val="0.10327467235614929"/>
          <c:h val="0.8093814514765707"/>
        </c:manualLayout>
      </c:layout>
      <c:barChart>
        <c:barDir val="bar"/>
        <c:grouping val="stacked"/>
        <c:varyColors val="0"/>
        <c:ser>
          <c:idx val="0"/>
          <c:order val="0"/>
          <c:tx>
            <c:strRef>
              <c:f>Tabelle1!$A$2</c:f>
              <c:strCache>
                <c:ptCount val="1"/>
                <c:pt idx="0">
                  <c:v>Training offered, and I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Tabelle1!$B$2:$I$2</c:f>
              <c:numCache>
                <c:formatCode>0.00</c:formatCode>
                <c:ptCount val="8"/>
                <c:pt idx="0">
                  <c:v>36.659999999999997</c:v>
                </c:pt>
                <c:pt idx="1">
                  <c:v>25.419999999999998</c:v>
                </c:pt>
                <c:pt idx="2">
                  <c:v>20.16</c:v>
                </c:pt>
                <c:pt idx="3">
                  <c:v>28.92</c:v>
                </c:pt>
                <c:pt idx="4">
                  <c:v>20.89</c:v>
                </c:pt>
                <c:pt idx="5">
                  <c:v>17.21</c:v>
                </c:pt>
                <c:pt idx="6">
                  <c:v>17.73</c:v>
                </c:pt>
                <c:pt idx="7">
                  <c:v>28.24</c:v>
                </c:pt>
              </c:numCache>
            </c:numRef>
          </c:val>
        </c:ser>
        <c:ser>
          <c:idx val="1"/>
          <c:order val="1"/>
          <c:tx>
            <c:strRef>
              <c:f>Tabelle1!$A$3</c:f>
              <c:strCache>
                <c:ptCount val="1"/>
                <c:pt idx="0">
                  <c:v>Training offered, but I did not attend</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Tabelle1!$B$3:$I$3</c:f>
              <c:numCache>
                <c:formatCode>0.00</c:formatCode>
                <c:ptCount val="8"/>
                <c:pt idx="0">
                  <c:v>15.67</c:v>
                </c:pt>
                <c:pt idx="1">
                  <c:v>15.920000000000002</c:v>
                </c:pt>
                <c:pt idx="2">
                  <c:v>14.030000000000001</c:v>
                </c:pt>
                <c:pt idx="3">
                  <c:v>13.969999999999999</c:v>
                </c:pt>
                <c:pt idx="4">
                  <c:v>16.14</c:v>
                </c:pt>
                <c:pt idx="5">
                  <c:v>14.549999999999999</c:v>
                </c:pt>
                <c:pt idx="6">
                  <c:v>15.28</c:v>
                </c:pt>
                <c:pt idx="7">
                  <c:v>13.3</c:v>
                </c:pt>
              </c:numCache>
            </c:numRef>
          </c:val>
        </c:ser>
        <c:dLbls>
          <c:showLegendKey val="0"/>
          <c:showVal val="0"/>
          <c:showCatName val="0"/>
          <c:showSerName val="0"/>
          <c:showPercent val="0"/>
          <c:showBubbleSize val="0"/>
        </c:dLbls>
        <c:gapWidth val="50"/>
        <c:overlap val="100"/>
        <c:axId val="129882368"/>
        <c:axId val="129568768"/>
      </c:barChart>
      <c:catAx>
        <c:axId val="129882368"/>
        <c:scaling>
          <c:orientation val="maxMin"/>
        </c:scaling>
        <c:delete val="1"/>
        <c:axPos val="l"/>
        <c:numFmt formatCode="General" sourceLinked="0"/>
        <c:majorTickMark val="out"/>
        <c:minorTickMark val="none"/>
        <c:tickLblPos val="nextTo"/>
        <c:crossAx val="129568768"/>
        <c:crosses val="autoZero"/>
        <c:auto val="1"/>
        <c:lblAlgn val="ctr"/>
        <c:lblOffset val="100"/>
        <c:noMultiLvlLbl val="0"/>
      </c:catAx>
      <c:valAx>
        <c:axId val="129568768"/>
        <c:scaling>
          <c:orientation val="minMax"/>
          <c:max val="70"/>
          <c:min val="0"/>
        </c:scaling>
        <c:delete val="1"/>
        <c:axPos val="t"/>
        <c:numFmt formatCode="General" sourceLinked="0"/>
        <c:majorTickMark val="out"/>
        <c:minorTickMark val="none"/>
        <c:tickLblPos val="nextTo"/>
        <c:crossAx val="129882368"/>
        <c:crosses val="autoZero"/>
        <c:crossBetween val="between"/>
        <c:majorUnit val="0.2"/>
      </c:valAx>
    </c:plotArea>
    <c:legend>
      <c:legendPos val="b"/>
      <c:layout>
        <c:manualLayout>
          <c:xMode val="edge"/>
          <c:yMode val="edge"/>
          <c:x val="0.22647884271277574"/>
          <c:y val="0.93514637820016933"/>
          <c:w val="0.76916579492736303"/>
          <c:h val="6.485362179983057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14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Training offered, and I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delete val="1"/>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Tabelle1!$B$2:$I$2</c:f>
              <c:numCache>
                <c:formatCode>0.00</c:formatCode>
                <c:ptCount val="8"/>
                <c:pt idx="0">
                  <c:v>41.339999999999996</c:v>
                </c:pt>
                <c:pt idx="1">
                  <c:v>28.37</c:v>
                </c:pt>
                <c:pt idx="2">
                  <c:v>20.419999999999998</c:v>
                </c:pt>
                <c:pt idx="3">
                  <c:v>39.93</c:v>
                </c:pt>
                <c:pt idx="4">
                  <c:v>29.12</c:v>
                </c:pt>
                <c:pt idx="5">
                  <c:v>17.98</c:v>
                </c:pt>
                <c:pt idx="6">
                  <c:v>20.39</c:v>
                </c:pt>
                <c:pt idx="7">
                  <c:v>29.9</c:v>
                </c:pt>
              </c:numCache>
            </c:numRef>
          </c:val>
        </c:ser>
        <c:ser>
          <c:idx val="1"/>
          <c:order val="1"/>
          <c:tx>
            <c:strRef>
              <c:f>Tabelle1!$A$3</c:f>
              <c:strCache>
                <c:ptCount val="1"/>
                <c:pt idx="0">
                  <c:v>Training offered, but I did not attend</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Tabelle1!$B$3:$I$3</c:f>
              <c:numCache>
                <c:formatCode>0.00</c:formatCode>
                <c:ptCount val="8"/>
                <c:pt idx="0">
                  <c:v>19.989999999999998</c:v>
                </c:pt>
                <c:pt idx="1">
                  <c:v>24.2</c:v>
                </c:pt>
                <c:pt idx="2">
                  <c:v>24.279999999999998</c:v>
                </c:pt>
                <c:pt idx="3">
                  <c:v>18.37</c:v>
                </c:pt>
                <c:pt idx="4">
                  <c:v>18.25</c:v>
                </c:pt>
                <c:pt idx="5">
                  <c:v>20</c:v>
                </c:pt>
                <c:pt idx="6">
                  <c:v>20.74</c:v>
                </c:pt>
                <c:pt idx="7">
                  <c:v>20.96</c:v>
                </c:pt>
              </c:numCache>
            </c:numRef>
          </c:val>
        </c:ser>
        <c:dLbls>
          <c:showLegendKey val="0"/>
          <c:showVal val="0"/>
          <c:showCatName val="0"/>
          <c:showSerName val="0"/>
          <c:showPercent val="0"/>
          <c:showBubbleSize val="0"/>
        </c:dLbls>
        <c:gapWidth val="50"/>
        <c:overlap val="100"/>
        <c:axId val="129646976"/>
        <c:axId val="129648512"/>
      </c:barChart>
      <c:catAx>
        <c:axId val="129646976"/>
        <c:scaling>
          <c:orientation val="maxMin"/>
        </c:scaling>
        <c:delete val="1"/>
        <c:axPos val="l"/>
        <c:numFmt formatCode="General" sourceLinked="0"/>
        <c:majorTickMark val="out"/>
        <c:minorTickMark val="none"/>
        <c:tickLblPos val="nextTo"/>
        <c:crossAx val="129648512"/>
        <c:crosses val="autoZero"/>
        <c:auto val="1"/>
        <c:lblAlgn val="ctr"/>
        <c:lblOffset val="100"/>
        <c:noMultiLvlLbl val="0"/>
      </c:catAx>
      <c:valAx>
        <c:axId val="129648512"/>
        <c:scaling>
          <c:orientation val="minMax"/>
          <c:max val="70"/>
          <c:min val="0"/>
        </c:scaling>
        <c:delete val="1"/>
        <c:axPos val="t"/>
        <c:numFmt formatCode="General" sourceLinked="0"/>
        <c:majorTickMark val="out"/>
        <c:minorTickMark val="none"/>
        <c:tickLblPos val="nextTo"/>
        <c:crossAx val="129646976"/>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4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Training offered, and I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Tabelle1!$B$2:$I$2</c:f>
              <c:numCache>
                <c:formatCode>0.00</c:formatCode>
                <c:ptCount val="8"/>
                <c:pt idx="0">
                  <c:v>34.44</c:v>
                </c:pt>
                <c:pt idx="1">
                  <c:v>16.689999999999998</c:v>
                </c:pt>
                <c:pt idx="2">
                  <c:v>18.11</c:v>
                </c:pt>
                <c:pt idx="3">
                  <c:v>23.630000000000003</c:v>
                </c:pt>
                <c:pt idx="4">
                  <c:v>17.05</c:v>
                </c:pt>
                <c:pt idx="5">
                  <c:v>13.5</c:v>
                </c:pt>
                <c:pt idx="6">
                  <c:v>19.13</c:v>
                </c:pt>
                <c:pt idx="7">
                  <c:v>22.55</c:v>
                </c:pt>
              </c:numCache>
            </c:numRef>
          </c:val>
        </c:ser>
        <c:ser>
          <c:idx val="1"/>
          <c:order val="1"/>
          <c:tx>
            <c:strRef>
              <c:f>Tabelle1!$A$3</c:f>
              <c:strCache>
                <c:ptCount val="1"/>
                <c:pt idx="0">
                  <c:v>Training offered, but I did not attend</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Tabelle1!$B$1:$I$1</c:f>
              <c:strCache>
                <c:ptCount val="8"/>
                <c:pt idx="0">
                  <c:v>Standard office software (e.g. Microsoft Word, Excel, PowerPoint)</c:v>
                </c:pt>
                <c:pt idx="1">
                  <c:v>Software to handle large databases (e.g. Microsoft Access)</c:v>
                </c:pt>
                <c:pt idx="2">
                  <c:v>Software for processing and creating images / graphics (e.g. Photoshop)</c:v>
                </c:pt>
                <c:pt idx="3">
                  <c:v>Searching for information on the Internet</c:v>
                </c:pt>
                <c:pt idx="4">
                  <c:v>Thinking critically about information found on the Internet</c:v>
                </c:pt>
                <c:pt idx="5">
                  <c:v>Knowledge of ways to protect data</c:v>
                </c:pt>
                <c:pt idx="6">
                  <c:v>Creating and maintaining a website / blog</c:v>
                </c:pt>
                <c:pt idx="7">
                  <c:v>Sending and receiving e-mails</c:v>
                </c:pt>
              </c:strCache>
            </c:strRef>
          </c:cat>
          <c:val>
            <c:numRef>
              <c:f>Tabelle1!$B$3:$I$3</c:f>
              <c:numCache>
                <c:formatCode>0.00</c:formatCode>
                <c:ptCount val="8"/>
                <c:pt idx="0">
                  <c:v>16.32</c:v>
                </c:pt>
                <c:pt idx="1">
                  <c:v>18.45</c:v>
                </c:pt>
                <c:pt idx="2">
                  <c:v>16.939999999999998</c:v>
                </c:pt>
                <c:pt idx="3">
                  <c:v>15.950000000000001</c:v>
                </c:pt>
                <c:pt idx="4">
                  <c:v>13.4</c:v>
                </c:pt>
                <c:pt idx="5">
                  <c:v>17.2</c:v>
                </c:pt>
                <c:pt idx="6">
                  <c:v>18.23</c:v>
                </c:pt>
                <c:pt idx="7">
                  <c:v>14.14</c:v>
                </c:pt>
              </c:numCache>
            </c:numRef>
          </c:val>
        </c:ser>
        <c:dLbls>
          <c:showLegendKey val="0"/>
          <c:showVal val="0"/>
          <c:showCatName val="0"/>
          <c:showSerName val="0"/>
          <c:showPercent val="0"/>
          <c:showBubbleSize val="0"/>
        </c:dLbls>
        <c:gapWidth val="50"/>
        <c:overlap val="100"/>
        <c:axId val="129730432"/>
        <c:axId val="129731968"/>
      </c:barChart>
      <c:catAx>
        <c:axId val="129730432"/>
        <c:scaling>
          <c:orientation val="maxMin"/>
        </c:scaling>
        <c:delete val="1"/>
        <c:axPos val="l"/>
        <c:numFmt formatCode="General" sourceLinked="0"/>
        <c:majorTickMark val="out"/>
        <c:minorTickMark val="none"/>
        <c:tickLblPos val="nextTo"/>
        <c:crossAx val="129731968"/>
        <c:crosses val="autoZero"/>
        <c:auto val="1"/>
        <c:lblAlgn val="ctr"/>
        <c:lblOffset val="100"/>
        <c:noMultiLvlLbl val="0"/>
      </c:catAx>
      <c:valAx>
        <c:axId val="129731968"/>
        <c:scaling>
          <c:orientation val="minMax"/>
          <c:max val="70"/>
          <c:min val="0"/>
        </c:scaling>
        <c:delete val="1"/>
        <c:axPos val="t"/>
        <c:numFmt formatCode="General" sourceLinked="0"/>
        <c:majorTickMark val="out"/>
        <c:minorTickMark val="none"/>
        <c:tickLblPos val="nextTo"/>
        <c:crossAx val="12973043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4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595556478704389"/>
          <c:y val="0.13578395061728396"/>
          <c:w val="0.10327467235614929"/>
          <c:h val="0.8093814514765707"/>
        </c:manualLayout>
      </c:layout>
      <c:barChart>
        <c:barDir val="bar"/>
        <c:grouping val="stacked"/>
        <c:varyColors val="0"/>
        <c:ser>
          <c:idx val="0"/>
          <c:order val="0"/>
          <c:tx>
            <c:strRef>
              <c:f>Tabelle1!$A$2</c:f>
              <c:strCache>
                <c:ptCount val="1"/>
                <c:pt idx="0">
                  <c:v>Training offered, and I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extLst>
            </c:dLbl>
            <c:dLbl>
              <c:idx val="8"/>
              <c:showLegendKey val="0"/>
              <c:showVal val="1"/>
              <c:showCatName val="0"/>
              <c:showSerName val="0"/>
              <c:showPercent val="0"/>
              <c:showBubbleSize val="0"/>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Tabelle1!$B$2:$H$2</c:f>
              <c:numCache>
                <c:formatCode>0.00</c:formatCode>
                <c:ptCount val="7"/>
                <c:pt idx="0">
                  <c:v>9.91</c:v>
                </c:pt>
                <c:pt idx="1">
                  <c:v>9.85</c:v>
                </c:pt>
                <c:pt idx="2">
                  <c:v>16.439999999999998</c:v>
                </c:pt>
                <c:pt idx="3">
                  <c:v>14.26</c:v>
                </c:pt>
                <c:pt idx="4">
                  <c:v>11.84</c:v>
                </c:pt>
                <c:pt idx="5">
                  <c:v>15.459999999999999</c:v>
                </c:pt>
                <c:pt idx="6">
                  <c:v>10.84</c:v>
                </c:pt>
              </c:numCache>
            </c:numRef>
          </c:val>
        </c:ser>
        <c:ser>
          <c:idx val="1"/>
          <c:order val="1"/>
          <c:tx>
            <c:strRef>
              <c:f>Tabelle1!$A$3</c:f>
              <c:strCache>
                <c:ptCount val="1"/>
                <c:pt idx="0">
                  <c:v>Training offered, but I did not attend</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Tabelle1!$B$3:$H$3</c:f>
              <c:numCache>
                <c:formatCode>0.00</c:formatCode>
                <c:ptCount val="7"/>
                <c:pt idx="0">
                  <c:v>15.83</c:v>
                </c:pt>
                <c:pt idx="1">
                  <c:v>14.49</c:v>
                </c:pt>
                <c:pt idx="2">
                  <c:v>13.65</c:v>
                </c:pt>
                <c:pt idx="3">
                  <c:v>15.709999999999999</c:v>
                </c:pt>
                <c:pt idx="4">
                  <c:v>14.430000000000001</c:v>
                </c:pt>
                <c:pt idx="5">
                  <c:v>15.509999999999998</c:v>
                </c:pt>
                <c:pt idx="6">
                  <c:v>13.98</c:v>
                </c:pt>
              </c:numCache>
            </c:numRef>
          </c:val>
        </c:ser>
        <c:dLbls>
          <c:showLegendKey val="0"/>
          <c:showVal val="0"/>
          <c:showCatName val="0"/>
          <c:showSerName val="0"/>
          <c:showPercent val="0"/>
          <c:showBubbleSize val="0"/>
        </c:dLbls>
        <c:gapWidth val="50"/>
        <c:overlap val="100"/>
        <c:axId val="134408448"/>
        <c:axId val="134107136"/>
      </c:barChart>
      <c:catAx>
        <c:axId val="134408448"/>
        <c:scaling>
          <c:orientation val="maxMin"/>
        </c:scaling>
        <c:delete val="1"/>
        <c:axPos val="l"/>
        <c:numFmt formatCode="General" sourceLinked="0"/>
        <c:majorTickMark val="out"/>
        <c:minorTickMark val="none"/>
        <c:tickLblPos val="nextTo"/>
        <c:crossAx val="134107136"/>
        <c:crosses val="autoZero"/>
        <c:auto val="1"/>
        <c:lblAlgn val="ctr"/>
        <c:lblOffset val="100"/>
        <c:noMultiLvlLbl val="0"/>
      </c:catAx>
      <c:valAx>
        <c:axId val="134107136"/>
        <c:scaling>
          <c:orientation val="minMax"/>
          <c:max val="70"/>
          <c:min val="0"/>
        </c:scaling>
        <c:delete val="1"/>
        <c:axPos val="t"/>
        <c:numFmt formatCode="General" sourceLinked="0"/>
        <c:majorTickMark val="out"/>
        <c:minorTickMark val="none"/>
        <c:tickLblPos val="nextTo"/>
        <c:crossAx val="134408448"/>
        <c:crosses val="autoZero"/>
        <c:crossBetween val="between"/>
        <c:majorUnit val="0.2"/>
      </c:valAx>
    </c:plotArea>
    <c:legend>
      <c:legendPos val="b"/>
      <c:layout>
        <c:manualLayout>
          <c:xMode val="edge"/>
          <c:yMode val="edge"/>
          <c:x val="0.22647884271277574"/>
          <c:y val="0.93514637820016933"/>
          <c:w val="0.76916579492736303"/>
          <c:h val="6.485362179983057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14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Training offered, and I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Tabelle1!$B$2:$H$2</c:f>
              <c:numCache>
                <c:formatCode>0.00</c:formatCode>
                <c:ptCount val="7"/>
                <c:pt idx="0">
                  <c:v>5.76</c:v>
                </c:pt>
                <c:pt idx="1">
                  <c:v>6.03</c:v>
                </c:pt>
                <c:pt idx="2">
                  <c:v>11.67</c:v>
                </c:pt>
                <c:pt idx="3">
                  <c:v>7.88</c:v>
                </c:pt>
                <c:pt idx="4">
                  <c:v>5.36</c:v>
                </c:pt>
                <c:pt idx="5">
                  <c:v>10.37</c:v>
                </c:pt>
                <c:pt idx="6">
                  <c:v>7.7799999999999994</c:v>
                </c:pt>
              </c:numCache>
            </c:numRef>
          </c:val>
        </c:ser>
        <c:ser>
          <c:idx val="1"/>
          <c:order val="1"/>
          <c:tx>
            <c:strRef>
              <c:f>Tabelle1!$A$3</c:f>
              <c:strCache>
                <c:ptCount val="1"/>
                <c:pt idx="0">
                  <c:v>Training offered, but I did not attend</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Tabelle1!$B$3:$H$3</c:f>
              <c:numCache>
                <c:formatCode>0.00</c:formatCode>
                <c:ptCount val="7"/>
                <c:pt idx="0">
                  <c:v>6.93</c:v>
                </c:pt>
                <c:pt idx="1">
                  <c:v>8.2900000000000009</c:v>
                </c:pt>
                <c:pt idx="2">
                  <c:v>7.35</c:v>
                </c:pt>
                <c:pt idx="3">
                  <c:v>8.43</c:v>
                </c:pt>
                <c:pt idx="4">
                  <c:v>6.83</c:v>
                </c:pt>
                <c:pt idx="5">
                  <c:v>9.36</c:v>
                </c:pt>
                <c:pt idx="6">
                  <c:v>7.0900000000000007</c:v>
                </c:pt>
              </c:numCache>
            </c:numRef>
          </c:val>
        </c:ser>
        <c:dLbls>
          <c:showLegendKey val="0"/>
          <c:showVal val="0"/>
          <c:showCatName val="0"/>
          <c:showSerName val="0"/>
          <c:showPercent val="0"/>
          <c:showBubbleSize val="0"/>
        </c:dLbls>
        <c:gapWidth val="50"/>
        <c:overlap val="100"/>
        <c:axId val="134250880"/>
        <c:axId val="134252416"/>
      </c:barChart>
      <c:catAx>
        <c:axId val="134250880"/>
        <c:scaling>
          <c:orientation val="maxMin"/>
        </c:scaling>
        <c:delete val="1"/>
        <c:axPos val="l"/>
        <c:numFmt formatCode="General" sourceLinked="0"/>
        <c:majorTickMark val="out"/>
        <c:minorTickMark val="none"/>
        <c:tickLblPos val="nextTo"/>
        <c:crossAx val="134252416"/>
        <c:crosses val="autoZero"/>
        <c:auto val="1"/>
        <c:lblAlgn val="ctr"/>
        <c:lblOffset val="100"/>
        <c:noMultiLvlLbl val="0"/>
      </c:catAx>
      <c:valAx>
        <c:axId val="134252416"/>
        <c:scaling>
          <c:orientation val="minMax"/>
          <c:max val="70"/>
          <c:min val="0"/>
        </c:scaling>
        <c:delete val="1"/>
        <c:axPos val="t"/>
        <c:numFmt formatCode="General" sourceLinked="0"/>
        <c:majorTickMark val="out"/>
        <c:minorTickMark val="none"/>
        <c:tickLblPos val="nextTo"/>
        <c:crossAx val="13425088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4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Training offered, and I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Tabelle1!$B$2:$H$2</c:f>
              <c:numCache>
                <c:formatCode>0.00</c:formatCode>
                <c:ptCount val="7"/>
                <c:pt idx="0">
                  <c:v>7.35</c:v>
                </c:pt>
                <c:pt idx="1">
                  <c:v>8.91</c:v>
                </c:pt>
                <c:pt idx="2">
                  <c:v>10.459999999999999</c:v>
                </c:pt>
                <c:pt idx="3">
                  <c:v>9.1399999999999988</c:v>
                </c:pt>
                <c:pt idx="4">
                  <c:v>8.9499999999999993</c:v>
                </c:pt>
                <c:pt idx="5">
                  <c:v>12.879999999999999</c:v>
                </c:pt>
                <c:pt idx="6">
                  <c:v>8.84</c:v>
                </c:pt>
              </c:numCache>
            </c:numRef>
          </c:val>
        </c:ser>
        <c:ser>
          <c:idx val="1"/>
          <c:order val="1"/>
          <c:tx>
            <c:strRef>
              <c:f>Tabelle1!$A$3</c:f>
              <c:strCache>
                <c:ptCount val="1"/>
                <c:pt idx="0">
                  <c:v>Training offered, but I did not attend</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Tabelle1!$B$3:$H$3</c:f>
              <c:numCache>
                <c:formatCode>0.00</c:formatCode>
                <c:ptCount val="7"/>
                <c:pt idx="0">
                  <c:v>12.809999999999999</c:v>
                </c:pt>
                <c:pt idx="1">
                  <c:v>11.18</c:v>
                </c:pt>
                <c:pt idx="2">
                  <c:v>10.199999999999999</c:v>
                </c:pt>
                <c:pt idx="3">
                  <c:v>12.65</c:v>
                </c:pt>
                <c:pt idx="4">
                  <c:v>11.42</c:v>
                </c:pt>
                <c:pt idx="5">
                  <c:v>10.68</c:v>
                </c:pt>
                <c:pt idx="6">
                  <c:v>11.200000000000001</c:v>
                </c:pt>
              </c:numCache>
            </c:numRef>
          </c:val>
        </c:ser>
        <c:dLbls>
          <c:showLegendKey val="0"/>
          <c:showVal val="0"/>
          <c:showCatName val="0"/>
          <c:showSerName val="0"/>
          <c:showPercent val="0"/>
          <c:showBubbleSize val="0"/>
        </c:dLbls>
        <c:gapWidth val="50"/>
        <c:overlap val="100"/>
        <c:axId val="134322048"/>
        <c:axId val="134323584"/>
      </c:barChart>
      <c:catAx>
        <c:axId val="134322048"/>
        <c:scaling>
          <c:orientation val="maxMin"/>
        </c:scaling>
        <c:delete val="1"/>
        <c:axPos val="l"/>
        <c:numFmt formatCode="General" sourceLinked="0"/>
        <c:majorTickMark val="out"/>
        <c:minorTickMark val="none"/>
        <c:tickLblPos val="nextTo"/>
        <c:crossAx val="134323584"/>
        <c:crosses val="autoZero"/>
        <c:auto val="1"/>
        <c:lblAlgn val="ctr"/>
        <c:lblOffset val="100"/>
        <c:noMultiLvlLbl val="0"/>
      </c:catAx>
      <c:valAx>
        <c:axId val="134323584"/>
        <c:scaling>
          <c:orientation val="minMax"/>
          <c:max val="70"/>
          <c:min val="0"/>
        </c:scaling>
        <c:delete val="1"/>
        <c:axPos val="t"/>
        <c:numFmt formatCode="General" sourceLinked="0"/>
        <c:majorTickMark val="out"/>
        <c:minorTickMark val="none"/>
        <c:tickLblPos val="nextTo"/>
        <c:crossAx val="13432204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5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595556478704389"/>
          <c:y val="0.13578395061728396"/>
          <c:w val="0.10327467235614929"/>
          <c:h val="0.8093814514765707"/>
        </c:manualLayout>
      </c:layout>
      <c:barChart>
        <c:barDir val="bar"/>
        <c:grouping val="stacked"/>
        <c:varyColors val="0"/>
        <c:ser>
          <c:idx val="0"/>
          <c:order val="0"/>
          <c:tx>
            <c:strRef>
              <c:f>Tabelle1!$A$2</c:f>
              <c:strCache>
                <c:ptCount val="1"/>
                <c:pt idx="0">
                  <c:v>Training offered, and I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extLst>
            </c:dLbl>
            <c:dLbl>
              <c:idx val="8"/>
              <c:showLegendKey val="0"/>
              <c:showVal val="1"/>
              <c:showCatName val="0"/>
              <c:showSerName val="0"/>
              <c:showPercent val="0"/>
              <c:showBubbleSize val="0"/>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showLegendKey val="0"/>
              <c:showVal val="1"/>
              <c:showCatName val="0"/>
              <c:showSerName val="0"/>
              <c:showPercent val="0"/>
              <c:showBubbleSize val="0"/>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Tabelle1!$B$2:$H$2</c:f>
              <c:numCache>
                <c:formatCode>0.00</c:formatCode>
                <c:ptCount val="7"/>
                <c:pt idx="0">
                  <c:v>11.51</c:v>
                </c:pt>
                <c:pt idx="1">
                  <c:v>13.719999999999999</c:v>
                </c:pt>
                <c:pt idx="2">
                  <c:v>21.34</c:v>
                </c:pt>
                <c:pt idx="3">
                  <c:v>19.82</c:v>
                </c:pt>
                <c:pt idx="4">
                  <c:v>16.809999999999999</c:v>
                </c:pt>
                <c:pt idx="5">
                  <c:v>17.03</c:v>
                </c:pt>
                <c:pt idx="6">
                  <c:v>18.13</c:v>
                </c:pt>
              </c:numCache>
            </c:numRef>
          </c:val>
        </c:ser>
        <c:ser>
          <c:idx val="1"/>
          <c:order val="1"/>
          <c:tx>
            <c:strRef>
              <c:f>Tabelle1!$A$3</c:f>
              <c:strCache>
                <c:ptCount val="1"/>
                <c:pt idx="0">
                  <c:v>Training offered, but I did not attend</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Tabelle1!$B$3:$H$3</c:f>
              <c:numCache>
                <c:formatCode>0.00</c:formatCode>
                <c:ptCount val="7"/>
                <c:pt idx="0">
                  <c:v>14.92</c:v>
                </c:pt>
                <c:pt idx="1">
                  <c:v>15.509999999999998</c:v>
                </c:pt>
                <c:pt idx="2">
                  <c:v>12.520000000000001</c:v>
                </c:pt>
                <c:pt idx="3">
                  <c:v>13.669999999999998</c:v>
                </c:pt>
                <c:pt idx="4">
                  <c:v>14.12</c:v>
                </c:pt>
                <c:pt idx="5">
                  <c:v>14.95</c:v>
                </c:pt>
                <c:pt idx="6">
                  <c:v>13.29</c:v>
                </c:pt>
              </c:numCache>
            </c:numRef>
          </c:val>
        </c:ser>
        <c:dLbls>
          <c:showLegendKey val="0"/>
          <c:showVal val="0"/>
          <c:showCatName val="0"/>
          <c:showSerName val="0"/>
          <c:showPercent val="0"/>
          <c:showBubbleSize val="0"/>
        </c:dLbls>
        <c:gapWidth val="50"/>
        <c:overlap val="100"/>
        <c:axId val="134547328"/>
        <c:axId val="134548864"/>
      </c:barChart>
      <c:catAx>
        <c:axId val="134547328"/>
        <c:scaling>
          <c:orientation val="maxMin"/>
        </c:scaling>
        <c:delete val="1"/>
        <c:axPos val="l"/>
        <c:numFmt formatCode="General" sourceLinked="0"/>
        <c:majorTickMark val="out"/>
        <c:minorTickMark val="none"/>
        <c:tickLblPos val="nextTo"/>
        <c:crossAx val="134548864"/>
        <c:crosses val="autoZero"/>
        <c:auto val="1"/>
        <c:lblAlgn val="ctr"/>
        <c:lblOffset val="100"/>
        <c:noMultiLvlLbl val="0"/>
      </c:catAx>
      <c:valAx>
        <c:axId val="134548864"/>
        <c:scaling>
          <c:orientation val="minMax"/>
          <c:max val="70"/>
          <c:min val="0"/>
        </c:scaling>
        <c:delete val="1"/>
        <c:axPos val="t"/>
        <c:numFmt formatCode="General" sourceLinked="0"/>
        <c:majorTickMark val="out"/>
        <c:minorTickMark val="none"/>
        <c:tickLblPos val="nextTo"/>
        <c:crossAx val="134547328"/>
        <c:crosses val="autoZero"/>
        <c:crossBetween val="between"/>
        <c:majorUnit val="0.2"/>
      </c:valAx>
    </c:plotArea>
    <c:legend>
      <c:legendPos val="b"/>
      <c:layout>
        <c:manualLayout>
          <c:xMode val="edge"/>
          <c:yMode val="edge"/>
          <c:x val="0.22647884271277574"/>
          <c:y val="0.93514637820016933"/>
          <c:w val="0.76916579492736303"/>
          <c:h val="6.485362179983057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15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Training offered, and I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Tabelle1!$B$2:$H$2</c:f>
              <c:numCache>
                <c:formatCode>0.00</c:formatCode>
                <c:ptCount val="7"/>
                <c:pt idx="0">
                  <c:v>11.899999999999999</c:v>
                </c:pt>
                <c:pt idx="1">
                  <c:v>18.490000000000002</c:v>
                </c:pt>
                <c:pt idx="2">
                  <c:v>20.8</c:v>
                </c:pt>
                <c:pt idx="3">
                  <c:v>18.759999999999998</c:v>
                </c:pt>
                <c:pt idx="4">
                  <c:v>18.32</c:v>
                </c:pt>
                <c:pt idx="5">
                  <c:v>17.649999999999999</c:v>
                </c:pt>
                <c:pt idx="6">
                  <c:v>18.740000000000002</c:v>
                </c:pt>
              </c:numCache>
            </c:numRef>
          </c:val>
        </c:ser>
        <c:ser>
          <c:idx val="1"/>
          <c:order val="1"/>
          <c:tx>
            <c:strRef>
              <c:f>Tabelle1!$A$3</c:f>
              <c:strCache>
                <c:ptCount val="1"/>
                <c:pt idx="0">
                  <c:v>Training offered, but I did not attend</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Tabelle1!$B$3:$H$3</c:f>
              <c:numCache>
                <c:formatCode>0.00</c:formatCode>
                <c:ptCount val="7"/>
                <c:pt idx="0">
                  <c:v>19.689999999999998</c:v>
                </c:pt>
                <c:pt idx="1">
                  <c:v>17.62</c:v>
                </c:pt>
                <c:pt idx="2">
                  <c:v>19.57</c:v>
                </c:pt>
                <c:pt idx="3">
                  <c:v>19.830000000000002</c:v>
                </c:pt>
                <c:pt idx="4">
                  <c:v>18.41</c:v>
                </c:pt>
                <c:pt idx="5">
                  <c:v>17.990000000000002</c:v>
                </c:pt>
                <c:pt idx="6">
                  <c:v>19.55</c:v>
                </c:pt>
              </c:numCache>
            </c:numRef>
          </c:val>
        </c:ser>
        <c:dLbls>
          <c:showLegendKey val="0"/>
          <c:showVal val="0"/>
          <c:showCatName val="0"/>
          <c:showSerName val="0"/>
          <c:showPercent val="0"/>
          <c:showBubbleSize val="0"/>
        </c:dLbls>
        <c:gapWidth val="50"/>
        <c:overlap val="100"/>
        <c:axId val="134651904"/>
        <c:axId val="134653440"/>
      </c:barChart>
      <c:catAx>
        <c:axId val="134651904"/>
        <c:scaling>
          <c:orientation val="maxMin"/>
        </c:scaling>
        <c:delete val="1"/>
        <c:axPos val="l"/>
        <c:numFmt formatCode="General" sourceLinked="0"/>
        <c:majorTickMark val="out"/>
        <c:minorTickMark val="none"/>
        <c:tickLblPos val="nextTo"/>
        <c:crossAx val="134653440"/>
        <c:crosses val="autoZero"/>
        <c:auto val="1"/>
        <c:lblAlgn val="ctr"/>
        <c:lblOffset val="100"/>
        <c:noMultiLvlLbl val="0"/>
      </c:catAx>
      <c:valAx>
        <c:axId val="134653440"/>
        <c:scaling>
          <c:orientation val="minMax"/>
          <c:max val="70"/>
          <c:min val="0"/>
        </c:scaling>
        <c:delete val="1"/>
        <c:axPos val="t"/>
        <c:numFmt formatCode="General" sourceLinked="0"/>
        <c:majorTickMark val="out"/>
        <c:minorTickMark val="none"/>
        <c:tickLblPos val="nextTo"/>
        <c:crossAx val="13465190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5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488278715364043E-2"/>
          <c:y val="0.13578395061728396"/>
          <c:w val="0.78962792860230657"/>
          <c:h val="0.8093814514765707"/>
        </c:manualLayout>
      </c:layout>
      <c:barChart>
        <c:barDir val="bar"/>
        <c:grouping val="stacked"/>
        <c:varyColors val="0"/>
        <c:ser>
          <c:idx val="0"/>
          <c:order val="0"/>
          <c:tx>
            <c:strRef>
              <c:f>Tabelle1!$A$2</c:f>
              <c:strCache>
                <c:ptCount val="1"/>
                <c:pt idx="0">
                  <c:v>Training offered, and I did attend</c:v>
                </c:pt>
              </c:strCache>
            </c:strRef>
          </c:tx>
          <c:spPr>
            <a:solidFill>
              <a:schemeClr val="accent1"/>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7"/>
              <c:showLegendKey val="0"/>
              <c:showVal val="1"/>
              <c:showCatName val="0"/>
              <c:showSerName val="0"/>
              <c:showPercent val="0"/>
              <c:showBubbleSize val="0"/>
              <c:extLst>
                <c:ext xmlns:c15="http://schemas.microsoft.com/office/drawing/2012/chart" uri="{CE6537A1-D6FC-4f65-9D91-7224C49458BB}"/>
              </c:extLst>
            </c:dLbl>
            <c:dLbl>
              <c:idx val="8"/>
              <c:showLegendKey val="0"/>
              <c:showVal val="1"/>
              <c:showCatName val="0"/>
              <c:showSerName val="0"/>
              <c:showPercent val="0"/>
              <c:showBubbleSize val="0"/>
              <c:extLst>
                <c:ext xmlns:c15="http://schemas.microsoft.com/office/drawing/2012/chart" uri="{CE6537A1-D6FC-4f65-9D91-7224C49458BB}"/>
              </c:extLst>
            </c:dLbl>
            <c:dLbl>
              <c:idx val="9"/>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23"/>
              <c:delete val="1"/>
              <c:extLst>
                <c:ext xmlns:c15="http://schemas.microsoft.com/office/drawing/2012/chart" uri="{CE6537A1-D6FC-4f65-9D91-7224C49458BB}"/>
              </c:extLst>
            </c:dLbl>
            <c:dLbl>
              <c:idx val="24"/>
              <c:delete val="1"/>
              <c:extLst>
                <c:ext xmlns:c15="http://schemas.microsoft.com/office/drawing/2012/chart" uri="{CE6537A1-D6FC-4f65-9D91-7224C49458BB}"/>
              </c:extLst>
            </c:dLbl>
            <c:dLbl>
              <c:idx val="25"/>
              <c:delete val="1"/>
              <c:extLst>
                <c:ext xmlns:c15="http://schemas.microsoft.com/office/drawing/2012/chart" uri="{CE6537A1-D6FC-4f65-9D91-7224C49458BB}"/>
              </c:extLst>
            </c:dLbl>
            <c:dLbl>
              <c:idx val="30"/>
              <c:delete val="1"/>
              <c:extLst>
                <c:ext xmlns:c15="http://schemas.microsoft.com/office/drawing/2012/chart" uri="{CE6537A1-D6FC-4f65-9D91-7224C49458BB}"/>
              </c:extLst>
            </c:dLbl>
            <c:dLbl>
              <c:idx val="31"/>
              <c:delete val="1"/>
              <c:extLst>
                <c:ext xmlns:c15="http://schemas.microsoft.com/office/drawing/2012/chart" uri="{CE6537A1-D6FC-4f65-9D91-7224C49458BB}"/>
              </c:extLst>
            </c:dLbl>
            <c:dLbl>
              <c:idx val="37"/>
              <c:delete val="1"/>
              <c:extLst>
                <c:ext xmlns:c15="http://schemas.microsoft.com/office/drawing/2012/chart" uri="{CE6537A1-D6FC-4f65-9D91-7224C49458BB}"/>
              </c:extLst>
            </c:dLbl>
            <c:dLbl>
              <c:idx val="38"/>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0" sourceLinked="0"/>
            <c:spPr>
              <a:noFill/>
              <a:ln>
                <a:noFill/>
              </a:ln>
              <a:effectLst/>
            </c:spPr>
            <c:txPr>
              <a:bodyPr/>
              <a:lstStyle/>
              <a:p>
                <a:pPr>
                  <a:defRPr sz="1000" b="1">
                    <a:solidFill>
                      <a:schemeClr val="bg1"/>
                    </a:solidFill>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Tabelle1!$B$2:$H$2</c:f>
              <c:numCache>
                <c:formatCode>0.00</c:formatCode>
                <c:ptCount val="7"/>
                <c:pt idx="0">
                  <c:v>8.39</c:v>
                </c:pt>
                <c:pt idx="1">
                  <c:v>7.88</c:v>
                </c:pt>
                <c:pt idx="2">
                  <c:v>16.559999999999999</c:v>
                </c:pt>
                <c:pt idx="3">
                  <c:v>14.96</c:v>
                </c:pt>
                <c:pt idx="4">
                  <c:v>11.790000000000001</c:v>
                </c:pt>
                <c:pt idx="5">
                  <c:v>15.479999999999999</c:v>
                </c:pt>
                <c:pt idx="6">
                  <c:v>9.19</c:v>
                </c:pt>
              </c:numCache>
            </c:numRef>
          </c:val>
        </c:ser>
        <c:ser>
          <c:idx val="1"/>
          <c:order val="1"/>
          <c:tx>
            <c:strRef>
              <c:f>Tabelle1!$A$3</c:f>
              <c:strCache>
                <c:ptCount val="1"/>
                <c:pt idx="0">
                  <c:v>Training offered, but I did not attend</c:v>
                </c:pt>
              </c:strCache>
            </c:strRef>
          </c:tx>
          <c:spPr>
            <a:solidFill>
              <a:srgbClr val="DADCDC"/>
            </a:solidFill>
            <a:ln>
              <a:solidFill>
                <a:schemeClr val="bg1"/>
              </a:solidFill>
            </a:ln>
            <a:effectLst/>
          </c:spPr>
          <c:invertIfNegative val="0"/>
          <c:dPt>
            <c:idx val="1"/>
            <c:invertIfNegative val="0"/>
            <c:bubble3D val="0"/>
          </c:dPt>
          <c:dPt>
            <c:idx val="4"/>
            <c:invertIfNegative val="0"/>
            <c:bubble3D val="0"/>
          </c:dPt>
          <c:dPt>
            <c:idx val="7"/>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0"/>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1"/>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2"/>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3"/>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4"/>
              <c:numFmt formatCode="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dLbl>
            <c:dLbl>
              <c:idx val="9"/>
              <c:numFmt formatCode="[&lt;2]&quot;&quot;;0" sourceLinked="0"/>
              <c:spPr/>
              <c:txPr>
                <a:bodyPr/>
                <a:lstStyle/>
                <a:p>
                  <a:pPr>
                    <a:defRPr sz="1000" b="1" i="0" baseline="0">
                      <a:solidFill>
                        <a:schemeClr val="bg2"/>
                      </a:solidFill>
                    </a:defRPr>
                  </a:pPr>
                  <a:endParaRPr lang="es-ES"/>
                </a:p>
              </c:txPr>
              <c:showLegendKey val="0"/>
              <c:showVal val="1"/>
              <c:showCatName val="0"/>
              <c:showSerName val="0"/>
              <c:showPercent val="0"/>
              <c:showBubbleSize val="0"/>
            </c:dLbl>
            <c:dLbl>
              <c:idx val="25"/>
              <c:delete val="1"/>
              <c:extLst>
                <c:ext xmlns:c15="http://schemas.microsoft.com/office/drawing/2012/chart" uri="{CE6537A1-D6FC-4f65-9D91-7224C49458BB}"/>
              </c:extLst>
            </c:dLbl>
            <c:dLbl>
              <c:idx val="39"/>
              <c:delete val="1"/>
              <c:extLst>
                <c:ext xmlns:c15="http://schemas.microsoft.com/office/drawing/2012/chart" uri="{CE6537A1-D6FC-4f65-9D91-7224C49458BB}"/>
              </c:extLst>
            </c:dLbl>
            <c:numFmt formatCode="[&lt;2]&quot;&quot;;0" sourceLinked="0"/>
            <c:spPr>
              <a:noFill/>
              <a:ln>
                <a:noFill/>
              </a:ln>
              <a:effectLst/>
            </c:spPr>
            <c:txPr>
              <a:bodyPr/>
              <a:lstStyle/>
              <a:p>
                <a:pPr>
                  <a:defRPr sz="1000" b="1" i="0">
                    <a:solidFill>
                      <a:schemeClr val="bg2"/>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Tabelle1!$B$1:$H$1</c:f>
              <c:strCache>
                <c:ptCount val="7"/>
                <c:pt idx="0">
                  <c:v>Using tools for encrypting e-mails</c:v>
                </c:pt>
                <c:pt idx="1">
                  <c:v>Communicating with others via social networks (e.g. Facebook, Twitter)</c:v>
                </c:pt>
                <c:pt idx="2">
                  <c:v>Connecting different devices (e.g. printer, projector, camera) with a computer</c:v>
                </c:pt>
                <c:pt idx="3">
                  <c:v>Setting up a computer network</c:v>
                </c:pt>
                <c:pt idx="4">
                  <c:v>Setting up and maintaining a web server</c:v>
                </c:pt>
                <c:pt idx="5">
                  <c:v>Scripting / Coding of software (requiring scripting language)</c:v>
                </c:pt>
                <c:pt idx="6">
                  <c:v>Using digital devices other than a computer (e.g. smartphone, tablet PC)</c:v>
                </c:pt>
              </c:strCache>
            </c:strRef>
          </c:cat>
          <c:val>
            <c:numRef>
              <c:f>Tabelle1!$B$3:$H$3</c:f>
              <c:numCache>
                <c:formatCode>0.00</c:formatCode>
                <c:ptCount val="7"/>
                <c:pt idx="0">
                  <c:v>11.58</c:v>
                </c:pt>
                <c:pt idx="1">
                  <c:v>13.4</c:v>
                </c:pt>
                <c:pt idx="2">
                  <c:v>13.83</c:v>
                </c:pt>
                <c:pt idx="3">
                  <c:v>14.62</c:v>
                </c:pt>
                <c:pt idx="4">
                  <c:v>15.42</c:v>
                </c:pt>
                <c:pt idx="5">
                  <c:v>15.97</c:v>
                </c:pt>
                <c:pt idx="6">
                  <c:v>12.65</c:v>
                </c:pt>
              </c:numCache>
            </c:numRef>
          </c:val>
        </c:ser>
        <c:dLbls>
          <c:showLegendKey val="0"/>
          <c:showVal val="0"/>
          <c:showCatName val="0"/>
          <c:showSerName val="0"/>
          <c:showPercent val="0"/>
          <c:showBubbleSize val="0"/>
        </c:dLbls>
        <c:gapWidth val="50"/>
        <c:overlap val="100"/>
        <c:axId val="134714880"/>
        <c:axId val="134716416"/>
      </c:barChart>
      <c:catAx>
        <c:axId val="134714880"/>
        <c:scaling>
          <c:orientation val="maxMin"/>
        </c:scaling>
        <c:delete val="1"/>
        <c:axPos val="l"/>
        <c:numFmt formatCode="General" sourceLinked="0"/>
        <c:majorTickMark val="out"/>
        <c:minorTickMark val="none"/>
        <c:tickLblPos val="nextTo"/>
        <c:crossAx val="134716416"/>
        <c:crosses val="autoZero"/>
        <c:auto val="1"/>
        <c:lblAlgn val="ctr"/>
        <c:lblOffset val="100"/>
        <c:noMultiLvlLbl val="0"/>
      </c:catAx>
      <c:valAx>
        <c:axId val="134716416"/>
        <c:scaling>
          <c:orientation val="minMax"/>
          <c:max val="70"/>
          <c:min val="0"/>
        </c:scaling>
        <c:delete val="1"/>
        <c:axPos val="t"/>
        <c:numFmt formatCode="General" sourceLinked="0"/>
        <c:majorTickMark val="out"/>
        <c:minorTickMark val="none"/>
        <c:tickLblPos val="nextTo"/>
        <c:crossAx val="13471488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5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Germany</c:v>
                </c:pt>
              </c:strCache>
            </c:strRef>
          </c:tx>
          <c:spPr>
            <a:ln w="28575">
              <a:solidFill>
                <a:schemeClr val="bg2"/>
              </a:solidFill>
              <a:prstDash val="solid"/>
            </a:ln>
          </c:spPr>
          <c:marker>
            <c:symbol val="circle"/>
            <c:size val="7"/>
            <c:spPr>
              <a:solidFill>
                <a:schemeClr val="bg2"/>
              </a:solidFill>
              <a:ln>
                <a:solidFill>
                  <a:schemeClr val="bg1"/>
                </a:solidFill>
                <a:prstDash val="solid"/>
              </a:ln>
            </c:spPr>
          </c:marker>
          <c:xVal>
            <c:numRef>
              <c:f>Tabelle1!$B$2:$F$2</c:f>
              <c:numCache>
                <c:formatCode>0.00</c:formatCode>
                <c:ptCount val="5"/>
                <c:pt idx="0">
                  <c:v>3.07</c:v>
                </c:pt>
                <c:pt idx="1">
                  <c:v>2.99</c:v>
                </c:pt>
                <c:pt idx="2">
                  <c:v>2.67</c:v>
                </c:pt>
                <c:pt idx="3">
                  <c:v>2.73</c:v>
                </c:pt>
                <c:pt idx="4">
                  <c:v>2.61</c:v>
                </c:pt>
              </c:numCache>
            </c:numRef>
          </c:xVal>
          <c:yVal>
            <c:numLit>
              <c:formatCode>General</c:formatCode>
              <c:ptCount val="5"/>
              <c:pt idx="0">
                <c:v>1</c:v>
              </c:pt>
              <c:pt idx="1">
                <c:v>2</c:v>
              </c:pt>
              <c:pt idx="2">
                <c:v>3</c:v>
              </c:pt>
              <c:pt idx="3">
                <c:v>4</c:v>
              </c:pt>
              <c:pt idx="4">
                <c:v>5</c:v>
              </c:pt>
            </c:numLit>
          </c:yVal>
          <c:smooth val="0"/>
        </c:ser>
        <c:ser>
          <c:idx val="2"/>
          <c:order val="1"/>
          <c:tx>
            <c:strRef>
              <c:f>Tabelle1!$A$3</c:f>
              <c:strCache>
                <c:ptCount val="1"/>
                <c:pt idx="0">
                  <c:v>United Kingdom</c:v>
                </c:pt>
              </c:strCache>
            </c:strRef>
          </c:tx>
          <c:spPr>
            <a:ln>
              <a:solidFill>
                <a:schemeClr val="accent1"/>
              </a:solidFill>
              <a:prstDash val="solid"/>
            </a:ln>
          </c:spPr>
          <c:marker>
            <c:symbol val="circle"/>
            <c:size val="7"/>
            <c:spPr>
              <a:solidFill>
                <a:schemeClr val="accent1"/>
              </a:solidFill>
              <a:ln>
                <a:solidFill>
                  <a:schemeClr val="bg1"/>
                </a:solidFill>
              </a:ln>
            </c:spPr>
          </c:marker>
          <c:xVal>
            <c:numRef>
              <c:f>Tabelle1!$B$3:$F$3</c:f>
              <c:numCache>
                <c:formatCode>0.00</c:formatCode>
                <c:ptCount val="5"/>
                <c:pt idx="0">
                  <c:v>3.22</c:v>
                </c:pt>
                <c:pt idx="1">
                  <c:v>3.15</c:v>
                </c:pt>
                <c:pt idx="2">
                  <c:v>2.81</c:v>
                </c:pt>
                <c:pt idx="3">
                  <c:v>2.8</c:v>
                </c:pt>
                <c:pt idx="4">
                  <c:v>2.62</c:v>
                </c:pt>
              </c:numCache>
            </c:numRef>
          </c:xVal>
          <c:yVal>
            <c:numLit>
              <c:formatCode>General</c:formatCode>
              <c:ptCount val="5"/>
              <c:pt idx="0">
                <c:v>1</c:v>
              </c:pt>
              <c:pt idx="1">
                <c:v>2</c:v>
              </c:pt>
              <c:pt idx="2">
                <c:v>3</c:v>
              </c:pt>
              <c:pt idx="3">
                <c:v>4</c:v>
              </c:pt>
              <c:pt idx="4">
                <c:v>5</c:v>
              </c:pt>
            </c:numLit>
          </c:yVal>
          <c:smooth val="0"/>
        </c:ser>
        <c:ser>
          <c:idx val="3"/>
          <c:order val="2"/>
          <c:tx>
            <c:strRef>
              <c:f>Tabelle1!$A$4</c:f>
              <c:strCache>
                <c:ptCount val="1"/>
                <c:pt idx="0">
                  <c:v>Netherlands</c:v>
                </c:pt>
              </c:strCache>
            </c:strRef>
          </c:tx>
          <c:spPr>
            <a:ln>
              <a:solidFill>
                <a:schemeClr val="accent5">
                  <a:lumMod val="75000"/>
                </a:schemeClr>
              </a:solidFill>
              <a:prstDash val="solid"/>
            </a:ln>
          </c:spPr>
          <c:marker>
            <c:symbol val="circle"/>
            <c:size val="7"/>
            <c:spPr>
              <a:solidFill>
                <a:schemeClr val="accent5">
                  <a:lumMod val="75000"/>
                </a:schemeClr>
              </a:solidFill>
              <a:ln>
                <a:solidFill>
                  <a:schemeClr val="bg1"/>
                </a:solidFill>
              </a:ln>
            </c:spPr>
          </c:marker>
          <c:xVal>
            <c:numRef>
              <c:f>Tabelle1!$B$4:$F$4</c:f>
              <c:numCache>
                <c:formatCode>0.00</c:formatCode>
                <c:ptCount val="5"/>
                <c:pt idx="0">
                  <c:v>2.82</c:v>
                </c:pt>
                <c:pt idx="1">
                  <c:v>2.82</c:v>
                </c:pt>
                <c:pt idx="2">
                  <c:v>2.62</c:v>
                </c:pt>
                <c:pt idx="3">
                  <c:v>2.63</c:v>
                </c:pt>
                <c:pt idx="4">
                  <c:v>2.41</c:v>
                </c:pt>
              </c:numCache>
            </c:numRef>
          </c:xVal>
          <c:yVal>
            <c:numLit>
              <c:formatCode>General</c:formatCode>
              <c:ptCount val="5"/>
              <c:pt idx="0">
                <c:v>1</c:v>
              </c:pt>
              <c:pt idx="1">
                <c:v>2</c:v>
              </c:pt>
              <c:pt idx="2">
                <c:v>3</c:v>
              </c:pt>
              <c:pt idx="3">
                <c:v>4</c:v>
              </c:pt>
              <c:pt idx="4">
                <c:v>5</c:v>
              </c:pt>
            </c:numLit>
          </c:yVal>
          <c:smooth val="0"/>
        </c:ser>
        <c:ser>
          <c:idx val="4"/>
          <c:order val="3"/>
          <c:tx>
            <c:strRef>
              <c:f>Tabelle1!$A$5</c:f>
              <c:strCache>
                <c:ptCount val="1"/>
                <c:pt idx="0">
                  <c:v>Portugal</c:v>
                </c:pt>
              </c:strCache>
            </c:strRef>
          </c:tx>
          <c:spPr>
            <a:ln>
              <a:solidFill>
                <a:schemeClr val="accent2">
                  <a:lumMod val="75000"/>
                </a:schemeClr>
              </a:solidFill>
            </a:ln>
          </c:spPr>
          <c:marker>
            <c:symbol val="circle"/>
            <c:size val="7"/>
            <c:spPr>
              <a:solidFill>
                <a:schemeClr val="accent2">
                  <a:lumMod val="75000"/>
                </a:schemeClr>
              </a:solidFill>
              <a:ln>
                <a:solidFill>
                  <a:schemeClr val="bg1"/>
                </a:solidFill>
              </a:ln>
            </c:spPr>
          </c:marker>
          <c:xVal>
            <c:numRef>
              <c:f>Tabelle1!$B$5:$F$5</c:f>
              <c:numCache>
                <c:formatCode>General</c:formatCode>
                <c:ptCount val="5"/>
              </c:numCache>
            </c:numRef>
          </c:xVal>
          <c:yVal>
            <c:numLit>
              <c:formatCode>General</c:formatCode>
              <c:ptCount val="5"/>
              <c:pt idx="0">
                <c:v>1</c:v>
              </c:pt>
              <c:pt idx="1">
                <c:v>2</c:v>
              </c:pt>
              <c:pt idx="2">
                <c:v>3</c:v>
              </c:pt>
              <c:pt idx="3">
                <c:v>4</c:v>
              </c:pt>
              <c:pt idx="4">
                <c:v>5</c:v>
              </c:pt>
            </c:numLit>
          </c:yVal>
          <c:smooth val="0"/>
        </c:ser>
        <c:dLbls>
          <c:showLegendKey val="0"/>
          <c:showVal val="0"/>
          <c:showCatName val="0"/>
          <c:showSerName val="0"/>
          <c:showPercent val="0"/>
          <c:showBubbleSize val="0"/>
        </c:dLbls>
        <c:axId val="129514112"/>
        <c:axId val="129544960"/>
      </c:scatterChart>
      <c:valAx>
        <c:axId val="129514112"/>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9544960"/>
        <c:crossesAt val="0.5"/>
        <c:crossBetween val="midCat"/>
        <c:majorUnit val="1"/>
      </c:valAx>
      <c:valAx>
        <c:axId val="129544960"/>
        <c:scaling>
          <c:orientation val="maxMin"/>
          <c:max val="5.5"/>
          <c:min val="0.5"/>
        </c:scaling>
        <c:delete val="1"/>
        <c:axPos val="l"/>
        <c:numFmt formatCode="General" sourceLinked="0"/>
        <c:majorTickMark val="out"/>
        <c:minorTickMark val="none"/>
        <c:tickLblPos val="nextTo"/>
        <c:crossAx val="129514112"/>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15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Italy</c:v>
                </c:pt>
              </c:strCache>
            </c:strRef>
          </c:tx>
          <c:spPr>
            <a:ln w="28575">
              <a:solidFill>
                <a:schemeClr val="accent2"/>
              </a:solidFill>
              <a:prstDash val="solid"/>
            </a:ln>
          </c:spPr>
          <c:marker>
            <c:symbol val="circle"/>
            <c:size val="7"/>
            <c:spPr>
              <a:solidFill>
                <a:schemeClr val="accent2"/>
              </a:solidFill>
              <a:ln>
                <a:solidFill>
                  <a:schemeClr val="bg1"/>
                </a:solidFill>
                <a:prstDash val="solid"/>
              </a:ln>
            </c:spPr>
          </c:marker>
          <c:xVal>
            <c:numRef>
              <c:f>Tabelle1!$B$2:$F$2</c:f>
              <c:numCache>
                <c:formatCode>0.00</c:formatCode>
                <c:ptCount val="5"/>
                <c:pt idx="0">
                  <c:v>3.08</c:v>
                </c:pt>
                <c:pt idx="1">
                  <c:v>3.13</c:v>
                </c:pt>
                <c:pt idx="2">
                  <c:v>2.59</c:v>
                </c:pt>
                <c:pt idx="3">
                  <c:v>2.27</c:v>
                </c:pt>
                <c:pt idx="4">
                  <c:v>2.74</c:v>
                </c:pt>
              </c:numCache>
            </c:numRef>
          </c:xVal>
          <c:yVal>
            <c:numLit>
              <c:formatCode>General</c:formatCode>
              <c:ptCount val="5"/>
              <c:pt idx="0">
                <c:v>1</c:v>
              </c:pt>
              <c:pt idx="1">
                <c:v>2</c:v>
              </c:pt>
              <c:pt idx="2">
                <c:v>3</c:v>
              </c:pt>
              <c:pt idx="3">
                <c:v>4</c:v>
              </c:pt>
              <c:pt idx="4">
                <c:v>5</c:v>
              </c:pt>
            </c:numLit>
          </c:yVal>
          <c:smooth val="0"/>
        </c:ser>
        <c:ser>
          <c:idx val="2"/>
          <c:order val="1"/>
          <c:tx>
            <c:strRef>
              <c:f>Tabelle1!$A$3</c:f>
              <c:strCache>
                <c:ptCount val="1"/>
                <c:pt idx="0">
                  <c:v>Spain</c:v>
                </c:pt>
              </c:strCache>
            </c:strRef>
          </c:tx>
          <c:spPr>
            <a:ln>
              <a:solidFill>
                <a:schemeClr val="accent6"/>
              </a:solidFill>
              <a:prstDash val="solid"/>
            </a:ln>
          </c:spPr>
          <c:marker>
            <c:symbol val="circle"/>
            <c:size val="7"/>
            <c:spPr>
              <a:solidFill>
                <a:schemeClr val="accent6"/>
              </a:solidFill>
              <a:ln>
                <a:solidFill>
                  <a:schemeClr val="bg1"/>
                </a:solidFill>
              </a:ln>
            </c:spPr>
          </c:marker>
          <c:xVal>
            <c:numRef>
              <c:f>Tabelle1!$B$3:$F$3</c:f>
              <c:numCache>
                <c:formatCode>0.00</c:formatCode>
                <c:ptCount val="5"/>
                <c:pt idx="0">
                  <c:v>3.17</c:v>
                </c:pt>
                <c:pt idx="1">
                  <c:v>3.08</c:v>
                </c:pt>
                <c:pt idx="2">
                  <c:v>2.86</c:v>
                </c:pt>
                <c:pt idx="3">
                  <c:v>2.4700000000000002</c:v>
                </c:pt>
                <c:pt idx="4">
                  <c:v>2.83</c:v>
                </c:pt>
              </c:numCache>
            </c:numRef>
          </c:xVal>
          <c:yVal>
            <c:numLit>
              <c:formatCode>General</c:formatCode>
              <c:ptCount val="5"/>
              <c:pt idx="0">
                <c:v>1</c:v>
              </c:pt>
              <c:pt idx="1">
                <c:v>2</c:v>
              </c:pt>
              <c:pt idx="2">
                <c:v>3</c:v>
              </c:pt>
              <c:pt idx="3">
                <c:v>4</c:v>
              </c:pt>
              <c:pt idx="4">
                <c:v>5</c:v>
              </c:pt>
            </c:numLit>
          </c:yVal>
          <c:smooth val="0"/>
        </c:ser>
        <c:ser>
          <c:idx val="3"/>
          <c:order val="2"/>
          <c:tx>
            <c:strRef>
              <c:f>Tabelle1!$A$4</c:f>
              <c:strCache>
                <c:ptCount val="1"/>
                <c:pt idx="0">
                  <c:v>Czech Republic</c:v>
                </c:pt>
              </c:strCache>
            </c:strRef>
          </c:tx>
          <c:spPr>
            <a:ln>
              <a:solidFill>
                <a:schemeClr val="accent5"/>
              </a:solidFill>
              <a:prstDash val="solid"/>
            </a:ln>
          </c:spPr>
          <c:marker>
            <c:symbol val="circle"/>
            <c:size val="7"/>
            <c:spPr>
              <a:solidFill>
                <a:schemeClr val="accent5"/>
              </a:solidFill>
              <a:ln>
                <a:solidFill>
                  <a:schemeClr val="bg1"/>
                </a:solidFill>
              </a:ln>
            </c:spPr>
          </c:marker>
          <c:xVal>
            <c:numRef>
              <c:f>Tabelle1!$B$4:$F$4</c:f>
              <c:numCache>
                <c:formatCode>0.00</c:formatCode>
                <c:ptCount val="5"/>
                <c:pt idx="0">
                  <c:v>2.77</c:v>
                </c:pt>
                <c:pt idx="1">
                  <c:v>2.95</c:v>
                </c:pt>
                <c:pt idx="2">
                  <c:v>2.93</c:v>
                </c:pt>
                <c:pt idx="3">
                  <c:v>2.71</c:v>
                </c:pt>
                <c:pt idx="4">
                  <c:v>2.2999999999999998</c:v>
                </c:pt>
              </c:numCache>
            </c:numRef>
          </c:xVal>
          <c:yVal>
            <c:numLit>
              <c:formatCode>General</c:formatCode>
              <c:ptCount val="5"/>
              <c:pt idx="0">
                <c:v>1</c:v>
              </c:pt>
              <c:pt idx="1">
                <c:v>2</c:v>
              </c:pt>
              <c:pt idx="2">
                <c:v>3</c:v>
              </c:pt>
              <c:pt idx="3">
                <c:v>4</c:v>
              </c:pt>
              <c:pt idx="4">
                <c:v>5</c:v>
              </c:pt>
            </c:numLit>
          </c:yVal>
          <c:smooth val="0"/>
        </c:ser>
        <c:ser>
          <c:idx val="4"/>
          <c:order val="3"/>
          <c:tx>
            <c:strRef>
              <c:f>Tabelle1!$A$5</c:f>
              <c:strCache>
                <c:ptCount val="1"/>
                <c:pt idx="0">
                  <c:v>Ireland</c:v>
                </c:pt>
              </c:strCache>
            </c:strRef>
          </c:tx>
          <c:spPr>
            <a:ln>
              <a:solidFill>
                <a:schemeClr val="accent4"/>
              </a:solidFill>
            </a:ln>
          </c:spPr>
          <c:marker>
            <c:symbol val="circle"/>
            <c:size val="7"/>
            <c:spPr>
              <a:solidFill>
                <a:schemeClr val="accent4"/>
              </a:solidFill>
              <a:ln>
                <a:solidFill>
                  <a:schemeClr val="bg1"/>
                </a:solidFill>
              </a:ln>
            </c:spPr>
          </c:marker>
          <c:xVal>
            <c:numRef>
              <c:f>Tabelle1!$B$5:$F$5</c:f>
              <c:numCache>
                <c:formatCode>General</c:formatCode>
                <c:ptCount val="5"/>
              </c:numCache>
            </c:numRef>
          </c:xVal>
          <c:yVal>
            <c:numLit>
              <c:formatCode>General</c:formatCode>
              <c:ptCount val="5"/>
              <c:pt idx="0">
                <c:v>1</c:v>
              </c:pt>
              <c:pt idx="1">
                <c:v>2</c:v>
              </c:pt>
              <c:pt idx="2">
                <c:v>3</c:v>
              </c:pt>
              <c:pt idx="3">
                <c:v>4</c:v>
              </c:pt>
              <c:pt idx="4">
                <c:v>5</c:v>
              </c:pt>
            </c:numLit>
          </c:yVal>
          <c:smooth val="0"/>
        </c:ser>
        <c:dLbls>
          <c:showLegendKey val="0"/>
          <c:showVal val="0"/>
          <c:showCatName val="0"/>
          <c:showSerName val="0"/>
          <c:showPercent val="0"/>
          <c:showBubbleSize val="0"/>
        </c:dLbls>
        <c:axId val="129492480"/>
        <c:axId val="129494400"/>
      </c:scatterChart>
      <c:valAx>
        <c:axId val="129492480"/>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29494400"/>
        <c:crossesAt val="0.5"/>
        <c:crossBetween val="midCat"/>
        <c:majorUnit val="1"/>
      </c:valAx>
      <c:valAx>
        <c:axId val="129494400"/>
        <c:scaling>
          <c:orientation val="maxMin"/>
          <c:max val="5.5"/>
          <c:min val="0.5"/>
        </c:scaling>
        <c:delete val="1"/>
        <c:axPos val="l"/>
        <c:numFmt formatCode="General" sourceLinked="0"/>
        <c:majorTickMark val="out"/>
        <c:minorTickMark val="none"/>
        <c:tickLblPos val="nextTo"/>
        <c:crossAx val="129492480"/>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15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Germany</c:v>
                </c:pt>
              </c:strCache>
            </c:strRef>
          </c:tx>
          <c:spPr>
            <a:ln w="28575">
              <a:solidFill>
                <a:schemeClr val="bg2"/>
              </a:solidFill>
              <a:prstDash val="solid"/>
            </a:ln>
          </c:spPr>
          <c:marker>
            <c:symbol val="circle"/>
            <c:size val="7"/>
            <c:spPr>
              <a:solidFill>
                <a:schemeClr val="bg2"/>
              </a:solidFill>
              <a:ln>
                <a:solidFill>
                  <a:schemeClr val="bg1"/>
                </a:solidFill>
                <a:prstDash val="solid"/>
              </a:ln>
            </c:spPr>
          </c:marker>
          <c:xVal>
            <c:numRef>
              <c:f>Tabelle1!$B$2:$F$2</c:f>
              <c:numCache>
                <c:formatCode>0.00</c:formatCode>
                <c:ptCount val="5"/>
                <c:pt idx="0">
                  <c:v>2.5</c:v>
                </c:pt>
                <c:pt idx="1">
                  <c:v>2.31</c:v>
                </c:pt>
                <c:pt idx="2">
                  <c:v>2.21</c:v>
                </c:pt>
                <c:pt idx="3">
                  <c:v>1.97</c:v>
                </c:pt>
                <c:pt idx="4">
                  <c:v>1.82</c:v>
                </c:pt>
              </c:numCache>
            </c:numRef>
          </c:xVal>
          <c:yVal>
            <c:numLit>
              <c:formatCode>General</c:formatCode>
              <c:ptCount val="5"/>
              <c:pt idx="0">
                <c:v>1</c:v>
              </c:pt>
              <c:pt idx="1">
                <c:v>2</c:v>
              </c:pt>
              <c:pt idx="2">
                <c:v>3</c:v>
              </c:pt>
              <c:pt idx="3">
                <c:v>4</c:v>
              </c:pt>
              <c:pt idx="4">
                <c:v>5</c:v>
              </c:pt>
            </c:numLit>
          </c:yVal>
          <c:smooth val="0"/>
        </c:ser>
        <c:ser>
          <c:idx val="2"/>
          <c:order val="1"/>
          <c:tx>
            <c:strRef>
              <c:f>Tabelle1!$A$3</c:f>
              <c:strCache>
                <c:ptCount val="1"/>
                <c:pt idx="0">
                  <c:v>United Kingdom</c:v>
                </c:pt>
              </c:strCache>
            </c:strRef>
          </c:tx>
          <c:spPr>
            <a:ln>
              <a:solidFill>
                <a:schemeClr val="accent1"/>
              </a:solidFill>
              <a:prstDash val="solid"/>
            </a:ln>
          </c:spPr>
          <c:marker>
            <c:symbol val="circle"/>
            <c:size val="7"/>
            <c:spPr>
              <a:solidFill>
                <a:schemeClr val="accent1"/>
              </a:solidFill>
              <a:ln>
                <a:solidFill>
                  <a:schemeClr val="bg1"/>
                </a:solidFill>
              </a:ln>
            </c:spPr>
          </c:marker>
          <c:xVal>
            <c:numRef>
              <c:f>Tabelle1!$B$3:$F$3</c:f>
              <c:numCache>
                <c:formatCode>0.00</c:formatCode>
                <c:ptCount val="5"/>
                <c:pt idx="0">
                  <c:v>2.65</c:v>
                </c:pt>
                <c:pt idx="1">
                  <c:v>2.38</c:v>
                </c:pt>
                <c:pt idx="2">
                  <c:v>2.4500000000000002</c:v>
                </c:pt>
                <c:pt idx="3">
                  <c:v>1.8</c:v>
                </c:pt>
                <c:pt idx="4">
                  <c:v>1.62</c:v>
                </c:pt>
              </c:numCache>
            </c:numRef>
          </c:xVal>
          <c:yVal>
            <c:numLit>
              <c:formatCode>General</c:formatCode>
              <c:ptCount val="5"/>
              <c:pt idx="0">
                <c:v>1</c:v>
              </c:pt>
              <c:pt idx="1">
                <c:v>2</c:v>
              </c:pt>
              <c:pt idx="2">
                <c:v>3</c:v>
              </c:pt>
              <c:pt idx="3">
                <c:v>4</c:v>
              </c:pt>
              <c:pt idx="4">
                <c:v>5</c:v>
              </c:pt>
            </c:numLit>
          </c:yVal>
          <c:smooth val="0"/>
        </c:ser>
        <c:ser>
          <c:idx val="3"/>
          <c:order val="2"/>
          <c:tx>
            <c:strRef>
              <c:f>Tabelle1!$A$4</c:f>
              <c:strCache>
                <c:ptCount val="1"/>
                <c:pt idx="0">
                  <c:v>Netherlands</c:v>
                </c:pt>
              </c:strCache>
            </c:strRef>
          </c:tx>
          <c:spPr>
            <a:ln>
              <a:solidFill>
                <a:schemeClr val="accent5">
                  <a:lumMod val="75000"/>
                </a:schemeClr>
              </a:solidFill>
              <a:prstDash val="solid"/>
            </a:ln>
          </c:spPr>
          <c:marker>
            <c:symbol val="circle"/>
            <c:size val="7"/>
            <c:spPr>
              <a:solidFill>
                <a:schemeClr val="accent5">
                  <a:lumMod val="75000"/>
                </a:schemeClr>
              </a:solidFill>
              <a:ln>
                <a:solidFill>
                  <a:schemeClr val="bg1"/>
                </a:solidFill>
              </a:ln>
            </c:spPr>
          </c:marker>
          <c:xVal>
            <c:numRef>
              <c:f>Tabelle1!$B$4:$F$4</c:f>
              <c:numCache>
                <c:formatCode>0.00</c:formatCode>
                <c:ptCount val="5"/>
                <c:pt idx="0">
                  <c:v>2.67</c:v>
                </c:pt>
                <c:pt idx="1">
                  <c:v>2.56</c:v>
                </c:pt>
                <c:pt idx="2">
                  <c:v>2.38</c:v>
                </c:pt>
                <c:pt idx="3">
                  <c:v>1.94</c:v>
                </c:pt>
                <c:pt idx="4">
                  <c:v>1.83</c:v>
                </c:pt>
              </c:numCache>
            </c:numRef>
          </c:xVal>
          <c:yVal>
            <c:numLit>
              <c:formatCode>General</c:formatCode>
              <c:ptCount val="5"/>
              <c:pt idx="0">
                <c:v>1</c:v>
              </c:pt>
              <c:pt idx="1">
                <c:v>2</c:v>
              </c:pt>
              <c:pt idx="2">
                <c:v>3</c:v>
              </c:pt>
              <c:pt idx="3">
                <c:v>4</c:v>
              </c:pt>
              <c:pt idx="4">
                <c:v>5</c:v>
              </c:pt>
            </c:numLit>
          </c:yVal>
          <c:smooth val="0"/>
        </c:ser>
        <c:ser>
          <c:idx val="4"/>
          <c:order val="3"/>
          <c:tx>
            <c:strRef>
              <c:f>Tabelle1!$A$5</c:f>
              <c:strCache>
                <c:ptCount val="1"/>
                <c:pt idx="0">
                  <c:v>Portugal</c:v>
                </c:pt>
              </c:strCache>
            </c:strRef>
          </c:tx>
          <c:spPr>
            <a:ln>
              <a:solidFill>
                <a:schemeClr val="accent2"/>
              </a:solidFill>
            </a:ln>
          </c:spPr>
          <c:marker>
            <c:symbol val="circle"/>
            <c:size val="7"/>
            <c:spPr>
              <a:solidFill>
                <a:schemeClr val="accent2"/>
              </a:solidFill>
              <a:ln>
                <a:solidFill>
                  <a:schemeClr val="bg1"/>
                </a:solidFill>
              </a:ln>
            </c:spPr>
          </c:marker>
          <c:xVal>
            <c:numRef>
              <c:f>Tabelle1!$B$5:$F$5</c:f>
              <c:numCache>
                <c:formatCode>0.00</c:formatCode>
                <c:ptCount val="5"/>
                <c:pt idx="0">
                  <c:v>0</c:v>
                </c:pt>
                <c:pt idx="1">
                  <c:v>0</c:v>
                </c:pt>
                <c:pt idx="2">
                  <c:v>0</c:v>
                </c:pt>
                <c:pt idx="3">
                  <c:v>0</c:v>
                </c:pt>
                <c:pt idx="4">
                  <c:v>0</c:v>
                </c:pt>
              </c:numCache>
            </c:numRef>
          </c:xVal>
          <c:yVal>
            <c:numLit>
              <c:formatCode>General</c:formatCode>
              <c:ptCount val="5"/>
              <c:pt idx="0">
                <c:v>1</c:v>
              </c:pt>
              <c:pt idx="1">
                <c:v>2</c:v>
              </c:pt>
              <c:pt idx="2">
                <c:v>3</c:v>
              </c:pt>
              <c:pt idx="3">
                <c:v>4</c:v>
              </c:pt>
              <c:pt idx="4">
                <c:v>5</c:v>
              </c:pt>
            </c:numLit>
          </c:yVal>
          <c:smooth val="0"/>
        </c:ser>
        <c:dLbls>
          <c:showLegendKey val="0"/>
          <c:showVal val="0"/>
          <c:showCatName val="0"/>
          <c:showSerName val="0"/>
          <c:showPercent val="0"/>
          <c:showBubbleSize val="0"/>
        </c:dLbls>
        <c:axId val="135557888"/>
        <c:axId val="135559808"/>
      </c:scatterChart>
      <c:valAx>
        <c:axId val="135557888"/>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35559808"/>
        <c:crossesAt val="0.5"/>
        <c:crossBetween val="midCat"/>
        <c:majorUnit val="1"/>
      </c:valAx>
      <c:valAx>
        <c:axId val="135559808"/>
        <c:scaling>
          <c:orientation val="maxMin"/>
          <c:max val="5.5"/>
          <c:min val="0.5"/>
        </c:scaling>
        <c:delete val="1"/>
        <c:axPos val="l"/>
        <c:numFmt formatCode="General" sourceLinked="0"/>
        <c:majorTickMark val="out"/>
        <c:minorTickMark val="none"/>
        <c:tickLblPos val="nextTo"/>
        <c:crossAx val="135557888"/>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15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03475545663576"/>
          <c:y val="0.1620212972791189"/>
          <c:w val="0.43718474342508745"/>
          <c:h val="0.79400478702720878"/>
        </c:manualLayout>
      </c:layout>
      <c:scatterChart>
        <c:scatterStyle val="lineMarker"/>
        <c:varyColors val="0"/>
        <c:ser>
          <c:idx val="1"/>
          <c:order val="0"/>
          <c:tx>
            <c:strRef>
              <c:f>Tabelle1!$A$2</c:f>
              <c:strCache>
                <c:ptCount val="1"/>
                <c:pt idx="0">
                  <c:v>Italy</c:v>
                </c:pt>
              </c:strCache>
            </c:strRef>
          </c:tx>
          <c:spPr>
            <a:ln w="28575">
              <a:solidFill>
                <a:srgbClr val="A8B400"/>
              </a:solidFill>
              <a:prstDash val="solid"/>
            </a:ln>
          </c:spPr>
          <c:marker>
            <c:symbol val="circle"/>
            <c:size val="7"/>
            <c:spPr>
              <a:solidFill>
                <a:srgbClr val="A8B400"/>
              </a:solidFill>
              <a:ln>
                <a:solidFill>
                  <a:schemeClr val="bg1"/>
                </a:solidFill>
                <a:prstDash val="solid"/>
              </a:ln>
            </c:spPr>
          </c:marker>
          <c:xVal>
            <c:numRef>
              <c:f>Tabelle1!$B$2:$F$2</c:f>
              <c:numCache>
                <c:formatCode>0.00</c:formatCode>
                <c:ptCount val="5"/>
                <c:pt idx="0">
                  <c:v>3.19</c:v>
                </c:pt>
                <c:pt idx="1">
                  <c:v>2.8</c:v>
                </c:pt>
                <c:pt idx="2">
                  <c:v>2.62</c:v>
                </c:pt>
                <c:pt idx="3">
                  <c:v>2.56</c:v>
                </c:pt>
                <c:pt idx="4">
                  <c:v>2.39</c:v>
                </c:pt>
              </c:numCache>
            </c:numRef>
          </c:xVal>
          <c:yVal>
            <c:numLit>
              <c:formatCode>General</c:formatCode>
              <c:ptCount val="5"/>
              <c:pt idx="0">
                <c:v>1</c:v>
              </c:pt>
              <c:pt idx="1">
                <c:v>2</c:v>
              </c:pt>
              <c:pt idx="2">
                <c:v>3</c:v>
              </c:pt>
              <c:pt idx="3">
                <c:v>4</c:v>
              </c:pt>
              <c:pt idx="4">
                <c:v>5</c:v>
              </c:pt>
            </c:numLit>
          </c:yVal>
          <c:smooth val="0"/>
        </c:ser>
        <c:ser>
          <c:idx val="2"/>
          <c:order val="1"/>
          <c:tx>
            <c:strRef>
              <c:f>Tabelle1!$A$3</c:f>
              <c:strCache>
                <c:ptCount val="1"/>
                <c:pt idx="0">
                  <c:v>Spain</c:v>
                </c:pt>
              </c:strCache>
            </c:strRef>
          </c:tx>
          <c:spPr>
            <a:ln>
              <a:solidFill>
                <a:srgbClr val="FECB00"/>
              </a:solidFill>
              <a:prstDash val="solid"/>
            </a:ln>
          </c:spPr>
          <c:marker>
            <c:symbol val="circle"/>
            <c:size val="7"/>
            <c:spPr>
              <a:solidFill>
                <a:srgbClr val="FECB00"/>
              </a:solidFill>
              <a:ln>
                <a:solidFill>
                  <a:schemeClr val="bg1"/>
                </a:solidFill>
              </a:ln>
            </c:spPr>
          </c:marker>
          <c:xVal>
            <c:numRef>
              <c:f>Tabelle1!$B$3:$F$3</c:f>
              <c:numCache>
                <c:formatCode>0.00</c:formatCode>
                <c:ptCount val="5"/>
                <c:pt idx="0">
                  <c:v>3.12</c:v>
                </c:pt>
                <c:pt idx="1">
                  <c:v>2.95</c:v>
                </c:pt>
                <c:pt idx="2">
                  <c:v>2.8</c:v>
                </c:pt>
                <c:pt idx="3">
                  <c:v>2.69</c:v>
                </c:pt>
                <c:pt idx="4">
                  <c:v>2.5</c:v>
                </c:pt>
              </c:numCache>
            </c:numRef>
          </c:xVal>
          <c:yVal>
            <c:numLit>
              <c:formatCode>General</c:formatCode>
              <c:ptCount val="5"/>
              <c:pt idx="0">
                <c:v>1</c:v>
              </c:pt>
              <c:pt idx="1">
                <c:v>2</c:v>
              </c:pt>
              <c:pt idx="2">
                <c:v>3</c:v>
              </c:pt>
              <c:pt idx="3">
                <c:v>4</c:v>
              </c:pt>
              <c:pt idx="4">
                <c:v>5</c:v>
              </c:pt>
            </c:numLit>
          </c:yVal>
          <c:smooth val="0"/>
        </c:ser>
        <c:ser>
          <c:idx val="3"/>
          <c:order val="2"/>
          <c:tx>
            <c:strRef>
              <c:f>Tabelle1!$A$4</c:f>
              <c:strCache>
                <c:ptCount val="1"/>
                <c:pt idx="0">
                  <c:v>Czech Republic</c:v>
                </c:pt>
              </c:strCache>
            </c:strRef>
          </c:tx>
          <c:spPr>
            <a:ln>
              <a:solidFill>
                <a:srgbClr val="00B0CA"/>
              </a:solidFill>
              <a:prstDash val="solid"/>
            </a:ln>
          </c:spPr>
          <c:marker>
            <c:symbol val="circle"/>
            <c:size val="7"/>
            <c:spPr>
              <a:solidFill>
                <a:srgbClr val="00B0CA"/>
              </a:solidFill>
              <a:ln>
                <a:solidFill>
                  <a:schemeClr val="bg1"/>
                </a:solidFill>
              </a:ln>
            </c:spPr>
          </c:marker>
          <c:xVal>
            <c:numRef>
              <c:f>Tabelle1!$B$4:$F$4</c:f>
              <c:numCache>
                <c:formatCode>0.00</c:formatCode>
                <c:ptCount val="5"/>
                <c:pt idx="0">
                  <c:v>2.72</c:v>
                </c:pt>
                <c:pt idx="1">
                  <c:v>2.23</c:v>
                </c:pt>
                <c:pt idx="2">
                  <c:v>2.57</c:v>
                </c:pt>
                <c:pt idx="3">
                  <c:v>2.02</c:v>
                </c:pt>
                <c:pt idx="4">
                  <c:v>1.98</c:v>
                </c:pt>
              </c:numCache>
            </c:numRef>
          </c:xVal>
          <c:yVal>
            <c:numLit>
              <c:formatCode>General</c:formatCode>
              <c:ptCount val="5"/>
              <c:pt idx="0">
                <c:v>1</c:v>
              </c:pt>
              <c:pt idx="1">
                <c:v>2</c:v>
              </c:pt>
              <c:pt idx="2">
                <c:v>3</c:v>
              </c:pt>
              <c:pt idx="3">
                <c:v>4</c:v>
              </c:pt>
              <c:pt idx="4">
                <c:v>5</c:v>
              </c:pt>
            </c:numLit>
          </c:yVal>
          <c:smooth val="0"/>
        </c:ser>
        <c:ser>
          <c:idx val="4"/>
          <c:order val="3"/>
          <c:tx>
            <c:strRef>
              <c:f>Tabelle1!$A$5</c:f>
              <c:strCache>
                <c:ptCount val="1"/>
                <c:pt idx="0">
                  <c:v>Ireland</c:v>
                </c:pt>
              </c:strCache>
            </c:strRef>
          </c:tx>
          <c:spPr>
            <a:ln>
              <a:solidFill>
                <a:srgbClr val="EB9700"/>
              </a:solidFill>
            </a:ln>
          </c:spPr>
          <c:marker>
            <c:symbol val="circle"/>
            <c:size val="7"/>
            <c:spPr>
              <a:solidFill>
                <a:srgbClr val="EB9700"/>
              </a:solidFill>
              <a:ln>
                <a:solidFill>
                  <a:schemeClr val="bg1"/>
                </a:solidFill>
              </a:ln>
            </c:spPr>
          </c:marker>
          <c:xVal>
            <c:numRef>
              <c:f>Tabelle1!$B$5:$F$5</c:f>
              <c:numCache>
                <c:formatCode>0.00</c:formatCode>
                <c:ptCount val="5"/>
                <c:pt idx="0">
                  <c:v>0</c:v>
                </c:pt>
                <c:pt idx="1">
                  <c:v>0</c:v>
                </c:pt>
                <c:pt idx="2">
                  <c:v>0</c:v>
                </c:pt>
                <c:pt idx="3">
                  <c:v>0</c:v>
                </c:pt>
                <c:pt idx="4">
                  <c:v>0</c:v>
                </c:pt>
              </c:numCache>
            </c:numRef>
          </c:xVal>
          <c:yVal>
            <c:numLit>
              <c:formatCode>General</c:formatCode>
              <c:ptCount val="5"/>
              <c:pt idx="0">
                <c:v>1</c:v>
              </c:pt>
              <c:pt idx="1">
                <c:v>2</c:v>
              </c:pt>
              <c:pt idx="2">
                <c:v>3</c:v>
              </c:pt>
              <c:pt idx="3">
                <c:v>4</c:v>
              </c:pt>
              <c:pt idx="4">
                <c:v>5</c:v>
              </c:pt>
            </c:numLit>
          </c:yVal>
          <c:smooth val="0"/>
        </c:ser>
        <c:dLbls>
          <c:showLegendKey val="0"/>
          <c:showVal val="0"/>
          <c:showCatName val="0"/>
          <c:showSerName val="0"/>
          <c:showPercent val="0"/>
          <c:showBubbleSize val="0"/>
        </c:dLbls>
        <c:axId val="135162880"/>
        <c:axId val="135173248"/>
      </c:scatterChart>
      <c:valAx>
        <c:axId val="135162880"/>
        <c:scaling>
          <c:orientation val="minMax"/>
          <c:max val="4"/>
          <c:min val="1"/>
        </c:scaling>
        <c:delete val="0"/>
        <c:axPos val="t"/>
        <c:numFmt formatCode="#,##0" sourceLinked="0"/>
        <c:majorTickMark val="out"/>
        <c:minorTickMark val="none"/>
        <c:tickLblPos val="nextTo"/>
        <c:spPr>
          <a:ln>
            <a:noFill/>
          </a:ln>
        </c:spPr>
        <c:txPr>
          <a:bodyPr/>
          <a:lstStyle/>
          <a:p>
            <a:pPr>
              <a:defRPr sz="1100"/>
            </a:pPr>
            <a:endParaRPr lang="es-ES"/>
          </a:p>
        </c:txPr>
        <c:crossAx val="135173248"/>
        <c:crossesAt val="0.5"/>
        <c:crossBetween val="midCat"/>
        <c:majorUnit val="1"/>
      </c:valAx>
      <c:valAx>
        <c:axId val="135173248"/>
        <c:scaling>
          <c:orientation val="maxMin"/>
          <c:max val="5.5"/>
          <c:min val="0.5"/>
        </c:scaling>
        <c:delete val="1"/>
        <c:axPos val="l"/>
        <c:numFmt formatCode="General" sourceLinked="0"/>
        <c:majorTickMark val="out"/>
        <c:minorTickMark val="none"/>
        <c:tickLblPos val="nextTo"/>
        <c:crossAx val="135162880"/>
        <c:crosses val="autoZero"/>
        <c:crossBetween val="midCat"/>
        <c:majorUnit val="1"/>
      </c:valAx>
      <c:spPr>
        <a:ln>
          <a:solidFill>
            <a:srgbClr val="000000"/>
          </a:solidFill>
        </a:ln>
      </c:spPr>
    </c:plotArea>
    <c:legend>
      <c:legendPos val="b"/>
      <c:legendEntry>
        <c:idx val="3"/>
        <c:delete val="1"/>
      </c:legendEntry>
      <c:layout>
        <c:manualLayout>
          <c:xMode val="edge"/>
          <c:yMode val="edge"/>
          <c:x val="0"/>
          <c:y val="0.95638537408174207"/>
          <c:w val="1"/>
          <c:h val="4.3614625918257967E-2"/>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2">
    <c:autoUpdate val="0"/>
  </c:externalData>
</c:chartSpace>
</file>

<file path=ppt/charts/chart15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United Kingdom</c:v>
                </c:pt>
              </c:strCache>
            </c:strRef>
          </c:tx>
          <c:spPr>
            <a:solidFill>
              <a:schemeClr val="accent1"/>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Tabelle1!$B$1:$N$1</c:f>
              <c:strCache>
                <c:ptCount val="13"/>
                <c:pt idx="0">
                  <c:v>I want to realise my own business ideas.</c:v>
                </c:pt>
                <c:pt idx="1">
                  <c:v>I do not want to work for someone else / I want to be my own boss.</c:v>
                </c:pt>
                <c:pt idx="2">
                  <c:v>I think I can earn more money with my own business.</c:v>
                </c:pt>
                <c:pt idx="3">
                  <c:v>I think it will help me to keep a better balance between work and private life.</c:v>
                </c:pt>
                <c:pt idx="4">
                  <c:v>It is hard to find a good job in the job market.</c:v>
                </c:pt>
                <c:pt idx="5">
                  <c:v>I am confident that I have the skills I need for my own business.</c:v>
                </c:pt>
                <c:pt idx="6">
                  <c:v>I consider it a good way to invest my money.</c:v>
                </c:pt>
                <c:pt idx="7">
                  <c:v>I want to build up a cooperation / a company with people who have the same goals.</c:v>
                </c:pt>
                <c:pt idx="8">
                  <c:v>I want to employ people / I want to lead employees.</c:v>
                </c:pt>
                <c:pt idx="9">
                  <c:v>I would get all the support I need from my family / my friends.</c:v>
                </c:pt>
                <c:pt idx="10">
                  <c:v>I think I have enough work experience to start my own business.</c:v>
                </c:pt>
                <c:pt idx="11">
                  <c:v>Other:</c:v>
                </c:pt>
                <c:pt idx="12">
                  <c:v>No answer / don´t know</c:v>
                </c:pt>
              </c:strCache>
            </c:strRef>
          </c:cat>
          <c:val>
            <c:numRef>
              <c:f>Tabelle1!$B$2:$N$2</c:f>
              <c:numCache>
                <c:formatCode>0.00</c:formatCode>
                <c:ptCount val="13"/>
                <c:pt idx="0">
                  <c:v>43.23</c:v>
                </c:pt>
                <c:pt idx="1">
                  <c:v>47.19</c:v>
                </c:pt>
                <c:pt idx="2">
                  <c:v>37.630000000000003</c:v>
                </c:pt>
                <c:pt idx="3">
                  <c:v>37.630000000000003</c:v>
                </c:pt>
                <c:pt idx="4">
                  <c:v>24.33</c:v>
                </c:pt>
                <c:pt idx="5">
                  <c:v>27.31</c:v>
                </c:pt>
                <c:pt idx="6">
                  <c:v>26.57</c:v>
                </c:pt>
                <c:pt idx="7">
                  <c:v>25</c:v>
                </c:pt>
                <c:pt idx="8">
                  <c:v>23.29</c:v>
                </c:pt>
                <c:pt idx="9">
                  <c:v>16.100000000000001</c:v>
                </c:pt>
                <c:pt idx="10">
                  <c:v>10.050000000000001</c:v>
                </c:pt>
                <c:pt idx="11">
                  <c:v>2.48</c:v>
                </c:pt>
                <c:pt idx="12">
                  <c:v>6.3</c:v>
                </c:pt>
              </c:numCache>
            </c:numRef>
          </c:val>
        </c:ser>
        <c:dLbls>
          <c:showLegendKey val="0"/>
          <c:showVal val="0"/>
          <c:showCatName val="0"/>
          <c:showSerName val="0"/>
          <c:showPercent val="0"/>
          <c:showBubbleSize val="0"/>
        </c:dLbls>
        <c:gapWidth val="50"/>
        <c:axId val="135248128"/>
        <c:axId val="135249920"/>
      </c:barChart>
      <c:catAx>
        <c:axId val="135248128"/>
        <c:scaling>
          <c:orientation val="maxMin"/>
        </c:scaling>
        <c:delete val="1"/>
        <c:axPos val="l"/>
        <c:numFmt formatCode="General" sourceLinked="0"/>
        <c:majorTickMark val="out"/>
        <c:minorTickMark val="none"/>
        <c:tickLblPos val="nextTo"/>
        <c:crossAx val="135249920"/>
        <c:crosses val="autoZero"/>
        <c:auto val="1"/>
        <c:lblAlgn val="ctr"/>
        <c:lblOffset val="100"/>
        <c:noMultiLvlLbl val="0"/>
      </c:catAx>
      <c:valAx>
        <c:axId val="135249920"/>
        <c:scaling>
          <c:orientation val="minMax"/>
          <c:max val="100"/>
          <c:min val="0"/>
        </c:scaling>
        <c:delete val="1"/>
        <c:axPos val="t"/>
        <c:numFmt formatCode="General" sourceLinked="0"/>
        <c:majorTickMark val="out"/>
        <c:minorTickMark val="none"/>
        <c:tickLblPos val="nextTo"/>
        <c:crossAx val="13524812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5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Netherlands</c:v>
                </c:pt>
              </c:strCache>
            </c:strRef>
          </c:tx>
          <c:spPr>
            <a:solidFill>
              <a:schemeClr val="accent5">
                <a:lumMod val="75000"/>
              </a:schemeClr>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Tabelle1!$B$1:$N$1</c:f>
              <c:strCache>
                <c:ptCount val="13"/>
                <c:pt idx="0">
                  <c:v>I want to realise my own business ideas.</c:v>
                </c:pt>
                <c:pt idx="1">
                  <c:v>I do not want to work for someone else / I want to be my own boss.</c:v>
                </c:pt>
                <c:pt idx="2">
                  <c:v>I think I can earn more money with my own business.</c:v>
                </c:pt>
                <c:pt idx="3">
                  <c:v>I think it will help me to keep a better balance between work and private life.</c:v>
                </c:pt>
                <c:pt idx="4">
                  <c:v>It is hard to find a good job in the job market.</c:v>
                </c:pt>
                <c:pt idx="5">
                  <c:v>I am confident that I have the skills I need for my own business.</c:v>
                </c:pt>
                <c:pt idx="6">
                  <c:v>I consider it a good way to invest my money.</c:v>
                </c:pt>
                <c:pt idx="7">
                  <c:v>I want to build up a cooperation / a company with people who have the same goals.</c:v>
                </c:pt>
                <c:pt idx="8">
                  <c:v>I want to employ people / I want to lead employees.</c:v>
                </c:pt>
                <c:pt idx="9">
                  <c:v>I would get all the support I need from my family / my friends.</c:v>
                </c:pt>
                <c:pt idx="10">
                  <c:v>I think I have enough work experience to start my own business.</c:v>
                </c:pt>
                <c:pt idx="11">
                  <c:v>Other:</c:v>
                </c:pt>
                <c:pt idx="12">
                  <c:v>No answer / don´t know</c:v>
                </c:pt>
              </c:strCache>
            </c:strRef>
          </c:cat>
          <c:val>
            <c:numRef>
              <c:f>Tabelle1!$B$2:$N$2</c:f>
              <c:numCache>
                <c:formatCode>0.00</c:formatCode>
                <c:ptCount val="13"/>
                <c:pt idx="0">
                  <c:v>37.03</c:v>
                </c:pt>
                <c:pt idx="1">
                  <c:v>30.87</c:v>
                </c:pt>
                <c:pt idx="2">
                  <c:v>27.53</c:v>
                </c:pt>
                <c:pt idx="3">
                  <c:v>17.87</c:v>
                </c:pt>
                <c:pt idx="4">
                  <c:v>20.43</c:v>
                </c:pt>
                <c:pt idx="5">
                  <c:v>27.91</c:v>
                </c:pt>
                <c:pt idx="6">
                  <c:v>17.52</c:v>
                </c:pt>
                <c:pt idx="7">
                  <c:v>26.69</c:v>
                </c:pt>
                <c:pt idx="8">
                  <c:v>17.62</c:v>
                </c:pt>
                <c:pt idx="9">
                  <c:v>17.190000000000001</c:v>
                </c:pt>
                <c:pt idx="10">
                  <c:v>14.14</c:v>
                </c:pt>
                <c:pt idx="11">
                  <c:v>1.07</c:v>
                </c:pt>
                <c:pt idx="12">
                  <c:v>8.6300000000000008</c:v>
                </c:pt>
              </c:numCache>
            </c:numRef>
          </c:val>
        </c:ser>
        <c:dLbls>
          <c:showLegendKey val="0"/>
          <c:showVal val="0"/>
          <c:showCatName val="0"/>
          <c:showSerName val="0"/>
          <c:showPercent val="0"/>
          <c:showBubbleSize val="0"/>
        </c:dLbls>
        <c:gapWidth val="50"/>
        <c:axId val="135348608"/>
        <c:axId val="135350144"/>
      </c:barChart>
      <c:catAx>
        <c:axId val="135348608"/>
        <c:scaling>
          <c:orientation val="maxMin"/>
        </c:scaling>
        <c:delete val="1"/>
        <c:axPos val="l"/>
        <c:numFmt formatCode="General" sourceLinked="0"/>
        <c:majorTickMark val="out"/>
        <c:minorTickMark val="none"/>
        <c:tickLblPos val="nextTo"/>
        <c:crossAx val="135350144"/>
        <c:crosses val="autoZero"/>
        <c:auto val="1"/>
        <c:lblAlgn val="ctr"/>
        <c:lblOffset val="100"/>
        <c:noMultiLvlLbl val="0"/>
      </c:catAx>
      <c:valAx>
        <c:axId val="135350144"/>
        <c:scaling>
          <c:orientation val="minMax"/>
          <c:max val="100"/>
          <c:min val="0"/>
        </c:scaling>
        <c:delete val="1"/>
        <c:axPos val="t"/>
        <c:numFmt formatCode="General" sourceLinked="0"/>
        <c:majorTickMark val="out"/>
        <c:minorTickMark val="none"/>
        <c:tickLblPos val="nextTo"/>
        <c:crossAx val="13534860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5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Germany</c:v>
                </c:pt>
              </c:strCache>
            </c:strRef>
          </c:tx>
          <c:spPr>
            <a:solidFill>
              <a:schemeClr val="bg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Tabelle1!$B$1:$N$1</c:f>
              <c:strCache>
                <c:ptCount val="13"/>
                <c:pt idx="0">
                  <c:v>I want to realise my own business ideas.</c:v>
                </c:pt>
                <c:pt idx="1">
                  <c:v>I do not want to work for someone else / I want to be my own boss.</c:v>
                </c:pt>
                <c:pt idx="2">
                  <c:v>I think I can earn more money with my own business.</c:v>
                </c:pt>
                <c:pt idx="3">
                  <c:v>I think it will help me to keep a better balance between work and private life.</c:v>
                </c:pt>
                <c:pt idx="4">
                  <c:v>It is hard to find a good job in the job market.</c:v>
                </c:pt>
                <c:pt idx="5">
                  <c:v>I am confident that I have the skills I need for my own business.</c:v>
                </c:pt>
                <c:pt idx="6">
                  <c:v>I consider it a good way to invest my money.</c:v>
                </c:pt>
                <c:pt idx="7">
                  <c:v>I want to build up a cooperation / a company with people who have the same goals.</c:v>
                </c:pt>
                <c:pt idx="8">
                  <c:v>I want to employ people / I want to lead employees.</c:v>
                </c:pt>
                <c:pt idx="9">
                  <c:v>I would get all the support I need from my family / my friends.</c:v>
                </c:pt>
                <c:pt idx="10">
                  <c:v>I think I have enough work experience to start my own business.</c:v>
                </c:pt>
                <c:pt idx="11">
                  <c:v>Other</c:v>
                </c:pt>
                <c:pt idx="12">
                  <c:v>No answer / don´t know</c:v>
                </c:pt>
              </c:strCache>
            </c:strRef>
          </c:cat>
          <c:val>
            <c:numRef>
              <c:f>Tabelle1!$B$2:$N$2</c:f>
              <c:numCache>
                <c:formatCode>0.00</c:formatCode>
                <c:ptCount val="13"/>
                <c:pt idx="0">
                  <c:v>44.22</c:v>
                </c:pt>
                <c:pt idx="1">
                  <c:v>38.049999999999997</c:v>
                </c:pt>
                <c:pt idx="2">
                  <c:v>28.55</c:v>
                </c:pt>
                <c:pt idx="3">
                  <c:v>24.09</c:v>
                </c:pt>
                <c:pt idx="4">
                  <c:v>17.78</c:v>
                </c:pt>
                <c:pt idx="5">
                  <c:v>26.99</c:v>
                </c:pt>
                <c:pt idx="6">
                  <c:v>18.18</c:v>
                </c:pt>
                <c:pt idx="7">
                  <c:v>23.1</c:v>
                </c:pt>
                <c:pt idx="8">
                  <c:v>25.57</c:v>
                </c:pt>
                <c:pt idx="9">
                  <c:v>16.989999999999998</c:v>
                </c:pt>
                <c:pt idx="10">
                  <c:v>10.45</c:v>
                </c:pt>
                <c:pt idx="11">
                  <c:v>0.21</c:v>
                </c:pt>
                <c:pt idx="12">
                  <c:v>5.63</c:v>
                </c:pt>
              </c:numCache>
            </c:numRef>
          </c:val>
        </c:ser>
        <c:dLbls>
          <c:showLegendKey val="0"/>
          <c:showVal val="0"/>
          <c:showCatName val="0"/>
          <c:showSerName val="0"/>
          <c:showPercent val="0"/>
          <c:showBubbleSize val="0"/>
        </c:dLbls>
        <c:gapWidth val="50"/>
        <c:axId val="135289088"/>
        <c:axId val="135307264"/>
      </c:barChart>
      <c:catAx>
        <c:axId val="135289088"/>
        <c:scaling>
          <c:orientation val="maxMin"/>
        </c:scaling>
        <c:delete val="1"/>
        <c:axPos val="l"/>
        <c:numFmt formatCode="General" sourceLinked="0"/>
        <c:majorTickMark val="out"/>
        <c:minorTickMark val="none"/>
        <c:tickLblPos val="nextTo"/>
        <c:crossAx val="135307264"/>
        <c:crosses val="autoZero"/>
        <c:auto val="1"/>
        <c:lblAlgn val="ctr"/>
        <c:lblOffset val="100"/>
        <c:noMultiLvlLbl val="0"/>
      </c:catAx>
      <c:valAx>
        <c:axId val="135307264"/>
        <c:scaling>
          <c:orientation val="minMax"/>
          <c:max val="100"/>
          <c:min val="0"/>
        </c:scaling>
        <c:delete val="1"/>
        <c:axPos val="t"/>
        <c:numFmt formatCode="General" sourceLinked="0"/>
        <c:majorTickMark val="out"/>
        <c:minorTickMark val="none"/>
        <c:tickLblPos val="nextTo"/>
        <c:crossAx val="13528908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6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Spain</c:v>
                </c:pt>
              </c:strCache>
            </c:strRef>
          </c:tx>
          <c:spPr>
            <a:solidFill>
              <a:schemeClr val="accent6"/>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Tabelle1!$B$1:$N$1</c:f>
              <c:strCache>
                <c:ptCount val="13"/>
                <c:pt idx="0">
                  <c:v>I want to realise my own business ideas.</c:v>
                </c:pt>
                <c:pt idx="1">
                  <c:v>I do not want to work for someone else / I want to be my own boss.</c:v>
                </c:pt>
                <c:pt idx="2">
                  <c:v>I think I can earn more money with my own business.</c:v>
                </c:pt>
                <c:pt idx="3">
                  <c:v>I think it will help me to keep a better balance between work and private life.</c:v>
                </c:pt>
                <c:pt idx="4">
                  <c:v>It is hard to find a good job in the job market.</c:v>
                </c:pt>
                <c:pt idx="5">
                  <c:v>I am confident that I have the skills I need for my own business.</c:v>
                </c:pt>
                <c:pt idx="6">
                  <c:v>I consider it a good way to invest my money.</c:v>
                </c:pt>
                <c:pt idx="7">
                  <c:v>I want to build up a cooperation / a company with people who have the same goals.</c:v>
                </c:pt>
                <c:pt idx="8">
                  <c:v>I want to employ people / I want to lead employees.</c:v>
                </c:pt>
                <c:pt idx="9">
                  <c:v>I would get all the support I need from my family / my friends.</c:v>
                </c:pt>
                <c:pt idx="10">
                  <c:v>I think I have enough work experience to start my own business.</c:v>
                </c:pt>
                <c:pt idx="11">
                  <c:v>Other:</c:v>
                </c:pt>
                <c:pt idx="12">
                  <c:v>No answer / don´t know</c:v>
                </c:pt>
              </c:strCache>
            </c:strRef>
          </c:cat>
          <c:val>
            <c:numRef>
              <c:f>Tabelle1!$B$2:$N$2</c:f>
              <c:numCache>
                <c:formatCode>0.00</c:formatCode>
                <c:ptCount val="13"/>
                <c:pt idx="0">
                  <c:v>38.85</c:v>
                </c:pt>
                <c:pt idx="1">
                  <c:v>25.09</c:v>
                </c:pt>
                <c:pt idx="2">
                  <c:v>29.13</c:v>
                </c:pt>
                <c:pt idx="3">
                  <c:v>32.340000000000003</c:v>
                </c:pt>
                <c:pt idx="4">
                  <c:v>32.020000000000003</c:v>
                </c:pt>
                <c:pt idx="5">
                  <c:v>28.08</c:v>
                </c:pt>
                <c:pt idx="6">
                  <c:v>25.91</c:v>
                </c:pt>
                <c:pt idx="7">
                  <c:v>12.8</c:v>
                </c:pt>
                <c:pt idx="8">
                  <c:v>18.43</c:v>
                </c:pt>
                <c:pt idx="9">
                  <c:v>16.16</c:v>
                </c:pt>
                <c:pt idx="10">
                  <c:v>14.1</c:v>
                </c:pt>
                <c:pt idx="11">
                  <c:v>0.51</c:v>
                </c:pt>
                <c:pt idx="12">
                  <c:v>4.91</c:v>
                </c:pt>
              </c:numCache>
            </c:numRef>
          </c:val>
        </c:ser>
        <c:dLbls>
          <c:showLegendKey val="0"/>
          <c:showVal val="0"/>
          <c:showCatName val="0"/>
          <c:showSerName val="0"/>
          <c:showPercent val="0"/>
          <c:showBubbleSize val="0"/>
        </c:dLbls>
        <c:gapWidth val="50"/>
        <c:axId val="135907200"/>
        <c:axId val="135908736"/>
      </c:barChart>
      <c:catAx>
        <c:axId val="135907200"/>
        <c:scaling>
          <c:orientation val="maxMin"/>
        </c:scaling>
        <c:delete val="1"/>
        <c:axPos val="l"/>
        <c:numFmt formatCode="General" sourceLinked="0"/>
        <c:majorTickMark val="out"/>
        <c:minorTickMark val="none"/>
        <c:tickLblPos val="nextTo"/>
        <c:crossAx val="135908736"/>
        <c:crosses val="autoZero"/>
        <c:auto val="1"/>
        <c:lblAlgn val="ctr"/>
        <c:lblOffset val="100"/>
        <c:noMultiLvlLbl val="0"/>
      </c:catAx>
      <c:valAx>
        <c:axId val="135908736"/>
        <c:scaling>
          <c:orientation val="minMax"/>
          <c:max val="100"/>
          <c:min val="0"/>
        </c:scaling>
        <c:delete val="1"/>
        <c:axPos val="t"/>
        <c:numFmt formatCode="General" sourceLinked="0"/>
        <c:majorTickMark val="out"/>
        <c:minorTickMark val="none"/>
        <c:tickLblPos val="nextTo"/>
        <c:crossAx val="13590720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6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Czech Republic</c:v>
                </c:pt>
              </c:strCache>
            </c:strRef>
          </c:tx>
          <c:spPr>
            <a:solidFill>
              <a:schemeClr val="accent5"/>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Tabelle1!$B$1:$N$1</c:f>
              <c:strCache>
                <c:ptCount val="13"/>
                <c:pt idx="0">
                  <c:v>I want to realise my own business ideas.</c:v>
                </c:pt>
                <c:pt idx="1">
                  <c:v>I do not want to work for someone else / I want to be my own boss.</c:v>
                </c:pt>
                <c:pt idx="2">
                  <c:v>I think I can earn more money with my own business.</c:v>
                </c:pt>
                <c:pt idx="3">
                  <c:v>I think it will help me to keep a better balance between work and private life.</c:v>
                </c:pt>
                <c:pt idx="4">
                  <c:v>It is hard to find a good job in the job market.</c:v>
                </c:pt>
                <c:pt idx="5">
                  <c:v>I am confident that I have the skills I need for my own business.</c:v>
                </c:pt>
                <c:pt idx="6">
                  <c:v>I consider it a good way to invest my money.</c:v>
                </c:pt>
                <c:pt idx="7">
                  <c:v>I want to build up a cooperation / a company with people who have the same goals.</c:v>
                </c:pt>
                <c:pt idx="8">
                  <c:v>I want to employ people / I want to lead employees.</c:v>
                </c:pt>
                <c:pt idx="9">
                  <c:v>I would get all the support I need from my family / my friends.</c:v>
                </c:pt>
                <c:pt idx="10">
                  <c:v>I think I have enough work experience to start my own business.</c:v>
                </c:pt>
                <c:pt idx="11">
                  <c:v>Other:</c:v>
                </c:pt>
                <c:pt idx="12">
                  <c:v>No answer / don´t know</c:v>
                </c:pt>
              </c:strCache>
            </c:strRef>
          </c:cat>
          <c:val>
            <c:numRef>
              <c:f>Tabelle1!$B$2:$N$2</c:f>
              <c:numCache>
                <c:formatCode>0.00</c:formatCode>
                <c:ptCount val="13"/>
                <c:pt idx="0">
                  <c:v>45.45</c:v>
                </c:pt>
                <c:pt idx="1">
                  <c:v>40.619999999999997</c:v>
                </c:pt>
                <c:pt idx="2">
                  <c:v>40.31</c:v>
                </c:pt>
                <c:pt idx="3">
                  <c:v>24.42</c:v>
                </c:pt>
                <c:pt idx="4">
                  <c:v>31.5</c:v>
                </c:pt>
                <c:pt idx="5">
                  <c:v>22.99</c:v>
                </c:pt>
                <c:pt idx="6">
                  <c:v>24.55</c:v>
                </c:pt>
                <c:pt idx="7">
                  <c:v>23.96</c:v>
                </c:pt>
                <c:pt idx="8">
                  <c:v>20.89</c:v>
                </c:pt>
                <c:pt idx="9">
                  <c:v>14.36</c:v>
                </c:pt>
                <c:pt idx="10">
                  <c:v>15.01</c:v>
                </c:pt>
                <c:pt idx="11">
                  <c:v>1.1000000000000001</c:v>
                </c:pt>
                <c:pt idx="12">
                  <c:v>3.16</c:v>
                </c:pt>
              </c:numCache>
            </c:numRef>
          </c:val>
        </c:ser>
        <c:dLbls>
          <c:showLegendKey val="0"/>
          <c:showVal val="0"/>
          <c:showCatName val="0"/>
          <c:showSerName val="0"/>
          <c:showPercent val="0"/>
          <c:showBubbleSize val="0"/>
        </c:dLbls>
        <c:gapWidth val="50"/>
        <c:axId val="135979008"/>
        <c:axId val="135980544"/>
      </c:barChart>
      <c:catAx>
        <c:axId val="135979008"/>
        <c:scaling>
          <c:orientation val="maxMin"/>
        </c:scaling>
        <c:delete val="1"/>
        <c:axPos val="l"/>
        <c:numFmt formatCode="General" sourceLinked="0"/>
        <c:majorTickMark val="out"/>
        <c:minorTickMark val="none"/>
        <c:tickLblPos val="nextTo"/>
        <c:crossAx val="135980544"/>
        <c:crosses val="autoZero"/>
        <c:auto val="1"/>
        <c:lblAlgn val="ctr"/>
        <c:lblOffset val="100"/>
        <c:noMultiLvlLbl val="0"/>
      </c:catAx>
      <c:valAx>
        <c:axId val="135980544"/>
        <c:scaling>
          <c:orientation val="minMax"/>
          <c:max val="100"/>
          <c:min val="0"/>
        </c:scaling>
        <c:delete val="1"/>
        <c:axPos val="t"/>
        <c:numFmt formatCode="General" sourceLinked="0"/>
        <c:majorTickMark val="out"/>
        <c:minorTickMark val="none"/>
        <c:tickLblPos val="nextTo"/>
        <c:crossAx val="13597900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6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Italy</c:v>
                </c:pt>
              </c:strCache>
            </c:strRef>
          </c:tx>
          <c:spPr>
            <a:solidFill>
              <a:schemeClr val="accent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Tabelle1!$B$1:$N$1</c:f>
              <c:strCache>
                <c:ptCount val="13"/>
                <c:pt idx="0">
                  <c:v>I want to realise my own business ideas.</c:v>
                </c:pt>
                <c:pt idx="1">
                  <c:v>I do not want to work for someone else / I want to be my own boss.</c:v>
                </c:pt>
                <c:pt idx="2">
                  <c:v>I think I can earn more money with my own business.</c:v>
                </c:pt>
                <c:pt idx="3">
                  <c:v>I think it will help me to keep a better balance between work and private life.</c:v>
                </c:pt>
                <c:pt idx="4">
                  <c:v>It is hard to find a good job in the job market.</c:v>
                </c:pt>
                <c:pt idx="5">
                  <c:v>I am confident that I have the skills I need for my own business.</c:v>
                </c:pt>
                <c:pt idx="6">
                  <c:v>I consider it a good way to invest my money.</c:v>
                </c:pt>
                <c:pt idx="7">
                  <c:v>I want to build up a cooperation / a company with people who have the same goals.</c:v>
                </c:pt>
                <c:pt idx="8">
                  <c:v>I want to employ people / I want to lead employees.</c:v>
                </c:pt>
                <c:pt idx="9">
                  <c:v>I would get all the support I need from my family / my friends.</c:v>
                </c:pt>
                <c:pt idx="10">
                  <c:v>I think I have enough work experience to start my own business.</c:v>
                </c:pt>
                <c:pt idx="11">
                  <c:v>Other</c:v>
                </c:pt>
                <c:pt idx="12">
                  <c:v>No answer / don´t know</c:v>
                </c:pt>
              </c:strCache>
            </c:strRef>
          </c:cat>
          <c:val>
            <c:numRef>
              <c:f>Tabelle1!$B$2:$N$2</c:f>
              <c:numCache>
                <c:formatCode>0.00</c:formatCode>
                <c:ptCount val="13"/>
                <c:pt idx="0">
                  <c:v>38.979999999999997</c:v>
                </c:pt>
                <c:pt idx="1">
                  <c:v>26.48</c:v>
                </c:pt>
                <c:pt idx="2">
                  <c:v>26.57</c:v>
                </c:pt>
                <c:pt idx="3">
                  <c:v>29.36</c:v>
                </c:pt>
                <c:pt idx="4">
                  <c:v>34.549999999999997</c:v>
                </c:pt>
                <c:pt idx="5">
                  <c:v>17.46</c:v>
                </c:pt>
                <c:pt idx="6">
                  <c:v>23.02</c:v>
                </c:pt>
                <c:pt idx="7">
                  <c:v>22.77</c:v>
                </c:pt>
                <c:pt idx="8">
                  <c:v>15.59</c:v>
                </c:pt>
                <c:pt idx="9">
                  <c:v>14.49</c:v>
                </c:pt>
                <c:pt idx="10">
                  <c:v>10.58</c:v>
                </c:pt>
                <c:pt idx="11">
                  <c:v>0.83</c:v>
                </c:pt>
                <c:pt idx="12">
                  <c:v>3.36</c:v>
                </c:pt>
              </c:numCache>
            </c:numRef>
          </c:val>
        </c:ser>
        <c:dLbls>
          <c:showLegendKey val="0"/>
          <c:showVal val="0"/>
          <c:showCatName val="0"/>
          <c:showSerName val="0"/>
          <c:showPercent val="0"/>
          <c:showBubbleSize val="0"/>
        </c:dLbls>
        <c:gapWidth val="50"/>
        <c:axId val="135694208"/>
        <c:axId val="135695744"/>
      </c:barChart>
      <c:catAx>
        <c:axId val="135694208"/>
        <c:scaling>
          <c:orientation val="maxMin"/>
        </c:scaling>
        <c:delete val="1"/>
        <c:axPos val="l"/>
        <c:numFmt formatCode="General" sourceLinked="0"/>
        <c:majorTickMark val="out"/>
        <c:minorTickMark val="none"/>
        <c:tickLblPos val="nextTo"/>
        <c:crossAx val="135695744"/>
        <c:crosses val="autoZero"/>
        <c:auto val="1"/>
        <c:lblAlgn val="ctr"/>
        <c:lblOffset val="100"/>
        <c:noMultiLvlLbl val="0"/>
      </c:catAx>
      <c:valAx>
        <c:axId val="135695744"/>
        <c:scaling>
          <c:orientation val="minMax"/>
          <c:max val="100"/>
          <c:min val="0"/>
        </c:scaling>
        <c:delete val="1"/>
        <c:axPos val="t"/>
        <c:numFmt formatCode="General" sourceLinked="0"/>
        <c:majorTickMark val="out"/>
        <c:minorTickMark val="none"/>
        <c:tickLblPos val="nextTo"/>
        <c:crossAx val="13569420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6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United Kingdom</c:v>
                </c:pt>
              </c:strCache>
            </c:strRef>
          </c:tx>
          <c:spPr>
            <a:solidFill>
              <a:schemeClr val="accent1"/>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Tabelle1!$B$1:$P$1</c:f>
              <c:strCache>
                <c:ptCount val="15"/>
                <c:pt idx="0">
                  <c:v>I do not have enough money / funds to start my own business.</c:v>
                </c:pt>
                <c:pt idx="1">
                  <c:v>It causes too much stress / too much work.</c:v>
                </c:pt>
                <c:pt idx="2">
                  <c:v>I do not think I have enough work experience to start my own business.</c:v>
                </c:pt>
                <c:pt idx="3">
                  <c:v>I do not have any business ideas / I do not know in which field to start my own business.</c:v>
                </c:pt>
                <c:pt idx="4">
                  <c:v>I am not confident that I have the skills I need for my own business.</c:v>
                </c:pt>
                <c:pt idx="5">
                  <c:v>I think balance between work-life and private life would be difficult to achieve.</c:v>
                </c:pt>
                <c:pt idx="6">
                  <c:v>I consider it a bad way to invest my money into an own business / I do not want the financial risk.</c:v>
                </c:pt>
                <c:pt idx="7">
                  <c:v>Larger companies offer better financial security.</c:v>
                </c:pt>
                <c:pt idx="8">
                  <c:v>I rather want to work for someone else / I do not want to be my own boss.</c:v>
                </c:pt>
                <c:pt idx="9">
                  <c:v>I find the regulations and procedures with regard to starting one’s own business too complicated.</c:v>
                </c:pt>
                <c:pt idx="10">
                  <c:v>I think I do not have enough work related net-working.</c:v>
                </c:pt>
                <c:pt idx="11">
                  <c:v>I do not want to employ people / I do not want to lead employees.</c:v>
                </c:pt>
                <c:pt idx="12">
                  <c:v>I think I can earn more money when I work for an established company.</c:v>
                </c:pt>
                <c:pt idx="13">
                  <c:v>Other:</c:v>
                </c:pt>
                <c:pt idx="14">
                  <c:v>No answer / don´t know</c:v>
                </c:pt>
              </c:strCache>
            </c:strRef>
          </c:cat>
          <c:val>
            <c:numRef>
              <c:f>Tabelle1!$B$2:$P$2</c:f>
              <c:numCache>
                <c:formatCode>0.00</c:formatCode>
                <c:ptCount val="15"/>
                <c:pt idx="0">
                  <c:v>41.73</c:v>
                </c:pt>
                <c:pt idx="1">
                  <c:v>46.66</c:v>
                </c:pt>
                <c:pt idx="2">
                  <c:v>31.3</c:v>
                </c:pt>
                <c:pt idx="3">
                  <c:v>46.86</c:v>
                </c:pt>
                <c:pt idx="4">
                  <c:v>37.909999999999997</c:v>
                </c:pt>
                <c:pt idx="5">
                  <c:v>41.71</c:v>
                </c:pt>
                <c:pt idx="6">
                  <c:v>28</c:v>
                </c:pt>
                <c:pt idx="7">
                  <c:v>29.63</c:v>
                </c:pt>
                <c:pt idx="8">
                  <c:v>23.49</c:v>
                </c:pt>
                <c:pt idx="9">
                  <c:v>23.67</c:v>
                </c:pt>
                <c:pt idx="10">
                  <c:v>20.97</c:v>
                </c:pt>
                <c:pt idx="11">
                  <c:v>21.28</c:v>
                </c:pt>
                <c:pt idx="12">
                  <c:v>17.61</c:v>
                </c:pt>
                <c:pt idx="13">
                  <c:v>21.67</c:v>
                </c:pt>
                <c:pt idx="14">
                  <c:v>7.19</c:v>
                </c:pt>
              </c:numCache>
            </c:numRef>
          </c:val>
        </c:ser>
        <c:dLbls>
          <c:showLegendKey val="0"/>
          <c:showVal val="0"/>
          <c:showCatName val="0"/>
          <c:showSerName val="0"/>
          <c:showPercent val="0"/>
          <c:showBubbleSize val="0"/>
        </c:dLbls>
        <c:gapWidth val="50"/>
        <c:axId val="136009600"/>
        <c:axId val="136011136"/>
      </c:barChart>
      <c:catAx>
        <c:axId val="136009600"/>
        <c:scaling>
          <c:orientation val="maxMin"/>
        </c:scaling>
        <c:delete val="1"/>
        <c:axPos val="l"/>
        <c:numFmt formatCode="General" sourceLinked="0"/>
        <c:majorTickMark val="out"/>
        <c:minorTickMark val="none"/>
        <c:tickLblPos val="nextTo"/>
        <c:crossAx val="136011136"/>
        <c:crosses val="autoZero"/>
        <c:auto val="1"/>
        <c:lblAlgn val="ctr"/>
        <c:lblOffset val="100"/>
        <c:noMultiLvlLbl val="0"/>
      </c:catAx>
      <c:valAx>
        <c:axId val="136011136"/>
        <c:scaling>
          <c:orientation val="minMax"/>
          <c:max val="100"/>
          <c:min val="0"/>
        </c:scaling>
        <c:delete val="1"/>
        <c:axPos val="t"/>
        <c:numFmt formatCode="General" sourceLinked="0"/>
        <c:majorTickMark val="out"/>
        <c:minorTickMark val="none"/>
        <c:tickLblPos val="nextTo"/>
        <c:crossAx val="13600960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6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Netherlands</c:v>
                </c:pt>
              </c:strCache>
            </c:strRef>
          </c:tx>
          <c:spPr>
            <a:solidFill>
              <a:schemeClr val="accent5">
                <a:lumMod val="75000"/>
              </a:schemeClr>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Tabelle1!$B$1:$P$1</c:f>
              <c:strCache>
                <c:ptCount val="15"/>
                <c:pt idx="0">
                  <c:v>I do not have enough money / funds to start my own business.</c:v>
                </c:pt>
                <c:pt idx="1">
                  <c:v>It causes too much stress / too much work.</c:v>
                </c:pt>
                <c:pt idx="2">
                  <c:v>I do not think I have enough work experience to start my own business.</c:v>
                </c:pt>
                <c:pt idx="3">
                  <c:v>I do not have any business ideas / I do not know in which field to start my own business.</c:v>
                </c:pt>
                <c:pt idx="4">
                  <c:v>I am not confident that I have the skills I need for my own business.</c:v>
                </c:pt>
                <c:pt idx="5">
                  <c:v>I think balance between work-life and private life would be difficult to achieve.</c:v>
                </c:pt>
                <c:pt idx="6">
                  <c:v>I consider it a bad way to invest my money into an own business / I do not want the financial risk.</c:v>
                </c:pt>
                <c:pt idx="7">
                  <c:v>Larger companies offer better financial security.</c:v>
                </c:pt>
                <c:pt idx="8">
                  <c:v>I rather want to work for someone else / I do not want to be my own boss.</c:v>
                </c:pt>
                <c:pt idx="9">
                  <c:v>I find the regulations and procedures with regard to starting one’s own business too complicated.</c:v>
                </c:pt>
                <c:pt idx="10">
                  <c:v>I think I do not have enough work related net-working.</c:v>
                </c:pt>
                <c:pt idx="11">
                  <c:v>I do not want to employ people / I do not want to lead employees.</c:v>
                </c:pt>
                <c:pt idx="12">
                  <c:v>I think I can earn more money when I work for an established company.</c:v>
                </c:pt>
                <c:pt idx="13">
                  <c:v>Other:</c:v>
                </c:pt>
                <c:pt idx="14">
                  <c:v>No answer / don´t know</c:v>
                </c:pt>
              </c:strCache>
            </c:strRef>
          </c:cat>
          <c:val>
            <c:numRef>
              <c:f>Tabelle1!$B$2:$P$2</c:f>
              <c:numCache>
                <c:formatCode>0.00</c:formatCode>
                <c:ptCount val="15"/>
                <c:pt idx="0">
                  <c:v>35.07</c:v>
                </c:pt>
                <c:pt idx="1">
                  <c:v>41.3</c:v>
                </c:pt>
                <c:pt idx="2">
                  <c:v>30.76</c:v>
                </c:pt>
                <c:pt idx="3">
                  <c:v>32.049999999999997</c:v>
                </c:pt>
                <c:pt idx="4">
                  <c:v>28.41</c:v>
                </c:pt>
                <c:pt idx="5">
                  <c:v>29.76</c:v>
                </c:pt>
                <c:pt idx="6">
                  <c:v>29.52</c:v>
                </c:pt>
                <c:pt idx="7">
                  <c:v>22.09</c:v>
                </c:pt>
                <c:pt idx="8">
                  <c:v>34.81</c:v>
                </c:pt>
                <c:pt idx="9">
                  <c:v>17.559999999999999</c:v>
                </c:pt>
                <c:pt idx="10">
                  <c:v>17.72</c:v>
                </c:pt>
                <c:pt idx="11">
                  <c:v>12.49</c:v>
                </c:pt>
                <c:pt idx="12">
                  <c:v>10.51</c:v>
                </c:pt>
                <c:pt idx="13">
                  <c:v>18.259999999999998</c:v>
                </c:pt>
                <c:pt idx="14">
                  <c:v>6.9</c:v>
                </c:pt>
              </c:numCache>
            </c:numRef>
          </c:val>
        </c:ser>
        <c:dLbls>
          <c:showLegendKey val="0"/>
          <c:showVal val="0"/>
          <c:showCatName val="0"/>
          <c:showSerName val="0"/>
          <c:showPercent val="0"/>
          <c:showBubbleSize val="0"/>
        </c:dLbls>
        <c:gapWidth val="50"/>
        <c:axId val="136417280"/>
        <c:axId val="136418816"/>
      </c:barChart>
      <c:catAx>
        <c:axId val="136417280"/>
        <c:scaling>
          <c:orientation val="maxMin"/>
        </c:scaling>
        <c:delete val="1"/>
        <c:axPos val="l"/>
        <c:numFmt formatCode="General" sourceLinked="0"/>
        <c:majorTickMark val="out"/>
        <c:minorTickMark val="none"/>
        <c:tickLblPos val="nextTo"/>
        <c:crossAx val="136418816"/>
        <c:crosses val="autoZero"/>
        <c:auto val="1"/>
        <c:lblAlgn val="ctr"/>
        <c:lblOffset val="100"/>
        <c:noMultiLvlLbl val="0"/>
      </c:catAx>
      <c:valAx>
        <c:axId val="136418816"/>
        <c:scaling>
          <c:orientation val="minMax"/>
          <c:max val="100"/>
          <c:min val="0"/>
        </c:scaling>
        <c:delete val="1"/>
        <c:axPos val="t"/>
        <c:numFmt formatCode="General" sourceLinked="0"/>
        <c:majorTickMark val="out"/>
        <c:minorTickMark val="none"/>
        <c:tickLblPos val="nextTo"/>
        <c:crossAx val="13641728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6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Germany</c:v>
                </c:pt>
              </c:strCache>
            </c:strRef>
          </c:tx>
          <c:spPr>
            <a:solidFill>
              <a:schemeClr val="bg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Tabelle1!$B$1:$P$1</c:f>
              <c:strCache>
                <c:ptCount val="15"/>
                <c:pt idx="0">
                  <c:v>I do not have enough money / funds to start my own business.</c:v>
                </c:pt>
                <c:pt idx="1">
                  <c:v>It causes too much stress / too much work.</c:v>
                </c:pt>
                <c:pt idx="2">
                  <c:v>I do not think I have enough work experience to start my own business.</c:v>
                </c:pt>
                <c:pt idx="3">
                  <c:v>I do not have any business ideas / I do not know in which field to start my own business.</c:v>
                </c:pt>
                <c:pt idx="4">
                  <c:v>I am not confident that I have the skills I need for my own business.</c:v>
                </c:pt>
                <c:pt idx="5">
                  <c:v>I think balance between work-life and private life would be difficult to achieve.</c:v>
                </c:pt>
                <c:pt idx="6">
                  <c:v>I consider it a bad way to invest my money into an own business / I do not want the financial risk.</c:v>
                </c:pt>
                <c:pt idx="7">
                  <c:v>Larger companies offer better financial security.</c:v>
                </c:pt>
                <c:pt idx="8">
                  <c:v>I rather want to work for someone else / I do not want to be my own boss.</c:v>
                </c:pt>
                <c:pt idx="9">
                  <c:v>I find the regulations and procedures with regard to starting one’s own business too complicated.</c:v>
                </c:pt>
                <c:pt idx="10">
                  <c:v>I think I do not have enough work related net-working.</c:v>
                </c:pt>
                <c:pt idx="11">
                  <c:v>I do not want to employ people / I do not want to lead employees.</c:v>
                </c:pt>
                <c:pt idx="12">
                  <c:v>I think I can earn more money when I work for an established company.</c:v>
                </c:pt>
                <c:pt idx="13">
                  <c:v>Other</c:v>
                </c:pt>
                <c:pt idx="14">
                  <c:v>No answer / don´t know</c:v>
                </c:pt>
              </c:strCache>
            </c:strRef>
          </c:cat>
          <c:val>
            <c:numRef>
              <c:f>Tabelle1!$B$2:$P$2</c:f>
              <c:numCache>
                <c:formatCode>0.00</c:formatCode>
                <c:ptCount val="15"/>
                <c:pt idx="0">
                  <c:v>38.43</c:v>
                </c:pt>
                <c:pt idx="1">
                  <c:v>46.39</c:v>
                </c:pt>
                <c:pt idx="2">
                  <c:v>39.61</c:v>
                </c:pt>
                <c:pt idx="3">
                  <c:v>36.51</c:v>
                </c:pt>
                <c:pt idx="4">
                  <c:v>32.25</c:v>
                </c:pt>
                <c:pt idx="5">
                  <c:v>43.08</c:v>
                </c:pt>
                <c:pt idx="6">
                  <c:v>39.49</c:v>
                </c:pt>
                <c:pt idx="7">
                  <c:v>26.91</c:v>
                </c:pt>
                <c:pt idx="8">
                  <c:v>16.07</c:v>
                </c:pt>
                <c:pt idx="9">
                  <c:v>19.809999999999999</c:v>
                </c:pt>
                <c:pt idx="10">
                  <c:v>26.44</c:v>
                </c:pt>
                <c:pt idx="11">
                  <c:v>14.98</c:v>
                </c:pt>
                <c:pt idx="12">
                  <c:v>18.84</c:v>
                </c:pt>
                <c:pt idx="13">
                  <c:v>21.55</c:v>
                </c:pt>
                <c:pt idx="14">
                  <c:v>3.52</c:v>
                </c:pt>
              </c:numCache>
            </c:numRef>
          </c:val>
        </c:ser>
        <c:dLbls>
          <c:showLegendKey val="0"/>
          <c:showVal val="0"/>
          <c:showCatName val="0"/>
          <c:showSerName val="0"/>
          <c:showPercent val="0"/>
          <c:showBubbleSize val="0"/>
        </c:dLbls>
        <c:gapWidth val="50"/>
        <c:axId val="136439680"/>
        <c:axId val="136441216"/>
      </c:barChart>
      <c:catAx>
        <c:axId val="136439680"/>
        <c:scaling>
          <c:orientation val="maxMin"/>
        </c:scaling>
        <c:delete val="1"/>
        <c:axPos val="l"/>
        <c:numFmt formatCode="General" sourceLinked="0"/>
        <c:majorTickMark val="out"/>
        <c:minorTickMark val="none"/>
        <c:tickLblPos val="nextTo"/>
        <c:crossAx val="136441216"/>
        <c:crosses val="autoZero"/>
        <c:auto val="1"/>
        <c:lblAlgn val="ctr"/>
        <c:lblOffset val="100"/>
        <c:noMultiLvlLbl val="0"/>
      </c:catAx>
      <c:valAx>
        <c:axId val="136441216"/>
        <c:scaling>
          <c:orientation val="minMax"/>
          <c:max val="100"/>
          <c:min val="0"/>
        </c:scaling>
        <c:delete val="1"/>
        <c:axPos val="t"/>
        <c:numFmt formatCode="General" sourceLinked="0"/>
        <c:majorTickMark val="out"/>
        <c:minorTickMark val="none"/>
        <c:tickLblPos val="nextTo"/>
        <c:crossAx val="13643968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6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Spain</c:v>
                </c:pt>
              </c:strCache>
            </c:strRef>
          </c:tx>
          <c:spPr>
            <a:solidFill>
              <a:schemeClr val="accent6"/>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Tabelle1!$B$1:$P$1</c:f>
              <c:strCache>
                <c:ptCount val="15"/>
                <c:pt idx="0">
                  <c:v>I do not have enough money / funds to start my own business.</c:v>
                </c:pt>
                <c:pt idx="1">
                  <c:v>It causes too much stress / too much work.</c:v>
                </c:pt>
                <c:pt idx="2">
                  <c:v>I do not think I have enough work experience to start my own business.</c:v>
                </c:pt>
                <c:pt idx="3">
                  <c:v>I do not have any business ideas / I do not know in which field to start my own business.</c:v>
                </c:pt>
                <c:pt idx="4">
                  <c:v>I am not confident that I have the skills I need for my own business.</c:v>
                </c:pt>
                <c:pt idx="5">
                  <c:v>I think balance between work-life and private life would be difficult to achieve.</c:v>
                </c:pt>
                <c:pt idx="6">
                  <c:v>I consider it a bad way to invest my money into an own business / I do not want the financial risk.</c:v>
                </c:pt>
                <c:pt idx="7">
                  <c:v>Larger companies offer better financial security.</c:v>
                </c:pt>
                <c:pt idx="8">
                  <c:v>I rather want to work for someone else / I do not want to be my own boss.</c:v>
                </c:pt>
                <c:pt idx="9">
                  <c:v>I find the regulations and procedures with regard to starting one’s own business too complicated.</c:v>
                </c:pt>
                <c:pt idx="10">
                  <c:v>I think I do not have enough work related net-working.</c:v>
                </c:pt>
                <c:pt idx="11">
                  <c:v>I do not want to employ people / I do not want to lead employees.</c:v>
                </c:pt>
                <c:pt idx="12">
                  <c:v>I think I can earn more money when I work for an established company.</c:v>
                </c:pt>
                <c:pt idx="13">
                  <c:v>Other:</c:v>
                </c:pt>
                <c:pt idx="14">
                  <c:v>No answer / don´t know</c:v>
                </c:pt>
              </c:strCache>
            </c:strRef>
          </c:cat>
          <c:val>
            <c:numRef>
              <c:f>Tabelle1!$B$2:$P$2</c:f>
              <c:numCache>
                <c:formatCode>0.00</c:formatCode>
                <c:ptCount val="15"/>
                <c:pt idx="0">
                  <c:v>54.62</c:v>
                </c:pt>
                <c:pt idx="1">
                  <c:v>32.799999999999997</c:v>
                </c:pt>
                <c:pt idx="2">
                  <c:v>38.799999999999997</c:v>
                </c:pt>
                <c:pt idx="3">
                  <c:v>29.04</c:v>
                </c:pt>
                <c:pt idx="4">
                  <c:v>26.5</c:v>
                </c:pt>
                <c:pt idx="5">
                  <c:v>27.97</c:v>
                </c:pt>
                <c:pt idx="6">
                  <c:v>23.25</c:v>
                </c:pt>
                <c:pt idx="7">
                  <c:v>23.35</c:v>
                </c:pt>
                <c:pt idx="8">
                  <c:v>24.83</c:v>
                </c:pt>
                <c:pt idx="9">
                  <c:v>23.06</c:v>
                </c:pt>
                <c:pt idx="10">
                  <c:v>20.92</c:v>
                </c:pt>
                <c:pt idx="11">
                  <c:v>10.52</c:v>
                </c:pt>
                <c:pt idx="12">
                  <c:v>13.49</c:v>
                </c:pt>
                <c:pt idx="13">
                  <c:v>18.899999999999999</c:v>
                </c:pt>
                <c:pt idx="14">
                  <c:v>4.92</c:v>
                </c:pt>
              </c:numCache>
            </c:numRef>
          </c:val>
        </c:ser>
        <c:dLbls>
          <c:showLegendKey val="0"/>
          <c:showVal val="0"/>
          <c:showCatName val="0"/>
          <c:showSerName val="0"/>
          <c:showPercent val="0"/>
          <c:showBubbleSize val="0"/>
        </c:dLbls>
        <c:gapWidth val="50"/>
        <c:axId val="134931584"/>
        <c:axId val="134933120"/>
      </c:barChart>
      <c:catAx>
        <c:axId val="134931584"/>
        <c:scaling>
          <c:orientation val="maxMin"/>
        </c:scaling>
        <c:delete val="1"/>
        <c:axPos val="l"/>
        <c:numFmt formatCode="General" sourceLinked="0"/>
        <c:majorTickMark val="out"/>
        <c:minorTickMark val="none"/>
        <c:tickLblPos val="nextTo"/>
        <c:crossAx val="134933120"/>
        <c:crosses val="autoZero"/>
        <c:auto val="1"/>
        <c:lblAlgn val="ctr"/>
        <c:lblOffset val="100"/>
        <c:noMultiLvlLbl val="0"/>
      </c:catAx>
      <c:valAx>
        <c:axId val="134933120"/>
        <c:scaling>
          <c:orientation val="minMax"/>
          <c:max val="100"/>
          <c:min val="0"/>
        </c:scaling>
        <c:delete val="1"/>
        <c:axPos val="t"/>
        <c:numFmt formatCode="General" sourceLinked="0"/>
        <c:majorTickMark val="out"/>
        <c:minorTickMark val="none"/>
        <c:tickLblPos val="nextTo"/>
        <c:crossAx val="13493158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6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Czech Republic</c:v>
                </c:pt>
              </c:strCache>
            </c:strRef>
          </c:tx>
          <c:spPr>
            <a:solidFill>
              <a:schemeClr val="accent5"/>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Tabelle1!$B$1:$P$1</c:f>
              <c:strCache>
                <c:ptCount val="15"/>
                <c:pt idx="0">
                  <c:v>I do not have enough money / funds to start my own business.</c:v>
                </c:pt>
                <c:pt idx="1">
                  <c:v>It causes too much stress / too much work.</c:v>
                </c:pt>
                <c:pt idx="2">
                  <c:v>I do not think I have enough work experience to start my own business.</c:v>
                </c:pt>
                <c:pt idx="3">
                  <c:v>I do not have any business ideas / I do not know in which field to start my own business.</c:v>
                </c:pt>
                <c:pt idx="4">
                  <c:v>I am not confident that I have the skills I need for my own business.</c:v>
                </c:pt>
                <c:pt idx="5">
                  <c:v>I think balance between work-life and private life would be difficult to achieve.</c:v>
                </c:pt>
                <c:pt idx="6">
                  <c:v>I consider it a bad way to invest my money into an own business / I do not want the financial risk.</c:v>
                </c:pt>
                <c:pt idx="7">
                  <c:v>Larger companies offer better financial security.</c:v>
                </c:pt>
                <c:pt idx="8">
                  <c:v>I rather want to work for someone else / I do not want to be my own boss.</c:v>
                </c:pt>
                <c:pt idx="9">
                  <c:v>I find the regulations and procedures with regard to starting one’s own business too complicated.</c:v>
                </c:pt>
                <c:pt idx="10">
                  <c:v>I think I do not have enough work related net-working.</c:v>
                </c:pt>
                <c:pt idx="11">
                  <c:v>I do not want to employ people / I do not want to lead employees.</c:v>
                </c:pt>
                <c:pt idx="12">
                  <c:v>I think I can earn more money when I work for an established company.</c:v>
                </c:pt>
                <c:pt idx="13">
                  <c:v>Other:</c:v>
                </c:pt>
                <c:pt idx="14">
                  <c:v>No answer / don´t know</c:v>
                </c:pt>
              </c:strCache>
            </c:strRef>
          </c:cat>
          <c:val>
            <c:numRef>
              <c:f>Tabelle1!$B$2:$P$2</c:f>
              <c:numCache>
                <c:formatCode>0.00</c:formatCode>
                <c:ptCount val="15"/>
                <c:pt idx="0">
                  <c:v>52.22</c:v>
                </c:pt>
                <c:pt idx="1">
                  <c:v>36.200000000000003</c:v>
                </c:pt>
                <c:pt idx="2">
                  <c:v>47.61</c:v>
                </c:pt>
                <c:pt idx="3">
                  <c:v>33.82</c:v>
                </c:pt>
                <c:pt idx="4">
                  <c:v>48.47</c:v>
                </c:pt>
                <c:pt idx="5">
                  <c:v>28.2</c:v>
                </c:pt>
                <c:pt idx="6">
                  <c:v>36</c:v>
                </c:pt>
                <c:pt idx="7">
                  <c:v>14.72</c:v>
                </c:pt>
                <c:pt idx="8">
                  <c:v>22.28</c:v>
                </c:pt>
                <c:pt idx="9">
                  <c:v>25.37</c:v>
                </c:pt>
                <c:pt idx="10">
                  <c:v>19.73</c:v>
                </c:pt>
                <c:pt idx="11">
                  <c:v>21.93</c:v>
                </c:pt>
                <c:pt idx="12">
                  <c:v>11.81</c:v>
                </c:pt>
                <c:pt idx="13">
                  <c:v>23.07</c:v>
                </c:pt>
                <c:pt idx="14">
                  <c:v>1.43</c:v>
                </c:pt>
              </c:numCache>
            </c:numRef>
          </c:val>
        </c:ser>
        <c:dLbls>
          <c:showLegendKey val="0"/>
          <c:showVal val="0"/>
          <c:showCatName val="0"/>
          <c:showSerName val="0"/>
          <c:showPercent val="0"/>
          <c:showBubbleSize val="0"/>
        </c:dLbls>
        <c:gapWidth val="50"/>
        <c:axId val="135072768"/>
        <c:axId val="135082752"/>
      </c:barChart>
      <c:catAx>
        <c:axId val="135072768"/>
        <c:scaling>
          <c:orientation val="maxMin"/>
        </c:scaling>
        <c:delete val="1"/>
        <c:axPos val="l"/>
        <c:numFmt formatCode="General" sourceLinked="0"/>
        <c:majorTickMark val="out"/>
        <c:minorTickMark val="none"/>
        <c:tickLblPos val="nextTo"/>
        <c:crossAx val="135082752"/>
        <c:crosses val="autoZero"/>
        <c:auto val="1"/>
        <c:lblAlgn val="ctr"/>
        <c:lblOffset val="100"/>
        <c:noMultiLvlLbl val="0"/>
      </c:catAx>
      <c:valAx>
        <c:axId val="135082752"/>
        <c:scaling>
          <c:orientation val="minMax"/>
          <c:max val="100"/>
          <c:min val="0"/>
        </c:scaling>
        <c:delete val="1"/>
        <c:axPos val="t"/>
        <c:numFmt formatCode="General" sourceLinked="0"/>
        <c:majorTickMark val="out"/>
        <c:minorTickMark val="none"/>
        <c:tickLblPos val="nextTo"/>
        <c:crossAx val="13507276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6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Italy</c:v>
                </c:pt>
              </c:strCache>
            </c:strRef>
          </c:tx>
          <c:spPr>
            <a:solidFill>
              <a:schemeClr val="accent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Tabelle1!$B$1:$P$1</c:f>
              <c:strCache>
                <c:ptCount val="15"/>
                <c:pt idx="0">
                  <c:v>I do not have enough money / funds to start my own business.</c:v>
                </c:pt>
                <c:pt idx="1">
                  <c:v>It causes too much stress / too much work.</c:v>
                </c:pt>
                <c:pt idx="2">
                  <c:v>I do not think I have enough work experience to start my own business.</c:v>
                </c:pt>
                <c:pt idx="3">
                  <c:v>I do not have any business ideas / I do not know in which field to start my own business.</c:v>
                </c:pt>
                <c:pt idx="4">
                  <c:v>I am not confident that I have the skills I need for my own business.</c:v>
                </c:pt>
                <c:pt idx="5">
                  <c:v>I think balance between work-life and private life would be difficult to achieve.</c:v>
                </c:pt>
                <c:pt idx="6">
                  <c:v>I consider it a bad way to invest my money into an own business / I do not want the financial risk.</c:v>
                </c:pt>
                <c:pt idx="7">
                  <c:v>Larger companies offer better financial security.</c:v>
                </c:pt>
                <c:pt idx="8">
                  <c:v>I rather want to work for someone else / I do not want to be my own boss.</c:v>
                </c:pt>
                <c:pt idx="9">
                  <c:v>I find the regulations and procedures with regard to starting one’s own business too complicated.</c:v>
                </c:pt>
                <c:pt idx="10">
                  <c:v>I think I do not have enough work related net-working.</c:v>
                </c:pt>
                <c:pt idx="11">
                  <c:v>I do not want to employ people / I do not want to lead employees.</c:v>
                </c:pt>
                <c:pt idx="12">
                  <c:v>I think I can earn more money when I work for an established company.</c:v>
                </c:pt>
                <c:pt idx="13">
                  <c:v>Other</c:v>
                </c:pt>
                <c:pt idx="14">
                  <c:v>No answer / don´t know</c:v>
                </c:pt>
              </c:strCache>
            </c:strRef>
          </c:cat>
          <c:val>
            <c:numRef>
              <c:f>Tabelle1!$B$2:$P$2</c:f>
              <c:numCache>
                <c:formatCode>0.00</c:formatCode>
                <c:ptCount val="15"/>
                <c:pt idx="0">
                  <c:v>49.66</c:v>
                </c:pt>
                <c:pt idx="1">
                  <c:v>20.32</c:v>
                </c:pt>
                <c:pt idx="2">
                  <c:v>36.950000000000003</c:v>
                </c:pt>
                <c:pt idx="3">
                  <c:v>20.96</c:v>
                </c:pt>
                <c:pt idx="4">
                  <c:v>28.77</c:v>
                </c:pt>
                <c:pt idx="5">
                  <c:v>14.86</c:v>
                </c:pt>
                <c:pt idx="6">
                  <c:v>17.52</c:v>
                </c:pt>
                <c:pt idx="7">
                  <c:v>21.45</c:v>
                </c:pt>
                <c:pt idx="8">
                  <c:v>20.34</c:v>
                </c:pt>
                <c:pt idx="9">
                  <c:v>38.159999999999997</c:v>
                </c:pt>
                <c:pt idx="10">
                  <c:v>10.45</c:v>
                </c:pt>
                <c:pt idx="11">
                  <c:v>9.5399999999999991</c:v>
                </c:pt>
                <c:pt idx="12">
                  <c:v>18.62</c:v>
                </c:pt>
                <c:pt idx="13">
                  <c:v>9.76</c:v>
                </c:pt>
                <c:pt idx="14">
                  <c:v>7.09</c:v>
                </c:pt>
              </c:numCache>
            </c:numRef>
          </c:val>
        </c:ser>
        <c:dLbls>
          <c:showLegendKey val="0"/>
          <c:showVal val="0"/>
          <c:showCatName val="0"/>
          <c:showSerName val="0"/>
          <c:showPercent val="0"/>
          <c:showBubbleSize val="0"/>
        </c:dLbls>
        <c:gapWidth val="50"/>
        <c:axId val="135115904"/>
        <c:axId val="135117440"/>
      </c:barChart>
      <c:catAx>
        <c:axId val="135115904"/>
        <c:scaling>
          <c:orientation val="maxMin"/>
        </c:scaling>
        <c:delete val="1"/>
        <c:axPos val="l"/>
        <c:numFmt formatCode="General" sourceLinked="0"/>
        <c:majorTickMark val="out"/>
        <c:minorTickMark val="none"/>
        <c:tickLblPos val="nextTo"/>
        <c:crossAx val="135117440"/>
        <c:crosses val="autoZero"/>
        <c:auto val="1"/>
        <c:lblAlgn val="ctr"/>
        <c:lblOffset val="100"/>
        <c:noMultiLvlLbl val="0"/>
      </c:catAx>
      <c:valAx>
        <c:axId val="135117440"/>
        <c:scaling>
          <c:orientation val="minMax"/>
          <c:max val="100"/>
          <c:min val="0"/>
        </c:scaling>
        <c:delete val="1"/>
        <c:axPos val="t"/>
        <c:numFmt formatCode="General" sourceLinked="0"/>
        <c:majorTickMark val="out"/>
        <c:minorTickMark val="none"/>
        <c:tickLblPos val="nextTo"/>
        <c:crossAx val="13511590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6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United Kingdom</c:v>
                </c:pt>
              </c:strCache>
            </c:strRef>
          </c:tx>
          <c:spPr>
            <a:solidFill>
              <a:schemeClr val="accent1"/>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Adapt curricula in schools and university to tasks in real life.</c:v>
                </c:pt>
                <c:pt idx="1">
                  <c:v>Make internships obligatory within education.</c:v>
                </c:pt>
                <c:pt idx="2">
                  <c:v>Train ICT skills at a very early stage</c:v>
                </c:pt>
                <c:pt idx="3">
                  <c:v>Improve the training of teachers.</c:v>
                </c:pt>
                <c:pt idx="4">
                  <c:v>Make curricula more flexible and let students choose what they want to learn.</c:v>
                </c:pt>
                <c:pt idx="5">
                  <c:v>Make recruitment fairer and more transparent.</c:v>
                </c:pt>
                <c:pt idx="6">
                  <c:v>Make sure contracts have better work protection for young employees.</c:v>
                </c:pt>
                <c:pt idx="7">
                  <c:v>Give better chances to those with a socially and/or educationally disadvantaged background.</c:v>
                </c:pt>
                <c:pt idx="8">
                  <c:v>Send more representatives of companies to schools to give insights into their work, e.g. career fairs.</c:v>
                </c:pt>
                <c:pt idx="9">
                  <c:v>Make it easier for young people to participate and express their ideas in politics and business.</c:v>
                </c:pt>
                <c:pt idx="10">
                  <c:v>Improve the process of job seeking and recruitment through more advanced digital platforms.</c:v>
                </c:pt>
                <c:pt idx="11">
                  <c:v>No answer / don´t know</c:v>
                </c:pt>
              </c:strCache>
            </c:strRef>
          </c:cat>
          <c:val>
            <c:numRef>
              <c:f>Tabelle1!$B$2:$M$2</c:f>
              <c:numCache>
                <c:formatCode>0.00</c:formatCode>
                <c:ptCount val="12"/>
                <c:pt idx="0">
                  <c:v>29.4</c:v>
                </c:pt>
                <c:pt idx="1">
                  <c:v>17.93</c:v>
                </c:pt>
                <c:pt idx="2">
                  <c:v>28.16</c:v>
                </c:pt>
                <c:pt idx="3">
                  <c:v>13.78</c:v>
                </c:pt>
                <c:pt idx="4">
                  <c:v>17.510000000000002</c:v>
                </c:pt>
                <c:pt idx="5">
                  <c:v>21.01</c:v>
                </c:pt>
                <c:pt idx="6">
                  <c:v>10.29</c:v>
                </c:pt>
                <c:pt idx="7">
                  <c:v>19.920000000000002</c:v>
                </c:pt>
                <c:pt idx="8">
                  <c:v>16.89</c:v>
                </c:pt>
                <c:pt idx="9">
                  <c:v>12.88</c:v>
                </c:pt>
                <c:pt idx="10">
                  <c:v>10.95</c:v>
                </c:pt>
                <c:pt idx="11">
                  <c:v>14.37</c:v>
                </c:pt>
              </c:numCache>
            </c:numRef>
          </c:val>
        </c:ser>
        <c:dLbls>
          <c:showLegendKey val="0"/>
          <c:showVal val="0"/>
          <c:showCatName val="0"/>
          <c:showSerName val="0"/>
          <c:showPercent val="0"/>
          <c:showBubbleSize val="0"/>
        </c:dLbls>
        <c:gapWidth val="50"/>
        <c:axId val="136976640"/>
        <c:axId val="136986624"/>
      </c:barChart>
      <c:catAx>
        <c:axId val="136976640"/>
        <c:scaling>
          <c:orientation val="maxMin"/>
        </c:scaling>
        <c:delete val="1"/>
        <c:axPos val="l"/>
        <c:numFmt formatCode="General" sourceLinked="0"/>
        <c:majorTickMark val="out"/>
        <c:minorTickMark val="none"/>
        <c:tickLblPos val="nextTo"/>
        <c:crossAx val="136986624"/>
        <c:crosses val="autoZero"/>
        <c:auto val="1"/>
        <c:lblAlgn val="ctr"/>
        <c:lblOffset val="100"/>
        <c:noMultiLvlLbl val="0"/>
      </c:catAx>
      <c:valAx>
        <c:axId val="136986624"/>
        <c:scaling>
          <c:orientation val="minMax"/>
          <c:max val="100"/>
          <c:min val="0"/>
        </c:scaling>
        <c:delete val="1"/>
        <c:axPos val="t"/>
        <c:numFmt formatCode="General" sourceLinked="0"/>
        <c:majorTickMark val="out"/>
        <c:minorTickMark val="none"/>
        <c:tickLblPos val="nextTo"/>
        <c:crossAx val="13697664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7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Netherlands</c:v>
                </c:pt>
              </c:strCache>
            </c:strRef>
          </c:tx>
          <c:spPr>
            <a:solidFill>
              <a:schemeClr val="accent5">
                <a:lumMod val="75000"/>
              </a:schemeClr>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Adapt curricula in schools and university to tasks in real life.</c:v>
                </c:pt>
                <c:pt idx="1">
                  <c:v>Make internships obligatory within education.</c:v>
                </c:pt>
                <c:pt idx="2">
                  <c:v>Train ICT skills at a very early stage</c:v>
                </c:pt>
                <c:pt idx="3">
                  <c:v>Improve the training of teachers.</c:v>
                </c:pt>
                <c:pt idx="4">
                  <c:v>Make curricula more flexible and let students choose what they want to learn.</c:v>
                </c:pt>
                <c:pt idx="5">
                  <c:v>Make recruitment fairer and more transparent.</c:v>
                </c:pt>
                <c:pt idx="6">
                  <c:v>Make sure contracts have better work protection for young employees.</c:v>
                </c:pt>
                <c:pt idx="7">
                  <c:v>Give better chances to those with a socially and/or educationally disadvantaged background.</c:v>
                </c:pt>
                <c:pt idx="8">
                  <c:v>Send more representatives of companies to schools to give insights into their work, e.g. career fairs.</c:v>
                </c:pt>
                <c:pt idx="9">
                  <c:v>Make it easier for young people to participate and express their ideas in politics and business.</c:v>
                </c:pt>
                <c:pt idx="10">
                  <c:v>Improve the process of job seeking and recruitment through more advanced digital platforms.</c:v>
                </c:pt>
                <c:pt idx="11">
                  <c:v>No answer / don´t know</c:v>
                </c:pt>
              </c:strCache>
            </c:strRef>
          </c:cat>
          <c:val>
            <c:numRef>
              <c:f>Tabelle1!$B$2:$M$2</c:f>
              <c:numCache>
                <c:formatCode>0.00</c:formatCode>
                <c:ptCount val="12"/>
                <c:pt idx="0">
                  <c:v>22.49</c:v>
                </c:pt>
                <c:pt idx="1">
                  <c:v>27.08</c:v>
                </c:pt>
                <c:pt idx="2">
                  <c:v>24.14</c:v>
                </c:pt>
                <c:pt idx="3">
                  <c:v>18.64</c:v>
                </c:pt>
                <c:pt idx="4">
                  <c:v>9.3699999999999992</c:v>
                </c:pt>
                <c:pt idx="5">
                  <c:v>11.6</c:v>
                </c:pt>
                <c:pt idx="6">
                  <c:v>17.399999999999999</c:v>
                </c:pt>
                <c:pt idx="7">
                  <c:v>12.03</c:v>
                </c:pt>
                <c:pt idx="8">
                  <c:v>13.34</c:v>
                </c:pt>
                <c:pt idx="9">
                  <c:v>11.92</c:v>
                </c:pt>
                <c:pt idx="10">
                  <c:v>9.42</c:v>
                </c:pt>
                <c:pt idx="11">
                  <c:v>13.03</c:v>
                </c:pt>
              </c:numCache>
            </c:numRef>
          </c:val>
        </c:ser>
        <c:dLbls>
          <c:showLegendKey val="0"/>
          <c:showVal val="0"/>
          <c:showCatName val="0"/>
          <c:showSerName val="0"/>
          <c:showPercent val="0"/>
          <c:showBubbleSize val="0"/>
        </c:dLbls>
        <c:gapWidth val="50"/>
        <c:axId val="137007488"/>
        <c:axId val="137009024"/>
      </c:barChart>
      <c:catAx>
        <c:axId val="137007488"/>
        <c:scaling>
          <c:orientation val="maxMin"/>
        </c:scaling>
        <c:delete val="1"/>
        <c:axPos val="l"/>
        <c:numFmt formatCode="General" sourceLinked="0"/>
        <c:majorTickMark val="out"/>
        <c:minorTickMark val="none"/>
        <c:tickLblPos val="nextTo"/>
        <c:crossAx val="137009024"/>
        <c:crosses val="autoZero"/>
        <c:auto val="1"/>
        <c:lblAlgn val="ctr"/>
        <c:lblOffset val="100"/>
        <c:noMultiLvlLbl val="0"/>
      </c:catAx>
      <c:valAx>
        <c:axId val="137009024"/>
        <c:scaling>
          <c:orientation val="minMax"/>
          <c:max val="100"/>
          <c:min val="0"/>
        </c:scaling>
        <c:delete val="1"/>
        <c:axPos val="t"/>
        <c:numFmt formatCode="General" sourceLinked="0"/>
        <c:majorTickMark val="out"/>
        <c:minorTickMark val="none"/>
        <c:tickLblPos val="nextTo"/>
        <c:crossAx val="13700748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7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Germany</c:v>
                </c:pt>
              </c:strCache>
            </c:strRef>
          </c:tx>
          <c:spPr>
            <a:solidFill>
              <a:schemeClr val="bg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Adapt curricula in schools and university to tasks in real life.</c:v>
                </c:pt>
                <c:pt idx="1">
                  <c:v>Make internships obligatory within education.</c:v>
                </c:pt>
                <c:pt idx="2">
                  <c:v>Train ICT skills at a very early stage</c:v>
                </c:pt>
                <c:pt idx="3">
                  <c:v>Improve the training of teachers.</c:v>
                </c:pt>
                <c:pt idx="4">
                  <c:v>Make curricula more flexible and let students choose what they want to learn.</c:v>
                </c:pt>
                <c:pt idx="5">
                  <c:v>Make recruitment fairer and more transparent.</c:v>
                </c:pt>
                <c:pt idx="6">
                  <c:v>Make sure contracts have better work protection for young employees.</c:v>
                </c:pt>
                <c:pt idx="7">
                  <c:v>Give better chances to those with a socially and/or educationally disadvantaged background.</c:v>
                </c:pt>
                <c:pt idx="8">
                  <c:v>Send more representatives of companies to schools to give insights into their work, e.g. career fairs.</c:v>
                </c:pt>
                <c:pt idx="9">
                  <c:v>Make it easier for young people to participate and express their ideas in politics and business.</c:v>
                </c:pt>
                <c:pt idx="10">
                  <c:v>Improve the process of job seeking and recruitment through more advanced digital platforms.</c:v>
                </c:pt>
                <c:pt idx="11">
                  <c:v>No answer / don´t know</c:v>
                </c:pt>
              </c:strCache>
            </c:strRef>
          </c:cat>
          <c:val>
            <c:numRef>
              <c:f>Tabelle1!$B$2:$M$2</c:f>
              <c:numCache>
                <c:formatCode>0.00</c:formatCode>
                <c:ptCount val="12"/>
                <c:pt idx="0">
                  <c:v>35.880000000000003</c:v>
                </c:pt>
                <c:pt idx="1">
                  <c:v>14.12</c:v>
                </c:pt>
                <c:pt idx="2">
                  <c:v>17.11</c:v>
                </c:pt>
                <c:pt idx="3">
                  <c:v>23.51</c:v>
                </c:pt>
                <c:pt idx="4">
                  <c:v>16.82</c:v>
                </c:pt>
                <c:pt idx="5">
                  <c:v>7.18</c:v>
                </c:pt>
                <c:pt idx="6">
                  <c:v>13.09</c:v>
                </c:pt>
                <c:pt idx="7">
                  <c:v>20.38</c:v>
                </c:pt>
                <c:pt idx="8">
                  <c:v>12.41</c:v>
                </c:pt>
                <c:pt idx="9">
                  <c:v>14.32</c:v>
                </c:pt>
                <c:pt idx="10">
                  <c:v>8.33</c:v>
                </c:pt>
                <c:pt idx="11">
                  <c:v>12.89</c:v>
                </c:pt>
              </c:numCache>
            </c:numRef>
          </c:val>
        </c:ser>
        <c:dLbls>
          <c:showLegendKey val="0"/>
          <c:showVal val="0"/>
          <c:showCatName val="0"/>
          <c:showSerName val="0"/>
          <c:showPercent val="0"/>
          <c:showBubbleSize val="0"/>
        </c:dLbls>
        <c:gapWidth val="50"/>
        <c:axId val="137111808"/>
        <c:axId val="137113600"/>
      </c:barChart>
      <c:catAx>
        <c:axId val="137111808"/>
        <c:scaling>
          <c:orientation val="maxMin"/>
        </c:scaling>
        <c:delete val="1"/>
        <c:axPos val="l"/>
        <c:numFmt formatCode="General" sourceLinked="0"/>
        <c:majorTickMark val="out"/>
        <c:minorTickMark val="none"/>
        <c:tickLblPos val="nextTo"/>
        <c:crossAx val="137113600"/>
        <c:crosses val="autoZero"/>
        <c:auto val="1"/>
        <c:lblAlgn val="ctr"/>
        <c:lblOffset val="100"/>
        <c:noMultiLvlLbl val="0"/>
      </c:catAx>
      <c:valAx>
        <c:axId val="137113600"/>
        <c:scaling>
          <c:orientation val="minMax"/>
          <c:max val="100"/>
          <c:min val="0"/>
        </c:scaling>
        <c:delete val="1"/>
        <c:axPos val="t"/>
        <c:numFmt formatCode="General" sourceLinked="0"/>
        <c:majorTickMark val="out"/>
        <c:minorTickMark val="none"/>
        <c:tickLblPos val="nextTo"/>
        <c:crossAx val="137111808"/>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7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5805626479686E-2"/>
          <c:w val="0.61747637799055521"/>
          <c:h val="0.82195323303713563"/>
        </c:manualLayout>
      </c:layout>
      <c:barChart>
        <c:barDir val="bar"/>
        <c:grouping val="clustered"/>
        <c:varyColors val="0"/>
        <c:ser>
          <c:idx val="0"/>
          <c:order val="0"/>
          <c:tx>
            <c:strRef>
              <c:f>Tabelle1!$A$2</c:f>
              <c:strCache>
                <c:ptCount val="1"/>
                <c:pt idx="0">
                  <c:v>Spain</c:v>
                </c:pt>
              </c:strCache>
            </c:strRef>
          </c:tx>
          <c:spPr>
            <a:solidFill>
              <a:schemeClr val="accent6"/>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Adapt curricula in schools and university to tasks in real life.</c:v>
                </c:pt>
                <c:pt idx="1">
                  <c:v>Make internships obligatory within education.</c:v>
                </c:pt>
                <c:pt idx="2">
                  <c:v>Train ICT skills at a very early stage</c:v>
                </c:pt>
                <c:pt idx="3">
                  <c:v>Improve the training of teachers.</c:v>
                </c:pt>
                <c:pt idx="4">
                  <c:v>Make curricula more flexible and let students choose what they want to learn.</c:v>
                </c:pt>
                <c:pt idx="5">
                  <c:v>Make recruitment fairer and more transparent.</c:v>
                </c:pt>
                <c:pt idx="6">
                  <c:v>Make sure contracts have better work protection for young employees.</c:v>
                </c:pt>
                <c:pt idx="7">
                  <c:v>Give better chances to those with a socially and/or educationally disadvantaged background.</c:v>
                </c:pt>
                <c:pt idx="8">
                  <c:v>Send more representatives of companies to schools to give insights into their work, e.g. career fairs.</c:v>
                </c:pt>
                <c:pt idx="9">
                  <c:v>Make it easier for young people to participate and express their ideas in politics and business.</c:v>
                </c:pt>
                <c:pt idx="10">
                  <c:v>Improve the process of job seeking and recruitment through more advanced digital platforms.</c:v>
                </c:pt>
                <c:pt idx="11">
                  <c:v>No answer / don´t know</c:v>
                </c:pt>
              </c:strCache>
            </c:strRef>
          </c:cat>
          <c:val>
            <c:numRef>
              <c:f>Tabelle1!$B$2:$M$2</c:f>
              <c:numCache>
                <c:formatCode>0.00</c:formatCode>
                <c:ptCount val="12"/>
                <c:pt idx="0">
                  <c:v>27.26</c:v>
                </c:pt>
                <c:pt idx="1">
                  <c:v>24.18</c:v>
                </c:pt>
                <c:pt idx="2">
                  <c:v>18.18</c:v>
                </c:pt>
                <c:pt idx="3">
                  <c:v>18.970000000000002</c:v>
                </c:pt>
                <c:pt idx="4">
                  <c:v>20.32</c:v>
                </c:pt>
                <c:pt idx="5">
                  <c:v>14.34</c:v>
                </c:pt>
                <c:pt idx="6">
                  <c:v>19.64</c:v>
                </c:pt>
                <c:pt idx="7">
                  <c:v>10.91</c:v>
                </c:pt>
                <c:pt idx="8">
                  <c:v>7.8299999999999992</c:v>
                </c:pt>
                <c:pt idx="9">
                  <c:v>14.45</c:v>
                </c:pt>
                <c:pt idx="10">
                  <c:v>11.450000000000001</c:v>
                </c:pt>
                <c:pt idx="11">
                  <c:v>5.0999999999999996</c:v>
                </c:pt>
              </c:numCache>
            </c:numRef>
          </c:val>
        </c:ser>
        <c:dLbls>
          <c:showLegendKey val="0"/>
          <c:showVal val="0"/>
          <c:showCatName val="0"/>
          <c:showSerName val="0"/>
          <c:showPercent val="0"/>
          <c:showBubbleSize val="0"/>
        </c:dLbls>
        <c:gapWidth val="50"/>
        <c:axId val="136591232"/>
        <c:axId val="136592768"/>
      </c:barChart>
      <c:catAx>
        <c:axId val="136591232"/>
        <c:scaling>
          <c:orientation val="maxMin"/>
        </c:scaling>
        <c:delete val="1"/>
        <c:axPos val="l"/>
        <c:numFmt formatCode="General" sourceLinked="0"/>
        <c:majorTickMark val="out"/>
        <c:minorTickMark val="none"/>
        <c:tickLblPos val="nextTo"/>
        <c:crossAx val="136592768"/>
        <c:crosses val="autoZero"/>
        <c:auto val="1"/>
        <c:lblAlgn val="ctr"/>
        <c:lblOffset val="100"/>
        <c:noMultiLvlLbl val="0"/>
      </c:catAx>
      <c:valAx>
        <c:axId val="136592768"/>
        <c:scaling>
          <c:orientation val="minMax"/>
          <c:max val="100"/>
          <c:min val="0"/>
        </c:scaling>
        <c:delete val="1"/>
        <c:axPos val="t"/>
        <c:numFmt formatCode="General" sourceLinked="0"/>
        <c:majorTickMark val="out"/>
        <c:minorTickMark val="none"/>
        <c:tickLblPos val="nextTo"/>
        <c:crossAx val="136591232"/>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7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59325620190897E-2"/>
          <c:w val="0.60876685498438454"/>
          <c:h val="0.82195565871945475"/>
        </c:manualLayout>
      </c:layout>
      <c:barChart>
        <c:barDir val="bar"/>
        <c:grouping val="clustered"/>
        <c:varyColors val="0"/>
        <c:ser>
          <c:idx val="0"/>
          <c:order val="0"/>
          <c:tx>
            <c:strRef>
              <c:f>Tabelle1!$A$2</c:f>
              <c:strCache>
                <c:ptCount val="1"/>
                <c:pt idx="0">
                  <c:v>Czech Republic</c:v>
                </c:pt>
              </c:strCache>
            </c:strRef>
          </c:tx>
          <c:spPr>
            <a:solidFill>
              <a:schemeClr val="accent5"/>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Adapt curricula in schools and university to tasks in real life.</c:v>
                </c:pt>
                <c:pt idx="1">
                  <c:v>Make internships obligatory within education.</c:v>
                </c:pt>
                <c:pt idx="2">
                  <c:v>Train ICT skills at a very early stage</c:v>
                </c:pt>
                <c:pt idx="3">
                  <c:v>Improve the training of teachers.</c:v>
                </c:pt>
                <c:pt idx="4">
                  <c:v>Make curricula more flexible and let students choose what they want to learn.</c:v>
                </c:pt>
                <c:pt idx="5">
                  <c:v>Make recruitment fairer and more transparent.</c:v>
                </c:pt>
                <c:pt idx="6">
                  <c:v>Make sure contracts have better work protection for young employees.</c:v>
                </c:pt>
                <c:pt idx="7">
                  <c:v>Give better chances to those with a socially and/or educationally disadvantaged background.</c:v>
                </c:pt>
                <c:pt idx="8">
                  <c:v>Send more representatives of companies to schools to give insights into their work, e.g. career fairs.</c:v>
                </c:pt>
                <c:pt idx="9">
                  <c:v>Make it easier for young people to participate and express their ideas in politics and business.</c:v>
                </c:pt>
                <c:pt idx="10">
                  <c:v>Improve the process of job seeking and recruitment through more advanced digital platforms.</c:v>
                </c:pt>
                <c:pt idx="11">
                  <c:v>No answer / don´t know</c:v>
                </c:pt>
              </c:strCache>
            </c:strRef>
          </c:cat>
          <c:val>
            <c:numRef>
              <c:f>Tabelle1!$B$2:$M$2</c:f>
              <c:numCache>
                <c:formatCode>0.00</c:formatCode>
                <c:ptCount val="12"/>
                <c:pt idx="0">
                  <c:v>36.730000000000004</c:v>
                </c:pt>
                <c:pt idx="1">
                  <c:v>30.959999999999997</c:v>
                </c:pt>
                <c:pt idx="2">
                  <c:v>15.129999999999999</c:v>
                </c:pt>
                <c:pt idx="3">
                  <c:v>15.310000000000002</c:v>
                </c:pt>
                <c:pt idx="4">
                  <c:v>22.62</c:v>
                </c:pt>
                <c:pt idx="5">
                  <c:v>13.88</c:v>
                </c:pt>
                <c:pt idx="6">
                  <c:v>9.31</c:v>
                </c:pt>
                <c:pt idx="7">
                  <c:v>10.23</c:v>
                </c:pt>
                <c:pt idx="8">
                  <c:v>18.16</c:v>
                </c:pt>
                <c:pt idx="9">
                  <c:v>7.04</c:v>
                </c:pt>
                <c:pt idx="10">
                  <c:v>8.16</c:v>
                </c:pt>
                <c:pt idx="11">
                  <c:v>7.08</c:v>
                </c:pt>
              </c:numCache>
            </c:numRef>
          </c:val>
        </c:ser>
        <c:dLbls>
          <c:showLegendKey val="0"/>
          <c:showVal val="0"/>
          <c:showCatName val="0"/>
          <c:showSerName val="0"/>
          <c:showPercent val="0"/>
          <c:showBubbleSize val="0"/>
        </c:dLbls>
        <c:gapWidth val="50"/>
        <c:axId val="136622080"/>
        <c:axId val="136623616"/>
      </c:barChart>
      <c:catAx>
        <c:axId val="136622080"/>
        <c:scaling>
          <c:orientation val="maxMin"/>
        </c:scaling>
        <c:delete val="1"/>
        <c:axPos val="l"/>
        <c:numFmt formatCode="General" sourceLinked="0"/>
        <c:majorTickMark val="out"/>
        <c:minorTickMark val="none"/>
        <c:tickLblPos val="nextTo"/>
        <c:crossAx val="136623616"/>
        <c:crosses val="autoZero"/>
        <c:auto val="1"/>
        <c:lblAlgn val="ctr"/>
        <c:lblOffset val="100"/>
        <c:noMultiLvlLbl val="0"/>
      </c:catAx>
      <c:valAx>
        <c:axId val="136623616"/>
        <c:scaling>
          <c:orientation val="minMax"/>
          <c:max val="100"/>
          <c:min val="0"/>
        </c:scaling>
        <c:delete val="1"/>
        <c:axPos val="t"/>
        <c:numFmt formatCode="General" sourceLinked="0"/>
        <c:majorTickMark val="out"/>
        <c:minorTickMark val="none"/>
        <c:tickLblPos val="nextTo"/>
        <c:crossAx val="136622080"/>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charts/chart17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642636626048277E-2"/>
          <c:w val="0.626185900996726"/>
          <c:h val="0.83312258600917566"/>
        </c:manualLayout>
      </c:layout>
      <c:barChart>
        <c:barDir val="bar"/>
        <c:grouping val="clustered"/>
        <c:varyColors val="0"/>
        <c:ser>
          <c:idx val="0"/>
          <c:order val="0"/>
          <c:tx>
            <c:strRef>
              <c:f>Tabelle1!$A$2</c:f>
              <c:strCache>
                <c:ptCount val="1"/>
                <c:pt idx="0">
                  <c:v>Italy</c:v>
                </c:pt>
              </c:strCache>
            </c:strRef>
          </c:tx>
          <c:spPr>
            <a:solidFill>
              <a:schemeClr val="accent2"/>
            </a:solidFill>
            <a:ln>
              <a:solidFill>
                <a:schemeClr val="bg1"/>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3"/>
            <c:invertIfNegative val="0"/>
            <c:bubble3D val="0"/>
          </c:dPt>
          <c:dPt>
            <c:idx val="16"/>
            <c:invertIfNegative val="0"/>
            <c:bubble3D val="0"/>
          </c:dPt>
          <c:dPt>
            <c:idx val="19"/>
            <c:invertIfNegative val="0"/>
            <c:bubble3D val="0"/>
          </c:dPt>
          <c:dPt>
            <c:idx val="22"/>
            <c:invertIfNegative val="0"/>
            <c:bubble3D val="0"/>
          </c:dPt>
          <c:dPt>
            <c:idx val="25"/>
            <c:invertIfNegative val="0"/>
            <c:bubble3D val="0"/>
          </c:dPt>
          <c:dPt>
            <c:idx val="28"/>
            <c:invertIfNegative val="0"/>
            <c:bubble3D val="0"/>
          </c:dPt>
          <c:dLbls>
            <c:dLbl>
              <c:idx val="9"/>
              <c:numFmt formatCode="[&lt;0]&quot;&quot;;0" sourceLinked="0"/>
              <c:spPr/>
              <c:txPr>
                <a:bodyPr/>
                <a:lstStyle/>
                <a:p>
                  <a:pPr>
                    <a:defRPr sz="1300" b="0" baseline="0">
                      <a:solidFill>
                        <a:schemeClr val="tx1"/>
                      </a:solidFill>
                    </a:defRPr>
                  </a:pPr>
                  <a:endParaRPr lang="es-ES"/>
                </a:p>
              </c:txPr>
              <c:showLegendKey val="0"/>
              <c:showVal val="1"/>
              <c:showCatName val="0"/>
              <c:showSerName val="0"/>
              <c:showPercent val="0"/>
              <c:showBubbleSize val="0"/>
            </c:dLbl>
            <c:numFmt formatCode="[&lt;0]&quot;&quot;;0" sourceLinked="0"/>
            <c:spPr>
              <a:noFill/>
              <a:ln>
                <a:noFill/>
              </a:ln>
              <a:effectLst/>
            </c:spPr>
            <c:txPr>
              <a:bodyPr/>
              <a:lstStyle/>
              <a:p>
                <a:pPr>
                  <a:defRPr sz="1300" b="0" baseline="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Tabelle1!$B$1:$M$1</c:f>
              <c:strCache>
                <c:ptCount val="12"/>
                <c:pt idx="0">
                  <c:v>Adapt curricula in schools and university to tasks in real life.</c:v>
                </c:pt>
                <c:pt idx="1">
                  <c:v>Make internships obligatory within education.</c:v>
                </c:pt>
                <c:pt idx="2">
                  <c:v>Train ICT skills at a very early stage</c:v>
                </c:pt>
                <c:pt idx="3">
                  <c:v>Improve the training of teachers.</c:v>
                </c:pt>
                <c:pt idx="4">
                  <c:v>Make curricula more flexible and let students choose what they want to learn.</c:v>
                </c:pt>
                <c:pt idx="5">
                  <c:v>Make recruitment fairer and more transparent.</c:v>
                </c:pt>
                <c:pt idx="6">
                  <c:v>Make sure contracts have better work protection for young employees.</c:v>
                </c:pt>
                <c:pt idx="7">
                  <c:v>Give better chances to those with a socially and/or educationally disadvantaged background.</c:v>
                </c:pt>
                <c:pt idx="8">
                  <c:v>Send more representatives of companies to schools to give insights into their work, e.g. career fairs.</c:v>
                </c:pt>
                <c:pt idx="9">
                  <c:v>Make it easier for young people to participate and express their ideas in politics and business.</c:v>
                </c:pt>
                <c:pt idx="10">
                  <c:v>Improve the process of job seeking and recruitment through more advanced digital platforms.</c:v>
                </c:pt>
                <c:pt idx="11">
                  <c:v>No answer / don´t know</c:v>
                </c:pt>
              </c:strCache>
            </c:strRef>
          </c:cat>
          <c:val>
            <c:numRef>
              <c:f>Tabelle1!$B$2:$M$2</c:f>
              <c:numCache>
                <c:formatCode>0.00</c:formatCode>
                <c:ptCount val="12"/>
                <c:pt idx="0">
                  <c:v>27.37</c:v>
                </c:pt>
                <c:pt idx="1">
                  <c:v>21.97</c:v>
                </c:pt>
                <c:pt idx="2">
                  <c:v>13.170000000000002</c:v>
                </c:pt>
                <c:pt idx="3">
                  <c:v>16.11</c:v>
                </c:pt>
                <c:pt idx="4">
                  <c:v>16.329999999999998</c:v>
                </c:pt>
                <c:pt idx="5">
                  <c:v>23.669999999999998</c:v>
                </c:pt>
                <c:pt idx="6">
                  <c:v>20.95</c:v>
                </c:pt>
                <c:pt idx="7">
                  <c:v>9.59</c:v>
                </c:pt>
                <c:pt idx="8">
                  <c:v>12.55</c:v>
                </c:pt>
                <c:pt idx="9">
                  <c:v>11.459999999999999</c:v>
                </c:pt>
                <c:pt idx="10">
                  <c:v>13.3</c:v>
                </c:pt>
                <c:pt idx="11">
                  <c:v>6.34</c:v>
                </c:pt>
              </c:numCache>
            </c:numRef>
          </c:val>
        </c:ser>
        <c:dLbls>
          <c:showLegendKey val="0"/>
          <c:showVal val="0"/>
          <c:showCatName val="0"/>
          <c:showSerName val="0"/>
          <c:showPercent val="0"/>
          <c:showBubbleSize val="0"/>
        </c:dLbls>
        <c:gapWidth val="50"/>
        <c:axId val="136517504"/>
        <c:axId val="136519040"/>
      </c:barChart>
      <c:catAx>
        <c:axId val="136517504"/>
        <c:scaling>
          <c:orientation val="maxMin"/>
        </c:scaling>
        <c:delete val="1"/>
        <c:axPos val="l"/>
        <c:numFmt formatCode="General" sourceLinked="0"/>
        <c:majorTickMark val="out"/>
        <c:minorTickMark val="none"/>
        <c:tickLblPos val="nextTo"/>
        <c:crossAx val="136519040"/>
        <c:crosses val="autoZero"/>
        <c:auto val="1"/>
        <c:lblAlgn val="ctr"/>
        <c:lblOffset val="100"/>
        <c:noMultiLvlLbl val="0"/>
      </c:catAx>
      <c:valAx>
        <c:axId val="136519040"/>
        <c:scaling>
          <c:orientation val="minMax"/>
          <c:max val="100"/>
          <c:min val="0"/>
        </c:scaling>
        <c:delete val="1"/>
        <c:axPos val="t"/>
        <c:numFmt formatCode="General" sourceLinked="0"/>
        <c:majorTickMark val="out"/>
        <c:minorTickMark val="none"/>
        <c:tickLblPos val="nextTo"/>
        <c:crossAx val="136517504"/>
        <c:crosses val="autoZero"/>
        <c:crossBetween val="between"/>
        <c:majorUnit val="0.2"/>
      </c:valAx>
    </c:plotArea>
    <c:plotVisOnly val="1"/>
    <c:dispBlanksAs val="gap"/>
    <c:showDLblsOverMax val="0"/>
  </c:chart>
  <c:txPr>
    <a:bodyPr/>
    <a:lstStyle/>
    <a:p>
      <a:pPr>
        <a:defRPr sz="1800"/>
      </a:pPr>
      <a:endParaRPr lang="es-E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51850" cy="497125"/>
          </a:xfrm>
          <a:prstGeom prst="rect">
            <a:avLst/>
          </a:prstGeom>
        </p:spPr>
        <p:txBody>
          <a:bodyPr vert="horz" lIns="92272" tIns="46136" rIns="92272" bIns="46136" rtlCol="0"/>
          <a:lstStyle>
            <a:lvl1pPr algn="l">
              <a:defRPr sz="1200"/>
            </a:lvl1pPr>
          </a:lstStyle>
          <a:p>
            <a:endParaRPr lang="en-GB" dirty="0">
              <a:latin typeface="Vodafone Rg" pitchFamily="34" charset="0"/>
            </a:endParaRPr>
          </a:p>
        </p:txBody>
      </p:sp>
      <p:sp>
        <p:nvSpPr>
          <p:cNvPr id="3" name="Date Placeholder 2"/>
          <p:cNvSpPr>
            <a:spLocks noGrp="1"/>
          </p:cNvSpPr>
          <p:nvPr>
            <p:ph type="dt" sz="quarter" idx="1"/>
          </p:nvPr>
        </p:nvSpPr>
        <p:spPr>
          <a:xfrm>
            <a:off x="3858536" y="2"/>
            <a:ext cx="2951850" cy="497125"/>
          </a:xfrm>
          <a:prstGeom prst="rect">
            <a:avLst/>
          </a:prstGeom>
        </p:spPr>
        <p:txBody>
          <a:bodyPr vert="horz" lIns="92272" tIns="46136" rIns="92272" bIns="46136" rtlCol="0"/>
          <a:lstStyle>
            <a:lvl1pPr algn="r">
              <a:defRPr sz="1200"/>
            </a:lvl1pPr>
          </a:lstStyle>
          <a:p>
            <a:fld id="{F9584B7D-F332-42E4-B349-DEDC589F1ADB}" type="datetimeFigureOut">
              <a:rPr lang="en-GB" smtClean="0">
                <a:latin typeface="Vodafone Rg" pitchFamily="34" charset="0"/>
              </a:rPr>
              <a:pPr/>
              <a:t>21/11/2014</a:t>
            </a:fld>
            <a:endParaRPr lang="en-GB" dirty="0">
              <a:latin typeface="Vodafone Rg" pitchFamily="34" charset="0"/>
            </a:endParaRPr>
          </a:p>
        </p:txBody>
      </p:sp>
      <p:sp>
        <p:nvSpPr>
          <p:cNvPr id="4" name="Footer Placeholder 3"/>
          <p:cNvSpPr>
            <a:spLocks noGrp="1"/>
          </p:cNvSpPr>
          <p:nvPr>
            <p:ph type="ftr" sz="quarter" idx="2"/>
          </p:nvPr>
        </p:nvSpPr>
        <p:spPr>
          <a:xfrm>
            <a:off x="0" y="9443663"/>
            <a:ext cx="2951850" cy="497125"/>
          </a:xfrm>
          <a:prstGeom prst="rect">
            <a:avLst/>
          </a:prstGeom>
        </p:spPr>
        <p:txBody>
          <a:bodyPr vert="horz" lIns="92272" tIns="46136" rIns="92272" bIns="46136" rtlCol="0" anchor="b"/>
          <a:lstStyle>
            <a:lvl1pPr algn="l">
              <a:defRPr sz="1200"/>
            </a:lvl1pPr>
          </a:lstStyle>
          <a:p>
            <a:endParaRPr lang="en-GB" dirty="0">
              <a:latin typeface="Vodafone Rg" pitchFamily="34" charset="0"/>
            </a:endParaRPr>
          </a:p>
        </p:txBody>
      </p:sp>
      <p:sp>
        <p:nvSpPr>
          <p:cNvPr id="5" name="Slide Number Placeholder 4"/>
          <p:cNvSpPr>
            <a:spLocks noGrp="1"/>
          </p:cNvSpPr>
          <p:nvPr>
            <p:ph type="sldNum" sz="quarter" idx="3"/>
          </p:nvPr>
        </p:nvSpPr>
        <p:spPr>
          <a:xfrm>
            <a:off x="3858536" y="9443663"/>
            <a:ext cx="2951850" cy="497125"/>
          </a:xfrm>
          <a:prstGeom prst="rect">
            <a:avLst/>
          </a:prstGeom>
        </p:spPr>
        <p:txBody>
          <a:bodyPr vert="horz" lIns="92272" tIns="46136" rIns="92272" bIns="46136" rtlCol="0" anchor="b"/>
          <a:lstStyle>
            <a:lvl1pPr algn="r">
              <a:defRPr sz="1200"/>
            </a:lvl1pPr>
          </a:lstStyle>
          <a:p>
            <a:fld id="{EA1C1BE2-1563-4C9C-8E4A-C427D52BD2E1}" type="slidenum">
              <a:rPr lang="en-GB" smtClean="0">
                <a:latin typeface="Vodafone Rg" pitchFamily="34" charset="0"/>
              </a:rPr>
              <a:pPr/>
              <a:t>‹Nº›</a:t>
            </a:fld>
            <a:endParaRPr lang="en-GB" dirty="0">
              <a:latin typeface="Vodafone Rg" pitchFamily="34" charset="0"/>
            </a:endParaRPr>
          </a:p>
        </p:txBody>
      </p:sp>
    </p:spTree>
    <p:extLst>
      <p:ext uri="{BB962C8B-B14F-4D97-AF65-F5344CB8AC3E}">
        <p14:creationId xmlns:p14="http://schemas.microsoft.com/office/powerpoint/2010/main" val="42807412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51850" cy="497125"/>
          </a:xfrm>
          <a:prstGeom prst="rect">
            <a:avLst/>
          </a:prstGeom>
        </p:spPr>
        <p:txBody>
          <a:bodyPr vert="horz" lIns="92272" tIns="46136" rIns="92272" bIns="46136" rtlCol="0"/>
          <a:lstStyle>
            <a:lvl1pPr algn="l">
              <a:defRPr sz="1200">
                <a:latin typeface="Vodafone Rg" pitchFamily="34" charset="0"/>
              </a:defRPr>
            </a:lvl1pPr>
          </a:lstStyle>
          <a:p>
            <a:endParaRPr lang="en-GB" dirty="0"/>
          </a:p>
        </p:txBody>
      </p:sp>
      <p:sp>
        <p:nvSpPr>
          <p:cNvPr id="3" name="Date Placeholder 2"/>
          <p:cNvSpPr>
            <a:spLocks noGrp="1"/>
          </p:cNvSpPr>
          <p:nvPr>
            <p:ph type="dt" idx="1"/>
          </p:nvPr>
        </p:nvSpPr>
        <p:spPr>
          <a:xfrm>
            <a:off x="3858536" y="2"/>
            <a:ext cx="2951850" cy="497125"/>
          </a:xfrm>
          <a:prstGeom prst="rect">
            <a:avLst/>
          </a:prstGeom>
        </p:spPr>
        <p:txBody>
          <a:bodyPr vert="horz" lIns="92272" tIns="46136" rIns="92272" bIns="46136" rtlCol="0"/>
          <a:lstStyle>
            <a:lvl1pPr algn="r">
              <a:defRPr sz="1200">
                <a:latin typeface="Vodafone Rg" pitchFamily="34" charset="0"/>
              </a:defRPr>
            </a:lvl1pPr>
          </a:lstStyle>
          <a:p>
            <a:fld id="{53ACD7AC-7E6F-4F59-A8AC-F454A6DBBD3A}" type="datetimeFigureOut">
              <a:rPr lang="en-GB" smtClean="0"/>
              <a:pPr/>
              <a:t>21/11/2014</a:t>
            </a:fld>
            <a:endParaRPr lang="en-GB" dirty="0"/>
          </a:p>
        </p:txBody>
      </p:sp>
      <p:sp>
        <p:nvSpPr>
          <p:cNvPr id="4" name="Slide Image Placeholder 3"/>
          <p:cNvSpPr>
            <a:spLocks noGrp="1" noRot="1" noChangeAspect="1"/>
          </p:cNvSpPr>
          <p:nvPr>
            <p:ph type="sldImg" idx="2"/>
          </p:nvPr>
        </p:nvSpPr>
        <p:spPr>
          <a:xfrm>
            <a:off x="920750" y="746125"/>
            <a:ext cx="4970463" cy="3727450"/>
          </a:xfrm>
          <a:prstGeom prst="rect">
            <a:avLst/>
          </a:prstGeom>
          <a:noFill/>
          <a:ln w="12700">
            <a:solidFill>
              <a:prstClr val="black"/>
            </a:solidFill>
          </a:ln>
        </p:spPr>
        <p:txBody>
          <a:bodyPr vert="horz" lIns="92272" tIns="46136" rIns="92272" bIns="46136" rtlCol="0" anchor="ctr"/>
          <a:lstStyle/>
          <a:p>
            <a:endParaRPr lang="en-GB" dirty="0"/>
          </a:p>
        </p:txBody>
      </p:sp>
      <p:sp>
        <p:nvSpPr>
          <p:cNvPr id="5" name="Notes Placeholder 4"/>
          <p:cNvSpPr>
            <a:spLocks noGrp="1"/>
          </p:cNvSpPr>
          <p:nvPr>
            <p:ph type="body" sz="quarter" idx="3"/>
          </p:nvPr>
        </p:nvSpPr>
        <p:spPr>
          <a:xfrm>
            <a:off x="681197" y="4722695"/>
            <a:ext cx="5449570" cy="4474131"/>
          </a:xfrm>
          <a:prstGeom prst="rect">
            <a:avLst/>
          </a:prstGeom>
        </p:spPr>
        <p:txBody>
          <a:bodyPr vert="horz" lIns="92272" tIns="46136" rIns="92272" bIns="46136"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Footer Placeholder 5"/>
          <p:cNvSpPr>
            <a:spLocks noGrp="1"/>
          </p:cNvSpPr>
          <p:nvPr>
            <p:ph type="ftr" sz="quarter" idx="4"/>
          </p:nvPr>
        </p:nvSpPr>
        <p:spPr>
          <a:xfrm>
            <a:off x="0" y="9443665"/>
            <a:ext cx="2951850" cy="497125"/>
          </a:xfrm>
          <a:prstGeom prst="rect">
            <a:avLst/>
          </a:prstGeom>
        </p:spPr>
        <p:txBody>
          <a:bodyPr vert="horz" lIns="92272" tIns="46136" rIns="92272" bIns="46136" rtlCol="0" anchor="b"/>
          <a:lstStyle>
            <a:lvl1pPr algn="l">
              <a:defRPr sz="1200">
                <a:latin typeface="Vodafone Rg" pitchFamily="34" charset="0"/>
              </a:defRPr>
            </a:lvl1pPr>
          </a:lstStyle>
          <a:p>
            <a:endParaRPr lang="en-GB" dirty="0"/>
          </a:p>
        </p:txBody>
      </p:sp>
      <p:sp>
        <p:nvSpPr>
          <p:cNvPr id="7" name="Slide Number Placeholder 6"/>
          <p:cNvSpPr>
            <a:spLocks noGrp="1"/>
          </p:cNvSpPr>
          <p:nvPr>
            <p:ph type="sldNum" sz="quarter" idx="5"/>
          </p:nvPr>
        </p:nvSpPr>
        <p:spPr>
          <a:xfrm>
            <a:off x="3858536" y="9443665"/>
            <a:ext cx="2951850" cy="497125"/>
          </a:xfrm>
          <a:prstGeom prst="rect">
            <a:avLst/>
          </a:prstGeom>
        </p:spPr>
        <p:txBody>
          <a:bodyPr vert="horz" lIns="92272" tIns="46136" rIns="92272" bIns="46136" rtlCol="0" anchor="b"/>
          <a:lstStyle>
            <a:lvl1pPr algn="r">
              <a:defRPr sz="1200">
                <a:latin typeface="Vodafone Rg" pitchFamily="34" charset="0"/>
              </a:defRPr>
            </a:lvl1pPr>
          </a:lstStyle>
          <a:p>
            <a:fld id="{2B3E1866-6ABF-4414-AFB5-B91146A1FA19}" type="slidenum">
              <a:rPr lang="en-GB" smtClean="0"/>
              <a:pPr/>
              <a:t>‹Nº›</a:t>
            </a:fld>
            <a:endParaRPr lang="en-GB" dirty="0"/>
          </a:p>
        </p:txBody>
      </p:sp>
    </p:spTree>
    <p:extLst>
      <p:ext uri="{BB962C8B-B14F-4D97-AF65-F5344CB8AC3E}">
        <p14:creationId xmlns:p14="http://schemas.microsoft.com/office/powerpoint/2010/main" val="2208001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Vodafone Rg" pitchFamily="34" charset="0"/>
        <a:ea typeface="+mn-ea"/>
        <a:cs typeface="+mn-cs"/>
      </a:defRPr>
    </a:lvl1pPr>
    <a:lvl2pPr marL="457200" algn="l" defTabSz="914400" rtl="0" eaLnBrk="1" latinLnBrk="0" hangingPunct="1">
      <a:defRPr sz="1200" kern="1200">
        <a:solidFill>
          <a:schemeClr val="tx1"/>
        </a:solidFill>
        <a:latin typeface="Vodafone Rg" pitchFamily="34" charset="0"/>
        <a:ea typeface="+mn-ea"/>
        <a:cs typeface="+mn-cs"/>
      </a:defRPr>
    </a:lvl2pPr>
    <a:lvl3pPr marL="914400" algn="l" defTabSz="914400" rtl="0" eaLnBrk="1" latinLnBrk="0" hangingPunct="1">
      <a:defRPr sz="1200" kern="1200">
        <a:solidFill>
          <a:schemeClr val="tx1"/>
        </a:solidFill>
        <a:latin typeface="Vodafone Rg" pitchFamily="34" charset="0"/>
        <a:ea typeface="+mn-ea"/>
        <a:cs typeface="+mn-cs"/>
      </a:defRPr>
    </a:lvl3pPr>
    <a:lvl4pPr marL="1371600" algn="l" defTabSz="914400" rtl="0" eaLnBrk="1" latinLnBrk="0" hangingPunct="1">
      <a:defRPr sz="1200" kern="1200">
        <a:solidFill>
          <a:schemeClr val="tx1"/>
        </a:solidFill>
        <a:latin typeface="Vodafone Rg" pitchFamily="34" charset="0"/>
        <a:ea typeface="+mn-ea"/>
        <a:cs typeface="+mn-cs"/>
      </a:defRPr>
    </a:lvl4pPr>
    <a:lvl5pPr marL="1828800" algn="l" defTabSz="914400" rtl="0" eaLnBrk="1" latinLnBrk="0" hangingPunct="1">
      <a:defRPr sz="1200" kern="1200">
        <a:solidFill>
          <a:schemeClr val="tx1"/>
        </a:solidFill>
        <a:latin typeface="Vodafone Rg"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2B3E1866-6ABF-4414-AFB5-B91146A1FA19}" type="slidenum">
              <a:rPr lang="en-GB" smtClean="0"/>
              <a:pPr/>
              <a:t>1</a:t>
            </a:fld>
            <a:endParaRPr lang="en-GB" dirty="0"/>
          </a:p>
        </p:txBody>
      </p:sp>
    </p:spTree>
    <p:extLst>
      <p:ext uri="{BB962C8B-B14F-4D97-AF65-F5344CB8AC3E}">
        <p14:creationId xmlns:p14="http://schemas.microsoft.com/office/powerpoint/2010/main" val="3727635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2B3E1866-6ABF-4414-AFB5-B91146A1FA19}" type="slidenum">
              <a:rPr lang="en-GB" smtClean="0"/>
              <a:pPr/>
              <a:t>2</a:t>
            </a:fld>
            <a:endParaRPr lang="en-GB" dirty="0"/>
          </a:p>
        </p:txBody>
      </p:sp>
    </p:spTree>
    <p:extLst>
      <p:ext uri="{BB962C8B-B14F-4D97-AF65-F5344CB8AC3E}">
        <p14:creationId xmlns:p14="http://schemas.microsoft.com/office/powerpoint/2010/main" val="54510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2B3E1866-6ABF-4414-AFB5-B91146A1FA19}" type="slidenum">
              <a:rPr lang="en-GB" smtClean="0"/>
              <a:pPr/>
              <a:t>4</a:t>
            </a:fld>
            <a:endParaRPr lang="en-GB" dirty="0"/>
          </a:p>
        </p:txBody>
      </p:sp>
    </p:spTree>
    <p:extLst>
      <p:ext uri="{BB962C8B-B14F-4D97-AF65-F5344CB8AC3E}">
        <p14:creationId xmlns:p14="http://schemas.microsoft.com/office/powerpoint/2010/main" val="2299636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2B3E1866-6ABF-4414-AFB5-B91146A1FA19}" type="slidenum">
              <a:rPr lang="en-GB" smtClean="0"/>
              <a:pPr/>
              <a:t>5</a:t>
            </a:fld>
            <a:endParaRPr lang="en-GB" dirty="0"/>
          </a:p>
        </p:txBody>
      </p:sp>
    </p:spTree>
    <p:extLst>
      <p:ext uri="{BB962C8B-B14F-4D97-AF65-F5344CB8AC3E}">
        <p14:creationId xmlns:p14="http://schemas.microsoft.com/office/powerpoint/2010/main" val="436942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2B3E1866-6ABF-4414-AFB5-B91146A1FA19}" type="slidenum">
              <a:rPr lang="en-GB" smtClean="0"/>
              <a:pPr/>
              <a:t>6</a:t>
            </a:fld>
            <a:endParaRPr lang="en-GB" dirty="0"/>
          </a:p>
        </p:txBody>
      </p:sp>
    </p:spTree>
    <p:extLst>
      <p:ext uri="{BB962C8B-B14F-4D97-AF65-F5344CB8AC3E}">
        <p14:creationId xmlns:p14="http://schemas.microsoft.com/office/powerpoint/2010/main" val="2785978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2B3E1866-6ABF-4414-AFB5-B91146A1FA19}" type="slidenum">
              <a:rPr lang="en-GB" smtClean="0"/>
              <a:pPr/>
              <a:t>7</a:t>
            </a:fld>
            <a:endParaRPr lang="en-GB" dirty="0"/>
          </a:p>
        </p:txBody>
      </p:sp>
    </p:spTree>
    <p:extLst>
      <p:ext uri="{BB962C8B-B14F-4D97-AF65-F5344CB8AC3E}">
        <p14:creationId xmlns:p14="http://schemas.microsoft.com/office/powerpoint/2010/main" val="4160794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2B3E1866-6ABF-4414-AFB5-B91146A1FA19}" type="slidenum">
              <a:rPr lang="en-GB" smtClean="0"/>
              <a:pPr/>
              <a:t>8</a:t>
            </a:fld>
            <a:endParaRPr lang="en-GB" dirty="0"/>
          </a:p>
        </p:txBody>
      </p:sp>
    </p:spTree>
    <p:extLst>
      <p:ext uri="{BB962C8B-B14F-4D97-AF65-F5344CB8AC3E}">
        <p14:creationId xmlns:p14="http://schemas.microsoft.com/office/powerpoint/2010/main" val="2859297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2B3E1866-6ABF-4414-AFB5-B91146A1FA19}" type="slidenum">
              <a:rPr lang="en-GB" smtClean="0"/>
              <a:pPr/>
              <a:t>9</a:t>
            </a:fld>
            <a:endParaRPr lang="en-GB" dirty="0"/>
          </a:p>
        </p:txBody>
      </p:sp>
    </p:spTree>
    <p:extLst>
      <p:ext uri="{BB962C8B-B14F-4D97-AF65-F5344CB8AC3E}">
        <p14:creationId xmlns:p14="http://schemas.microsoft.com/office/powerpoint/2010/main" val="41452787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2B3E1866-6ABF-4414-AFB5-B91146A1FA19}" type="slidenum">
              <a:rPr lang="en-GB" smtClean="0"/>
              <a:pPr/>
              <a:t>10</a:t>
            </a:fld>
            <a:endParaRPr lang="en-GB" dirty="0"/>
          </a:p>
        </p:txBody>
      </p:sp>
    </p:spTree>
    <p:extLst>
      <p:ext uri="{BB962C8B-B14F-4D97-AF65-F5344CB8AC3E}">
        <p14:creationId xmlns:p14="http://schemas.microsoft.com/office/powerpoint/2010/main" val="1566122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2B3E1866-6ABF-4414-AFB5-B91146A1FA19}" type="slidenum">
              <a:rPr lang="en-GB" smtClean="0"/>
              <a:pPr/>
              <a:t>11</a:t>
            </a:fld>
            <a:endParaRPr lang="en-GB" dirty="0"/>
          </a:p>
        </p:txBody>
      </p:sp>
    </p:spTree>
    <p:extLst>
      <p:ext uri="{BB962C8B-B14F-4D97-AF65-F5344CB8AC3E}">
        <p14:creationId xmlns:p14="http://schemas.microsoft.com/office/powerpoint/2010/main" val="602728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2B3E1866-6ABF-4414-AFB5-B91146A1FA19}" type="slidenum">
              <a:rPr lang="en-GB" smtClean="0"/>
              <a:pPr/>
              <a:t>12</a:t>
            </a:fld>
            <a:endParaRPr lang="en-GB" dirty="0"/>
          </a:p>
        </p:txBody>
      </p:sp>
    </p:spTree>
    <p:extLst>
      <p:ext uri="{BB962C8B-B14F-4D97-AF65-F5344CB8AC3E}">
        <p14:creationId xmlns:p14="http://schemas.microsoft.com/office/powerpoint/2010/main" val="1735852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2B3E1866-6ABF-4414-AFB5-B91146A1FA19}" type="slidenum">
              <a:rPr lang="en-GB" smtClean="0"/>
              <a:pPr/>
              <a:t>14</a:t>
            </a:fld>
            <a:endParaRPr lang="en-GB" dirty="0"/>
          </a:p>
        </p:txBody>
      </p:sp>
    </p:spTree>
    <p:extLst>
      <p:ext uri="{BB962C8B-B14F-4D97-AF65-F5344CB8AC3E}">
        <p14:creationId xmlns:p14="http://schemas.microsoft.com/office/powerpoint/2010/main" val="291344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q04_rec</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15</a:t>
            </a:fld>
            <a:endParaRPr lang="en-GB" dirty="0"/>
          </a:p>
        </p:txBody>
      </p:sp>
    </p:spTree>
    <p:extLst>
      <p:ext uri="{BB962C8B-B14F-4D97-AF65-F5344CB8AC3E}">
        <p14:creationId xmlns:p14="http://schemas.microsoft.com/office/powerpoint/2010/main" val="131260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q05</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17</a:t>
            </a:fld>
            <a:endParaRPr lang="en-GB" dirty="0"/>
          </a:p>
        </p:txBody>
      </p:sp>
    </p:spTree>
    <p:extLst>
      <p:ext uri="{BB962C8B-B14F-4D97-AF65-F5344CB8AC3E}">
        <p14:creationId xmlns:p14="http://schemas.microsoft.com/office/powerpoint/2010/main" val="32459049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q06</a:t>
            </a:r>
          </a:p>
        </p:txBody>
      </p:sp>
      <p:sp>
        <p:nvSpPr>
          <p:cNvPr id="4" name="Foliennummernplatzhalter 3"/>
          <p:cNvSpPr>
            <a:spLocks noGrp="1"/>
          </p:cNvSpPr>
          <p:nvPr>
            <p:ph type="sldNum" sz="quarter" idx="10"/>
          </p:nvPr>
        </p:nvSpPr>
        <p:spPr/>
        <p:txBody>
          <a:bodyPr/>
          <a:lstStyle/>
          <a:p>
            <a:fld id="{2B3E1866-6ABF-4414-AFB5-B91146A1FA19}" type="slidenum">
              <a:rPr lang="en-GB" smtClean="0"/>
              <a:pPr/>
              <a:t>18</a:t>
            </a:fld>
            <a:endParaRPr lang="en-GB" dirty="0"/>
          </a:p>
        </p:txBody>
      </p:sp>
    </p:spTree>
    <p:extLst>
      <p:ext uri="{BB962C8B-B14F-4D97-AF65-F5344CB8AC3E}">
        <p14:creationId xmlns:p14="http://schemas.microsoft.com/office/powerpoint/2010/main" val="3245904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q08</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19</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q08</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20</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Q11_1 &gt;4</a:t>
            </a:r>
          </a:p>
        </p:txBody>
      </p:sp>
      <p:sp>
        <p:nvSpPr>
          <p:cNvPr id="4" name="Foliennummernplatzhalter 3"/>
          <p:cNvSpPr>
            <a:spLocks noGrp="1"/>
          </p:cNvSpPr>
          <p:nvPr>
            <p:ph type="sldNum" sz="quarter" idx="10"/>
          </p:nvPr>
        </p:nvSpPr>
        <p:spPr/>
        <p:txBody>
          <a:bodyPr/>
          <a:lstStyle/>
          <a:p>
            <a:fld id="{2B3E1866-6ABF-4414-AFB5-B91146A1FA19}" type="slidenum">
              <a:rPr lang="en-GB" smtClean="0"/>
              <a:pPr/>
              <a:t>21</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Q11_1 &gt;4</a:t>
            </a:r>
          </a:p>
        </p:txBody>
      </p:sp>
      <p:sp>
        <p:nvSpPr>
          <p:cNvPr id="4" name="Foliennummernplatzhalter 3"/>
          <p:cNvSpPr>
            <a:spLocks noGrp="1"/>
          </p:cNvSpPr>
          <p:nvPr>
            <p:ph type="sldNum" sz="quarter" idx="10"/>
          </p:nvPr>
        </p:nvSpPr>
        <p:spPr/>
        <p:txBody>
          <a:bodyPr/>
          <a:lstStyle/>
          <a:p>
            <a:fld id="{2B3E1866-6ABF-4414-AFB5-B91146A1FA19}" type="slidenum">
              <a:rPr lang="en-GB" smtClean="0"/>
              <a:pPr/>
              <a:t>22</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Q11_2</a:t>
            </a:r>
          </a:p>
        </p:txBody>
      </p:sp>
      <p:sp>
        <p:nvSpPr>
          <p:cNvPr id="4" name="Foliennummernplatzhalter 3"/>
          <p:cNvSpPr>
            <a:spLocks noGrp="1"/>
          </p:cNvSpPr>
          <p:nvPr>
            <p:ph type="sldNum" sz="quarter" idx="10"/>
          </p:nvPr>
        </p:nvSpPr>
        <p:spPr/>
        <p:txBody>
          <a:bodyPr/>
          <a:lstStyle/>
          <a:p>
            <a:fld id="{2B3E1866-6ABF-4414-AFB5-B91146A1FA19}" type="slidenum">
              <a:rPr lang="en-GB" smtClean="0"/>
              <a:pPr/>
              <a:t>23</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Q11_2</a:t>
            </a:r>
          </a:p>
        </p:txBody>
      </p:sp>
      <p:sp>
        <p:nvSpPr>
          <p:cNvPr id="4" name="Foliennummernplatzhalter 3"/>
          <p:cNvSpPr>
            <a:spLocks noGrp="1"/>
          </p:cNvSpPr>
          <p:nvPr>
            <p:ph type="sldNum" sz="quarter" idx="10"/>
          </p:nvPr>
        </p:nvSpPr>
        <p:spPr/>
        <p:txBody>
          <a:bodyPr/>
          <a:lstStyle/>
          <a:p>
            <a:fld id="{2B3E1866-6ABF-4414-AFB5-B91146A1FA19}" type="slidenum">
              <a:rPr lang="en-GB" smtClean="0"/>
              <a:pPr/>
              <a:t>24</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Q12_1</a:t>
            </a:r>
          </a:p>
        </p:txBody>
      </p:sp>
      <p:sp>
        <p:nvSpPr>
          <p:cNvPr id="4" name="Foliennummernplatzhalter 3"/>
          <p:cNvSpPr>
            <a:spLocks noGrp="1"/>
          </p:cNvSpPr>
          <p:nvPr>
            <p:ph type="sldNum" sz="quarter" idx="10"/>
          </p:nvPr>
        </p:nvSpPr>
        <p:spPr/>
        <p:txBody>
          <a:bodyPr/>
          <a:lstStyle/>
          <a:p>
            <a:fld id="{2B3E1866-6ABF-4414-AFB5-B91146A1FA19}" type="slidenum">
              <a:rPr lang="en-GB" smtClean="0"/>
              <a:pPr/>
              <a:t>26</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Q12_1</a:t>
            </a:r>
          </a:p>
        </p:txBody>
      </p:sp>
      <p:sp>
        <p:nvSpPr>
          <p:cNvPr id="4" name="Foliennummernplatzhalter 3"/>
          <p:cNvSpPr>
            <a:spLocks noGrp="1"/>
          </p:cNvSpPr>
          <p:nvPr>
            <p:ph type="sldNum" sz="quarter" idx="10"/>
          </p:nvPr>
        </p:nvSpPr>
        <p:spPr/>
        <p:txBody>
          <a:bodyPr/>
          <a:lstStyle/>
          <a:p>
            <a:fld id="{2B3E1866-6ABF-4414-AFB5-B91146A1FA19}" type="slidenum">
              <a:rPr lang="en-GB" smtClean="0"/>
              <a:pPr/>
              <a:t>27</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Q12a &gt;3.0</a:t>
            </a:r>
          </a:p>
        </p:txBody>
      </p:sp>
      <p:sp>
        <p:nvSpPr>
          <p:cNvPr id="4" name="Foliennummernplatzhalter 3"/>
          <p:cNvSpPr>
            <a:spLocks noGrp="1"/>
          </p:cNvSpPr>
          <p:nvPr>
            <p:ph type="sldNum" sz="quarter" idx="10"/>
          </p:nvPr>
        </p:nvSpPr>
        <p:spPr/>
        <p:txBody>
          <a:bodyPr/>
          <a:lstStyle/>
          <a:p>
            <a:fld id="{2B3E1866-6ABF-4414-AFB5-B91146A1FA19}" type="slidenum">
              <a:rPr lang="en-GB" smtClean="0"/>
              <a:pPr/>
              <a:t>28</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Q12a &gt;3.0</a:t>
            </a:r>
          </a:p>
        </p:txBody>
      </p:sp>
      <p:sp>
        <p:nvSpPr>
          <p:cNvPr id="4" name="Foliennummernplatzhalter 3"/>
          <p:cNvSpPr>
            <a:spLocks noGrp="1"/>
          </p:cNvSpPr>
          <p:nvPr>
            <p:ph type="sldNum" sz="quarter" idx="10"/>
          </p:nvPr>
        </p:nvSpPr>
        <p:spPr/>
        <p:txBody>
          <a:bodyPr/>
          <a:lstStyle/>
          <a:p>
            <a:fld id="{2B3E1866-6ABF-4414-AFB5-B91146A1FA19}" type="slidenum">
              <a:rPr lang="en-GB" smtClean="0"/>
              <a:pPr/>
              <a:t>29</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Q12_2</a:t>
            </a:r>
          </a:p>
        </p:txBody>
      </p:sp>
      <p:sp>
        <p:nvSpPr>
          <p:cNvPr id="4" name="Foliennummernplatzhalter 3"/>
          <p:cNvSpPr>
            <a:spLocks noGrp="1"/>
          </p:cNvSpPr>
          <p:nvPr>
            <p:ph type="sldNum" sz="quarter" idx="10"/>
          </p:nvPr>
        </p:nvSpPr>
        <p:spPr/>
        <p:txBody>
          <a:bodyPr/>
          <a:lstStyle/>
          <a:p>
            <a:fld id="{2B3E1866-6ABF-4414-AFB5-B91146A1FA19}" type="slidenum">
              <a:rPr lang="en-GB" smtClean="0"/>
              <a:pPr/>
              <a:t>30</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Q12_2</a:t>
            </a:r>
          </a:p>
        </p:txBody>
      </p:sp>
      <p:sp>
        <p:nvSpPr>
          <p:cNvPr id="4" name="Foliennummernplatzhalter 3"/>
          <p:cNvSpPr>
            <a:spLocks noGrp="1"/>
          </p:cNvSpPr>
          <p:nvPr>
            <p:ph type="sldNum" sz="quarter" idx="10"/>
          </p:nvPr>
        </p:nvSpPr>
        <p:spPr/>
        <p:txBody>
          <a:bodyPr/>
          <a:lstStyle/>
          <a:p>
            <a:fld id="{2B3E1866-6ABF-4414-AFB5-B91146A1FA19}" type="slidenum">
              <a:rPr lang="en-GB" smtClean="0"/>
              <a:pPr/>
              <a:t>31</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q13_rec</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32</a:t>
            </a:fld>
            <a:endParaRPr lang="en-GB" dirty="0"/>
          </a:p>
        </p:txBody>
      </p:sp>
    </p:spTree>
    <p:extLst>
      <p:ext uri="{BB962C8B-B14F-4D97-AF65-F5344CB8AC3E}">
        <p14:creationId xmlns:p14="http://schemas.microsoft.com/office/powerpoint/2010/main" val="32459049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q14</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34</a:t>
            </a:fld>
            <a:endParaRPr lang="en-GB" dirty="0"/>
          </a:p>
        </p:txBody>
      </p:sp>
    </p:spTree>
    <p:extLst>
      <p:ext uri="{BB962C8B-B14F-4D97-AF65-F5344CB8AC3E}">
        <p14:creationId xmlns:p14="http://schemas.microsoft.com/office/powerpoint/2010/main" val="1312609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q15</a:t>
            </a:r>
          </a:p>
        </p:txBody>
      </p:sp>
      <p:sp>
        <p:nvSpPr>
          <p:cNvPr id="4" name="Foliennummernplatzhalter 3"/>
          <p:cNvSpPr>
            <a:spLocks noGrp="1"/>
          </p:cNvSpPr>
          <p:nvPr>
            <p:ph type="sldNum" sz="quarter" idx="10"/>
          </p:nvPr>
        </p:nvSpPr>
        <p:spPr/>
        <p:txBody>
          <a:bodyPr/>
          <a:lstStyle/>
          <a:p>
            <a:fld id="{2B3E1866-6ABF-4414-AFB5-B91146A1FA19}" type="slidenum">
              <a:rPr lang="en-GB" smtClean="0"/>
              <a:pPr/>
              <a:t>35</a:t>
            </a:fld>
            <a:endParaRPr lang="en-GB" dirty="0"/>
          </a:p>
        </p:txBody>
      </p:sp>
    </p:spTree>
    <p:extLst>
      <p:ext uri="{BB962C8B-B14F-4D97-AF65-F5344CB8AC3E}">
        <p14:creationId xmlns:p14="http://schemas.microsoft.com/office/powerpoint/2010/main" val="1312609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q16_1</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36</a:t>
            </a:fld>
            <a:endParaRPr lang="en-GB" dirty="0"/>
          </a:p>
        </p:txBody>
      </p:sp>
    </p:spTree>
    <p:extLst>
      <p:ext uri="{BB962C8B-B14F-4D97-AF65-F5344CB8AC3E}">
        <p14:creationId xmlns:p14="http://schemas.microsoft.com/office/powerpoint/2010/main" val="1312609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q17_1</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37</a:t>
            </a:fld>
            <a:endParaRPr lang="en-GB" dirty="0"/>
          </a:p>
        </p:txBody>
      </p:sp>
    </p:spTree>
    <p:extLst>
      <p:ext uri="{BB962C8B-B14F-4D97-AF65-F5344CB8AC3E}">
        <p14:creationId xmlns:p14="http://schemas.microsoft.com/office/powerpoint/2010/main" val="1312609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q16_2</a:t>
            </a:r>
          </a:p>
        </p:txBody>
      </p:sp>
      <p:sp>
        <p:nvSpPr>
          <p:cNvPr id="4" name="Foliennummernplatzhalter 3"/>
          <p:cNvSpPr>
            <a:spLocks noGrp="1"/>
          </p:cNvSpPr>
          <p:nvPr>
            <p:ph type="sldNum" sz="quarter" idx="10"/>
          </p:nvPr>
        </p:nvSpPr>
        <p:spPr/>
        <p:txBody>
          <a:bodyPr/>
          <a:lstStyle/>
          <a:p>
            <a:fld id="{2B3E1866-6ABF-4414-AFB5-B91146A1FA19}" type="slidenum">
              <a:rPr lang="en-GB" smtClean="0"/>
              <a:pPr/>
              <a:t>38</a:t>
            </a:fld>
            <a:endParaRPr lang="en-GB" dirty="0"/>
          </a:p>
        </p:txBody>
      </p:sp>
    </p:spTree>
    <p:extLst>
      <p:ext uri="{BB962C8B-B14F-4D97-AF65-F5344CB8AC3E}">
        <p14:creationId xmlns:p14="http://schemas.microsoft.com/office/powerpoint/2010/main" val="1312609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q17_2</a:t>
            </a:r>
          </a:p>
        </p:txBody>
      </p:sp>
      <p:sp>
        <p:nvSpPr>
          <p:cNvPr id="4" name="Foliennummernplatzhalter 3"/>
          <p:cNvSpPr>
            <a:spLocks noGrp="1"/>
          </p:cNvSpPr>
          <p:nvPr>
            <p:ph type="sldNum" sz="quarter" idx="10"/>
          </p:nvPr>
        </p:nvSpPr>
        <p:spPr/>
        <p:txBody>
          <a:bodyPr/>
          <a:lstStyle/>
          <a:p>
            <a:fld id="{2B3E1866-6ABF-4414-AFB5-B91146A1FA19}" type="slidenum">
              <a:rPr lang="en-GB" smtClean="0"/>
              <a:pPr/>
              <a:t>39</a:t>
            </a:fld>
            <a:endParaRPr lang="en-GB" dirty="0"/>
          </a:p>
        </p:txBody>
      </p:sp>
    </p:spTree>
    <p:extLst>
      <p:ext uri="{BB962C8B-B14F-4D97-AF65-F5344CB8AC3E}">
        <p14:creationId xmlns:p14="http://schemas.microsoft.com/office/powerpoint/2010/main" val="1312609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q18</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40</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q18</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41</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q03</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43</a:t>
            </a:fld>
            <a:endParaRPr lang="en-GB" dirty="0"/>
          </a:p>
        </p:txBody>
      </p:sp>
    </p:spTree>
    <p:extLst>
      <p:ext uri="{BB962C8B-B14F-4D97-AF65-F5344CB8AC3E}">
        <p14:creationId xmlns:p14="http://schemas.microsoft.com/office/powerpoint/2010/main" val="1312609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Q19 (xq3)</a:t>
            </a:r>
          </a:p>
        </p:txBody>
      </p:sp>
      <p:sp>
        <p:nvSpPr>
          <p:cNvPr id="4" name="Foliennummernplatzhalter 3"/>
          <p:cNvSpPr>
            <a:spLocks noGrp="1"/>
          </p:cNvSpPr>
          <p:nvPr>
            <p:ph type="sldNum" sz="quarter" idx="10"/>
          </p:nvPr>
        </p:nvSpPr>
        <p:spPr/>
        <p:txBody>
          <a:bodyPr/>
          <a:lstStyle/>
          <a:p>
            <a:fld id="{2B3E1866-6ABF-4414-AFB5-B91146A1FA19}" type="slidenum">
              <a:rPr lang="en-GB" smtClean="0"/>
              <a:pPr/>
              <a:t>44</a:t>
            </a:fld>
            <a:endParaRPr lang="en-GB" dirty="0"/>
          </a:p>
        </p:txBody>
      </p:sp>
    </p:spTree>
    <p:extLst>
      <p:ext uri="{BB962C8B-B14F-4D97-AF65-F5344CB8AC3E}">
        <p14:creationId xmlns:p14="http://schemas.microsoft.com/office/powerpoint/2010/main" val="32459049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q20</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45</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q20</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46</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q21</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47</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q21</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48</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Q22</a:t>
            </a:r>
          </a:p>
        </p:txBody>
      </p:sp>
      <p:sp>
        <p:nvSpPr>
          <p:cNvPr id="4" name="Foliennummernplatzhalter 3"/>
          <p:cNvSpPr>
            <a:spLocks noGrp="1"/>
          </p:cNvSpPr>
          <p:nvPr>
            <p:ph type="sldNum" sz="quarter" idx="10"/>
          </p:nvPr>
        </p:nvSpPr>
        <p:spPr/>
        <p:txBody>
          <a:bodyPr/>
          <a:lstStyle/>
          <a:p>
            <a:fld id="{2B3E1866-6ABF-4414-AFB5-B91146A1FA19}" type="slidenum">
              <a:rPr lang="en-GB" smtClean="0"/>
              <a:pPr/>
              <a:t>49</a:t>
            </a:fld>
            <a:endParaRPr lang="en-GB" dirty="0"/>
          </a:p>
        </p:txBody>
      </p:sp>
    </p:spTree>
    <p:extLst>
      <p:ext uri="{BB962C8B-B14F-4D97-AF65-F5344CB8AC3E}">
        <p14:creationId xmlns:p14="http://schemas.microsoft.com/office/powerpoint/2010/main" val="32459049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q23</a:t>
            </a:r>
          </a:p>
        </p:txBody>
      </p:sp>
      <p:sp>
        <p:nvSpPr>
          <p:cNvPr id="4" name="Foliennummernplatzhalter 3"/>
          <p:cNvSpPr>
            <a:spLocks noGrp="1"/>
          </p:cNvSpPr>
          <p:nvPr>
            <p:ph type="sldNum" sz="quarter" idx="10"/>
          </p:nvPr>
        </p:nvSpPr>
        <p:spPr/>
        <p:txBody>
          <a:bodyPr/>
          <a:lstStyle/>
          <a:p>
            <a:fld id="{2B3E1866-6ABF-4414-AFB5-B91146A1FA19}" type="slidenum">
              <a:rPr lang="en-GB" smtClean="0"/>
              <a:pPr/>
              <a:t>51</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q23</a:t>
            </a:r>
          </a:p>
        </p:txBody>
      </p:sp>
      <p:sp>
        <p:nvSpPr>
          <p:cNvPr id="4" name="Foliennummernplatzhalter 3"/>
          <p:cNvSpPr>
            <a:spLocks noGrp="1"/>
          </p:cNvSpPr>
          <p:nvPr>
            <p:ph type="sldNum" sz="quarter" idx="10"/>
          </p:nvPr>
        </p:nvSpPr>
        <p:spPr/>
        <p:txBody>
          <a:bodyPr/>
          <a:lstStyle/>
          <a:p>
            <a:fld id="{2B3E1866-6ABF-4414-AFB5-B91146A1FA19}" type="slidenum">
              <a:rPr lang="en-GB" smtClean="0"/>
              <a:pPr/>
              <a:t>52</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q24_1</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53</a:t>
            </a:fld>
            <a:endParaRPr lang="en-GB" dirty="0"/>
          </a:p>
        </p:txBody>
      </p:sp>
    </p:spTree>
    <p:extLst>
      <p:ext uri="{BB962C8B-B14F-4D97-AF65-F5344CB8AC3E}">
        <p14:creationId xmlns:p14="http://schemas.microsoft.com/office/powerpoint/2010/main" val="1312609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q25</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54</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q25</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55</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q25</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56</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q25</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57</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mtClean="0"/>
              <a:t>q25</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58</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mtClean="0"/>
              <a:t>q25</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59</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Q26</a:t>
            </a:r>
          </a:p>
        </p:txBody>
      </p:sp>
      <p:sp>
        <p:nvSpPr>
          <p:cNvPr id="4" name="Foliennummernplatzhalter 3"/>
          <p:cNvSpPr>
            <a:spLocks noGrp="1"/>
          </p:cNvSpPr>
          <p:nvPr>
            <p:ph type="sldNum" sz="quarter" idx="10"/>
          </p:nvPr>
        </p:nvSpPr>
        <p:spPr/>
        <p:txBody>
          <a:bodyPr/>
          <a:lstStyle/>
          <a:p>
            <a:fld id="{2B3E1866-6ABF-4414-AFB5-B91146A1FA19}" type="slidenum">
              <a:rPr lang="en-GB" smtClean="0"/>
              <a:pPr/>
              <a:t>60</a:t>
            </a:fld>
            <a:endParaRPr lang="en-GB" dirty="0"/>
          </a:p>
        </p:txBody>
      </p:sp>
    </p:spTree>
    <p:extLst>
      <p:ext uri="{BB962C8B-B14F-4D97-AF65-F5344CB8AC3E}">
        <p14:creationId xmlns:p14="http://schemas.microsoft.com/office/powerpoint/2010/main" val="32459049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Q27_1</a:t>
            </a:r>
          </a:p>
        </p:txBody>
      </p:sp>
      <p:sp>
        <p:nvSpPr>
          <p:cNvPr id="4" name="Foliennummernplatzhalter 3"/>
          <p:cNvSpPr>
            <a:spLocks noGrp="1"/>
          </p:cNvSpPr>
          <p:nvPr>
            <p:ph type="sldNum" sz="quarter" idx="10"/>
          </p:nvPr>
        </p:nvSpPr>
        <p:spPr/>
        <p:txBody>
          <a:bodyPr/>
          <a:lstStyle/>
          <a:p>
            <a:fld id="{2B3E1866-6ABF-4414-AFB5-B91146A1FA19}" type="slidenum">
              <a:rPr lang="en-GB" smtClean="0"/>
              <a:pPr/>
              <a:t>61</a:t>
            </a:fld>
            <a:endParaRPr lang="en-GB" dirty="0"/>
          </a:p>
        </p:txBody>
      </p:sp>
    </p:spTree>
    <p:extLst>
      <p:ext uri="{BB962C8B-B14F-4D97-AF65-F5344CB8AC3E}">
        <p14:creationId xmlns:p14="http://schemas.microsoft.com/office/powerpoint/2010/main" val="1312609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Q27_2</a:t>
            </a:r>
          </a:p>
        </p:txBody>
      </p:sp>
      <p:sp>
        <p:nvSpPr>
          <p:cNvPr id="4" name="Foliennummernplatzhalter 3"/>
          <p:cNvSpPr>
            <a:spLocks noGrp="1"/>
          </p:cNvSpPr>
          <p:nvPr>
            <p:ph type="sldNum" sz="quarter" idx="10"/>
          </p:nvPr>
        </p:nvSpPr>
        <p:spPr/>
        <p:txBody>
          <a:bodyPr/>
          <a:lstStyle/>
          <a:p>
            <a:fld id="{2B3E1866-6ABF-4414-AFB5-B91146A1FA19}" type="slidenum">
              <a:rPr lang="en-GB" smtClean="0"/>
              <a:pPr/>
              <a:t>62</a:t>
            </a:fld>
            <a:endParaRPr lang="en-GB" dirty="0"/>
          </a:p>
        </p:txBody>
      </p:sp>
    </p:spTree>
    <p:extLst>
      <p:ext uri="{BB962C8B-B14F-4D97-AF65-F5344CB8AC3E}">
        <p14:creationId xmlns:p14="http://schemas.microsoft.com/office/powerpoint/2010/main" val="13126090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q28</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63</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q28</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64</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q31</a:t>
            </a:r>
          </a:p>
        </p:txBody>
      </p:sp>
      <p:sp>
        <p:nvSpPr>
          <p:cNvPr id="4" name="Foliennummernplatzhalter 3"/>
          <p:cNvSpPr>
            <a:spLocks noGrp="1"/>
          </p:cNvSpPr>
          <p:nvPr>
            <p:ph type="sldNum" sz="quarter" idx="10"/>
          </p:nvPr>
        </p:nvSpPr>
        <p:spPr/>
        <p:txBody>
          <a:bodyPr/>
          <a:lstStyle/>
          <a:p>
            <a:fld id="{2B3E1866-6ABF-4414-AFB5-B91146A1FA19}" type="slidenum">
              <a:rPr lang="en-GB" smtClean="0"/>
              <a:pPr/>
              <a:t>65</a:t>
            </a:fld>
            <a:endParaRPr lang="en-GB" dirty="0"/>
          </a:p>
        </p:txBody>
      </p:sp>
    </p:spTree>
    <p:extLst>
      <p:ext uri="{BB962C8B-B14F-4D97-AF65-F5344CB8AC3E}">
        <p14:creationId xmlns:p14="http://schemas.microsoft.com/office/powerpoint/2010/main" val="1312609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u="none" strike="noStrike" kern="1200" dirty="0" smtClean="0">
                <a:solidFill>
                  <a:schemeClr val="tx1"/>
                </a:solidFill>
                <a:effectLst/>
                <a:latin typeface="Vodafone Rg" pitchFamily="34" charset="0"/>
                <a:ea typeface="+mn-ea"/>
                <a:cs typeface="+mn-cs"/>
              </a:rPr>
              <a:t>q32</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66</a:t>
            </a:fld>
            <a:endParaRPr lang="en-GB" dirty="0"/>
          </a:p>
        </p:txBody>
      </p:sp>
    </p:spTree>
    <p:extLst>
      <p:ext uri="{BB962C8B-B14F-4D97-AF65-F5344CB8AC3E}">
        <p14:creationId xmlns:p14="http://schemas.microsoft.com/office/powerpoint/2010/main" val="35082905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u="none" strike="noStrike" kern="1200" dirty="0" smtClean="0">
                <a:solidFill>
                  <a:schemeClr val="tx1"/>
                </a:solidFill>
                <a:effectLst/>
                <a:latin typeface="Vodafone Rg" pitchFamily="34" charset="0"/>
                <a:ea typeface="+mn-ea"/>
                <a:cs typeface="+mn-cs"/>
              </a:rPr>
              <a:t>q32</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67</a:t>
            </a:fld>
            <a:endParaRPr lang="en-GB" dirty="0"/>
          </a:p>
        </p:txBody>
      </p:sp>
    </p:spTree>
    <p:extLst>
      <p:ext uri="{BB962C8B-B14F-4D97-AF65-F5344CB8AC3E}">
        <p14:creationId xmlns:p14="http://schemas.microsoft.com/office/powerpoint/2010/main" val="30859646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q29</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69</a:t>
            </a:fld>
            <a:endParaRPr lang="en-GB" dirty="0"/>
          </a:p>
        </p:txBody>
      </p:sp>
    </p:spTree>
    <p:extLst>
      <p:ext uri="{BB962C8B-B14F-4D97-AF65-F5344CB8AC3E}">
        <p14:creationId xmlns:p14="http://schemas.microsoft.com/office/powerpoint/2010/main" val="27130067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q29</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70</a:t>
            </a:fld>
            <a:endParaRPr lang="en-GB" dirty="0"/>
          </a:p>
        </p:txBody>
      </p:sp>
    </p:spTree>
    <p:extLst>
      <p:ext uri="{BB962C8B-B14F-4D97-AF65-F5344CB8AC3E}">
        <p14:creationId xmlns:p14="http://schemas.microsoft.com/office/powerpoint/2010/main" val="7689755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q30</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71</a:t>
            </a:fld>
            <a:endParaRPr lang="en-GB" dirty="0"/>
          </a:p>
        </p:txBody>
      </p:sp>
    </p:spTree>
    <p:extLst>
      <p:ext uri="{BB962C8B-B14F-4D97-AF65-F5344CB8AC3E}">
        <p14:creationId xmlns:p14="http://schemas.microsoft.com/office/powerpoint/2010/main" val="15289463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q30</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72</a:t>
            </a:fld>
            <a:endParaRPr lang="en-GB" dirty="0"/>
          </a:p>
        </p:txBody>
      </p:sp>
    </p:spTree>
    <p:extLst>
      <p:ext uri="{BB962C8B-B14F-4D97-AF65-F5344CB8AC3E}">
        <p14:creationId xmlns:p14="http://schemas.microsoft.com/office/powerpoint/2010/main" val="31521480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q33</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73</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q33</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74</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q33</a:t>
            </a:r>
            <a:r>
              <a:rPr lang="de-DE"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75</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q33</a:t>
            </a:r>
            <a:r>
              <a:rPr lang="de-DE"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76</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Q34 sortiert nach q33</a:t>
            </a:r>
          </a:p>
        </p:txBody>
      </p:sp>
      <p:sp>
        <p:nvSpPr>
          <p:cNvPr id="4" name="Foliennummernplatzhalter 3"/>
          <p:cNvSpPr>
            <a:spLocks noGrp="1"/>
          </p:cNvSpPr>
          <p:nvPr>
            <p:ph type="sldNum" sz="quarter" idx="10"/>
          </p:nvPr>
        </p:nvSpPr>
        <p:spPr/>
        <p:txBody>
          <a:bodyPr/>
          <a:lstStyle/>
          <a:p>
            <a:fld id="{2B3E1866-6ABF-4414-AFB5-B91146A1FA19}" type="slidenum">
              <a:rPr lang="en-GB" smtClean="0"/>
              <a:pPr/>
              <a:t>77</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Q34 sortiert nach q33</a:t>
            </a:r>
          </a:p>
        </p:txBody>
      </p:sp>
      <p:sp>
        <p:nvSpPr>
          <p:cNvPr id="4" name="Foliennummernplatzhalter 3"/>
          <p:cNvSpPr>
            <a:spLocks noGrp="1"/>
          </p:cNvSpPr>
          <p:nvPr>
            <p:ph type="sldNum" sz="quarter" idx="10"/>
          </p:nvPr>
        </p:nvSpPr>
        <p:spPr/>
        <p:txBody>
          <a:bodyPr/>
          <a:lstStyle/>
          <a:p>
            <a:fld id="{2B3E1866-6ABF-4414-AFB5-B91146A1FA19}" type="slidenum">
              <a:rPr lang="en-GB" smtClean="0"/>
              <a:pPr/>
              <a:t>78</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Q34 sortiert nach q33</a:t>
            </a:r>
          </a:p>
        </p:txBody>
      </p:sp>
      <p:sp>
        <p:nvSpPr>
          <p:cNvPr id="4" name="Foliennummernplatzhalter 3"/>
          <p:cNvSpPr>
            <a:spLocks noGrp="1"/>
          </p:cNvSpPr>
          <p:nvPr>
            <p:ph type="sldNum" sz="quarter" idx="10"/>
          </p:nvPr>
        </p:nvSpPr>
        <p:spPr/>
        <p:txBody>
          <a:bodyPr/>
          <a:lstStyle/>
          <a:p>
            <a:fld id="{2B3E1866-6ABF-4414-AFB5-B91146A1FA19}" type="slidenum">
              <a:rPr lang="en-GB" smtClean="0"/>
              <a:pPr/>
              <a:t>79</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Q34 sortiert nach q33</a:t>
            </a:r>
          </a:p>
        </p:txBody>
      </p:sp>
      <p:sp>
        <p:nvSpPr>
          <p:cNvPr id="4" name="Foliennummernplatzhalter 3"/>
          <p:cNvSpPr>
            <a:spLocks noGrp="1"/>
          </p:cNvSpPr>
          <p:nvPr>
            <p:ph type="sldNum" sz="quarter" idx="10"/>
          </p:nvPr>
        </p:nvSpPr>
        <p:spPr/>
        <p:txBody>
          <a:bodyPr/>
          <a:lstStyle/>
          <a:p>
            <a:fld id="{2B3E1866-6ABF-4414-AFB5-B91146A1FA19}" type="slidenum">
              <a:rPr lang="en-GB" smtClean="0"/>
              <a:pPr/>
              <a:t>80</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q35</a:t>
            </a:r>
          </a:p>
        </p:txBody>
      </p:sp>
      <p:sp>
        <p:nvSpPr>
          <p:cNvPr id="4" name="Foliennummernplatzhalter 3"/>
          <p:cNvSpPr>
            <a:spLocks noGrp="1"/>
          </p:cNvSpPr>
          <p:nvPr>
            <p:ph type="sldNum" sz="quarter" idx="10"/>
          </p:nvPr>
        </p:nvSpPr>
        <p:spPr/>
        <p:txBody>
          <a:bodyPr/>
          <a:lstStyle/>
          <a:p>
            <a:fld id="{2B3E1866-6ABF-4414-AFB5-B91146A1FA19}" type="slidenum">
              <a:rPr lang="en-GB" smtClean="0"/>
              <a:pPr/>
              <a:t>81</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q35</a:t>
            </a:r>
          </a:p>
        </p:txBody>
      </p:sp>
      <p:sp>
        <p:nvSpPr>
          <p:cNvPr id="4" name="Foliennummernplatzhalter 3"/>
          <p:cNvSpPr>
            <a:spLocks noGrp="1"/>
          </p:cNvSpPr>
          <p:nvPr>
            <p:ph type="sldNum" sz="quarter" idx="10"/>
          </p:nvPr>
        </p:nvSpPr>
        <p:spPr/>
        <p:txBody>
          <a:bodyPr/>
          <a:lstStyle/>
          <a:p>
            <a:fld id="{2B3E1866-6ABF-4414-AFB5-B91146A1FA19}" type="slidenum">
              <a:rPr lang="en-GB" smtClean="0"/>
              <a:pPr/>
              <a:t>82</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q39</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84</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q39</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85</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q37</a:t>
            </a:r>
          </a:p>
        </p:txBody>
      </p:sp>
      <p:sp>
        <p:nvSpPr>
          <p:cNvPr id="4" name="Foliennummernplatzhalter 3"/>
          <p:cNvSpPr>
            <a:spLocks noGrp="1"/>
          </p:cNvSpPr>
          <p:nvPr>
            <p:ph type="sldNum" sz="quarter" idx="10"/>
          </p:nvPr>
        </p:nvSpPr>
        <p:spPr/>
        <p:txBody>
          <a:bodyPr/>
          <a:lstStyle/>
          <a:p>
            <a:fld id="{2B3E1866-6ABF-4414-AFB5-B91146A1FA19}" type="slidenum">
              <a:rPr lang="en-GB" smtClean="0"/>
              <a:pPr/>
              <a:t>86</a:t>
            </a:fld>
            <a:endParaRPr lang="en-GB" dirty="0"/>
          </a:p>
        </p:txBody>
      </p:sp>
    </p:spTree>
    <p:extLst>
      <p:ext uri="{BB962C8B-B14F-4D97-AF65-F5344CB8AC3E}">
        <p14:creationId xmlns:p14="http://schemas.microsoft.com/office/powerpoint/2010/main" val="12983074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q37</a:t>
            </a:r>
          </a:p>
        </p:txBody>
      </p:sp>
      <p:sp>
        <p:nvSpPr>
          <p:cNvPr id="4" name="Foliennummernplatzhalter 3"/>
          <p:cNvSpPr>
            <a:spLocks noGrp="1"/>
          </p:cNvSpPr>
          <p:nvPr>
            <p:ph type="sldNum" sz="quarter" idx="10"/>
          </p:nvPr>
        </p:nvSpPr>
        <p:spPr/>
        <p:txBody>
          <a:bodyPr/>
          <a:lstStyle/>
          <a:p>
            <a:fld id="{2B3E1866-6ABF-4414-AFB5-B91146A1FA19}" type="slidenum">
              <a:rPr lang="en-GB" smtClean="0"/>
              <a:pPr/>
              <a:t>87</a:t>
            </a:fld>
            <a:endParaRPr lang="en-GB" dirty="0"/>
          </a:p>
        </p:txBody>
      </p:sp>
    </p:spTree>
    <p:extLst>
      <p:ext uri="{BB962C8B-B14F-4D97-AF65-F5344CB8AC3E}">
        <p14:creationId xmlns:p14="http://schemas.microsoft.com/office/powerpoint/2010/main" val="37040163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q36</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88</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q36</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89</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q42</a:t>
            </a:r>
          </a:p>
        </p:txBody>
      </p:sp>
      <p:sp>
        <p:nvSpPr>
          <p:cNvPr id="4" name="Foliennummernplatzhalter 3"/>
          <p:cNvSpPr>
            <a:spLocks noGrp="1"/>
          </p:cNvSpPr>
          <p:nvPr>
            <p:ph type="sldNum" sz="quarter" idx="10"/>
          </p:nvPr>
        </p:nvSpPr>
        <p:spPr/>
        <p:txBody>
          <a:bodyPr/>
          <a:lstStyle/>
          <a:p>
            <a:fld id="{2B3E1866-6ABF-4414-AFB5-B91146A1FA19}" type="slidenum">
              <a:rPr lang="en-GB" smtClean="0"/>
              <a:pPr/>
              <a:t>90</a:t>
            </a:fld>
            <a:endParaRPr lang="en-GB" dirty="0"/>
          </a:p>
        </p:txBody>
      </p:sp>
    </p:spTree>
    <p:extLst>
      <p:ext uri="{BB962C8B-B14F-4D97-AF65-F5344CB8AC3E}">
        <p14:creationId xmlns:p14="http://schemas.microsoft.com/office/powerpoint/2010/main" val="178158837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q42</a:t>
            </a:r>
          </a:p>
        </p:txBody>
      </p:sp>
      <p:sp>
        <p:nvSpPr>
          <p:cNvPr id="4" name="Foliennummernplatzhalter 3"/>
          <p:cNvSpPr>
            <a:spLocks noGrp="1"/>
          </p:cNvSpPr>
          <p:nvPr>
            <p:ph type="sldNum" sz="quarter" idx="10"/>
          </p:nvPr>
        </p:nvSpPr>
        <p:spPr/>
        <p:txBody>
          <a:bodyPr/>
          <a:lstStyle/>
          <a:p>
            <a:fld id="{2B3E1866-6ABF-4414-AFB5-B91146A1FA19}" type="slidenum">
              <a:rPr lang="en-GB" smtClean="0"/>
              <a:pPr/>
              <a:t>91</a:t>
            </a:fld>
            <a:endParaRPr lang="en-GB" dirty="0"/>
          </a:p>
        </p:txBody>
      </p:sp>
    </p:spTree>
    <p:extLst>
      <p:ext uri="{BB962C8B-B14F-4D97-AF65-F5344CB8AC3E}">
        <p14:creationId xmlns:p14="http://schemas.microsoft.com/office/powerpoint/2010/main" val="256086154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Q38</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92</a:t>
            </a:fld>
            <a:endParaRPr lang="en-GB" dirty="0"/>
          </a:p>
        </p:txBody>
      </p:sp>
    </p:spTree>
    <p:extLst>
      <p:ext uri="{BB962C8B-B14F-4D97-AF65-F5344CB8AC3E}">
        <p14:creationId xmlns:p14="http://schemas.microsoft.com/office/powerpoint/2010/main" val="324590491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Q40_1 unsortiert</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93</a:t>
            </a:fld>
            <a:endParaRPr lang="en-GB" dirty="0"/>
          </a:p>
        </p:txBody>
      </p:sp>
    </p:spTree>
    <p:extLst>
      <p:ext uri="{BB962C8B-B14F-4D97-AF65-F5344CB8AC3E}">
        <p14:creationId xmlns:p14="http://schemas.microsoft.com/office/powerpoint/2010/main" val="91466847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Q40_1 unsortiert</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94</a:t>
            </a:fld>
            <a:endParaRPr lang="en-GB" dirty="0"/>
          </a:p>
        </p:txBody>
      </p:sp>
    </p:spTree>
    <p:extLst>
      <p:ext uri="{BB962C8B-B14F-4D97-AF65-F5344CB8AC3E}">
        <p14:creationId xmlns:p14="http://schemas.microsoft.com/office/powerpoint/2010/main" val="287966523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Q40_1 unsortiert</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95</a:t>
            </a:fld>
            <a:endParaRPr lang="en-GB" dirty="0"/>
          </a:p>
        </p:txBody>
      </p:sp>
    </p:spTree>
    <p:extLst>
      <p:ext uri="{BB962C8B-B14F-4D97-AF65-F5344CB8AC3E}">
        <p14:creationId xmlns:p14="http://schemas.microsoft.com/office/powerpoint/2010/main" val="8597246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Q40_1 unsortiert</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96</a:t>
            </a:fld>
            <a:endParaRPr lang="en-GB" dirty="0"/>
          </a:p>
        </p:txBody>
      </p:sp>
    </p:spTree>
    <p:extLst>
      <p:ext uri="{BB962C8B-B14F-4D97-AF65-F5344CB8AC3E}">
        <p14:creationId xmlns:p14="http://schemas.microsoft.com/office/powerpoint/2010/main" val="425003367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Q41_1 unsortiert</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97</a:t>
            </a:fld>
            <a:endParaRPr lang="en-GB" dirty="0"/>
          </a:p>
        </p:txBody>
      </p:sp>
    </p:spTree>
    <p:extLst>
      <p:ext uri="{BB962C8B-B14F-4D97-AF65-F5344CB8AC3E}">
        <p14:creationId xmlns:p14="http://schemas.microsoft.com/office/powerpoint/2010/main" val="399372010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Q41_1 unsortiert</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98</a:t>
            </a:fld>
            <a:endParaRPr lang="en-GB" dirty="0"/>
          </a:p>
        </p:txBody>
      </p:sp>
    </p:spTree>
    <p:extLst>
      <p:ext uri="{BB962C8B-B14F-4D97-AF65-F5344CB8AC3E}">
        <p14:creationId xmlns:p14="http://schemas.microsoft.com/office/powerpoint/2010/main" val="335141516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Q41_1 unsortiert</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99</a:t>
            </a:fld>
            <a:endParaRPr lang="en-GB" dirty="0"/>
          </a:p>
        </p:txBody>
      </p:sp>
    </p:spTree>
    <p:extLst>
      <p:ext uri="{BB962C8B-B14F-4D97-AF65-F5344CB8AC3E}">
        <p14:creationId xmlns:p14="http://schemas.microsoft.com/office/powerpoint/2010/main" val="386339567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Q41_1 unsortiert</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100</a:t>
            </a:fld>
            <a:endParaRPr lang="en-GB" dirty="0"/>
          </a:p>
        </p:txBody>
      </p:sp>
    </p:spTree>
    <p:extLst>
      <p:ext uri="{BB962C8B-B14F-4D97-AF65-F5344CB8AC3E}">
        <p14:creationId xmlns:p14="http://schemas.microsoft.com/office/powerpoint/2010/main" val="142263758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Q43</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101</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Q43</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102</a:t>
            </a:fld>
            <a:endParaRPr lang="en-GB" dirty="0"/>
          </a:p>
        </p:txBody>
      </p:sp>
    </p:spTree>
    <p:extLst>
      <p:ext uri="{BB962C8B-B14F-4D97-AF65-F5344CB8AC3E}">
        <p14:creationId xmlns:p14="http://schemas.microsoft.com/office/powerpoint/2010/main" val="352226236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Q44</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104</a:t>
            </a:fld>
            <a:endParaRPr lang="en-GB" dirty="0"/>
          </a:p>
        </p:txBody>
      </p:sp>
    </p:spTree>
    <p:extLst>
      <p:ext uri="{BB962C8B-B14F-4D97-AF65-F5344CB8AC3E}">
        <p14:creationId xmlns:p14="http://schemas.microsoft.com/office/powerpoint/2010/main" val="72363350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Q44</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105</a:t>
            </a:fld>
            <a:endParaRPr lang="en-GB" dirty="0"/>
          </a:p>
        </p:txBody>
      </p:sp>
    </p:spTree>
    <p:extLst>
      <p:ext uri="{BB962C8B-B14F-4D97-AF65-F5344CB8AC3E}">
        <p14:creationId xmlns:p14="http://schemas.microsoft.com/office/powerpoint/2010/main" val="242555046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q45_1</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106</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q45_1</a:t>
            </a:r>
            <a:r>
              <a:rPr lang="de-DE" dirty="0" smtClean="0"/>
              <a:t> </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107</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q45_2</a:t>
            </a:r>
          </a:p>
        </p:txBody>
      </p:sp>
      <p:sp>
        <p:nvSpPr>
          <p:cNvPr id="4" name="Foliennummernplatzhalter 3"/>
          <p:cNvSpPr>
            <a:spLocks noGrp="1"/>
          </p:cNvSpPr>
          <p:nvPr>
            <p:ph type="sldNum" sz="quarter" idx="10"/>
          </p:nvPr>
        </p:nvSpPr>
        <p:spPr/>
        <p:txBody>
          <a:bodyPr/>
          <a:lstStyle/>
          <a:p>
            <a:fld id="{2B3E1866-6ABF-4414-AFB5-B91146A1FA19}" type="slidenum">
              <a:rPr lang="en-GB" smtClean="0"/>
              <a:pPr/>
              <a:t>108</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q45_2</a:t>
            </a:r>
          </a:p>
        </p:txBody>
      </p:sp>
      <p:sp>
        <p:nvSpPr>
          <p:cNvPr id="4" name="Foliennummernplatzhalter 3"/>
          <p:cNvSpPr>
            <a:spLocks noGrp="1"/>
          </p:cNvSpPr>
          <p:nvPr>
            <p:ph type="sldNum" sz="quarter" idx="10"/>
          </p:nvPr>
        </p:nvSpPr>
        <p:spPr/>
        <p:txBody>
          <a:bodyPr/>
          <a:lstStyle/>
          <a:p>
            <a:fld id="{2B3E1866-6ABF-4414-AFB5-B91146A1FA19}" type="slidenum">
              <a:rPr lang="en-GB" smtClean="0"/>
              <a:pPr/>
              <a:t>109</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summary</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111</a:t>
            </a:fld>
            <a:endParaRPr lang="en-GB" dirty="0"/>
          </a:p>
        </p:txBody>
      </p:sp>
    </p:spTree>
    <p:extLst>
      <p:ext uri="{BB962C8B-B14F-4D97-AF65-F5344CB8AC3E}">
        <p14:creationId xmlns:p14="http://schemas.microsoft.com/office/powerpoint/2010/main" val="300166742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summary</a:t>
            </a:r>
            <a:endParaRPr lang="de-DE" dirty="0"/>
          </a:p>
        </p:txBody>
      </p:sp>
      <p:sp>
        <p:nvSpPr>
          <p:cNvPr id="4" name="Foliennummernplatzhalter 3"/>
          <p:cNvSpPr>
            <a:spLocks noGrp="1"/>
          </p:cNvSpPr>
          <p:nvPr>
            <p:ph type="sldNum" sz="quarter" idx="10"/>
          </p:nvPr>
        </p:nvSpPr>
        <p:spPr/>
        <p:txBody>
          <a:bodyPr/>
          <a:lstStyle/>
          <a:p>
            <a:fld id="{2B3E1866-6ABF-4414-AFB5-B91146A1FA19}" type="slidenum">
              <a:rPr lang="en-GB" smtClean="0"/>
              <a:pPr/>
              <a:t>112</a:t>
            </a:fld>
            <a:endParaRPr lang="en-GB" dirty="0"/>
          </a:p>
        </p:txBody>
      </p:sp>
    </p:spTree>
    <p:extLst>
      <p:ext uri="{BB962C8B-B14F-4D97-AF65-F5344CB8AC3E}">
        <p14:creationId xmlns:p14="http://schemas.microsoft.com/office/powerpoint/2010/main" val="36392466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01">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595616" cy="6858000"/>
          </a:xfrm>
          <a:prstGeom prst="rect">
            <a:avLst/>
          </a:prstGeom>
        </p:spPr>
      </p:pic>
      <p:sp>
        <p:nvSpPr>
          <p:cNvPr id="2" name="Title 1"/>
          <p:cNvSpPr>
            <a:spLocks noGrp="1"/>
          </p:cNvSpPr>
          <p:nvPr>
            <p:ph type="ctrTitle"/>
          </p:nvPr>
        </p:nvSpPr>
        <p:spPr>
          <a:xfrm>
            <a:off x="5317762" y="3658445"/>
            <a:ext cx="3445924" cy="1858444"/>
          </a:xfrm>
        </p:spPr>
        <p:txBody>
          <a:bodyPr anchor="b" anchorCtr="0">
            <a:normAutofit/>
          </a:bodyPr>
          <a:lstStyle>
            <a:lvl1pPr algn="r">
              <a:lnSpc>
                <a:spcPts val="3440"/>
              </a:lnSpc>
              <a:defRPr sz="3200" b="1" i="0">
                <a:solidFill>
                  <a:schemeClr val="accent1"/>
                </a:solidFill>
                <a:latin typeface="+mj-lt"/>
                <a:cs typeface="Arial"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5317761" y="5692604"/>
            <a:ext cx="3454392" cy="635768"/>
          </a:xfrm>
        </p:spPr>
        <p:txBody>
          <a:bodyPr>
            <a:noAutofit/>
          </a:bodyPr>
          <a:lstStyle>
            <a:lvl1pPr marL="0" indent="0" algn="r">
              <a:buNone/>
              <a:defRPr sz="1600">
                <a:solidFill>
                  <a:schemeClr val="accent1"/>
                </a:solidFill>
                <a:latin typeface="+mn-lt"/>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
        <p:nvSpPr>
          <p:cNvPr id="7" name="Footer Placeholder 6"/>
          <p:cNvSpPr>
            <a:spLocks noGrp="1"/>
          </p:cNvSpPr>
          <p:nvPr>
            <p:ph type="ftr" sz="quarter" idx="10"/>
          </p:nvPr>
        </p:nvSpPr>
        <p:spPr>
          <a:xfrm>
            <a:off x="460375" y="6328371"/>
            <a:ext cx="2732115" cy="360000"/>
          </a:xfrm>
        </p:spPr>
        <p:txBody>
          <a:bodyPr/>
          <a:lstStyle>
            <a:lvl1pPr>
              <a:defRPr>
                <a:solidFill>
                  <a:schemeClr val="bg1"/>
                </a:solidFill>
              </a:defRPr>
            </a:lvl1pPr>
          </a:lstStyle>
          <a:p>
            <a:r>
              <a:rPr lang="en-GB" smtClean="0"/>
              <a:t>Insert Confidentiality Level in slide footer</a:t>
            </a:r>
            <a:endParaRPr lang="en-GB" dirty="0" smtClean="0"/>
          </a:p>
        </p:txBody>
      </p:sp>
    </p:spTree>
    <p:extLst>
      <p:ext uri="{BB962C8B-B14F-4D97-AF65-F5344CB8AC3E}">
        <p14:creationId xmlns:p14="http://schemas.microsoft.com/office/powerpoint/2010/main" val="30280534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02">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noFill/>
          <a:ln>
            <a:noFill/>
          </a:ln>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83"/>
            <a:ext cx="5424992" cy="6857434"/>
          </a:xfrm>
          <a:prstGeom prst="rect">
            <a:avLst/>
          </a:prstGeom>
        </p:spPr>
      </p:pic>
      <p:sp>
        <p:nvSpPr>
          <p:cNvPr id="2" name="Title 1"/>
          <p:cNvSpPr>
            <a:spLocks noGrp="1"/>
          </p:cNvSpPr>
          <p:nvPr>
            <p:ph type="ctrTitle"/>
          </p:nvPr>
        </p:nvSpPr>
        <p:spPr>
          <a:xfrm>
            <a:off x="457199" y="3650840"/>
            <a:ext cx="3805239" cy="1858444"/>
          </a:xfrm>
        </p:spPr>
        <p:txBody>
          <a:bodyPr anchor="b" anchorCtr="0">
            <a:normAutofit/>
          </a:bodyPr>
          <a:lstStyle>
            <a:lvl1pPr algn="l">
              <a:lnSpc>
                <a:spcPts val="3440"/>
              </a:lnSpc>
              <a:defRPr sz="3200" b="1" i="0">
                <a:solidFill>
                  <a:schemeClr val="bg1"/>
                </a:solidFill>
                <a:latin typeface="+mj-lt"/>
                <a:cs typeface="Arial"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57167" y="5689897"/>
            <a:ext cx="3814591" cy="638473"/>
          </a:xfrm>
        </p:spPr>
        <p:txBody>
          <a:bodyPr>
            <a:noAutofit/>
          </a:bodyPr>
          <a:lstStyle>
            <a:lvl1pPr marL="0" indent="0" algn="l">
              <a:buNone/>
              <a:defRPr sz="16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
        <p:nvSpPr>
          <p:cNvPr id="9" name="Footer Placeholder 8"/>
          <p:cNvSpPr>
            <a:spLocks noGrp="1"/>
          </p:cNvSpPr>
          <p:nvPr>
            <p:ph type="ftr" sz="quarter" idx="10"/>
          </p:nvPr>
        </p:nvSpPr>
        <p:spPr/>
        <p:txBody>
          <a:bodyPr/>
          <a:lstStyle>
            <a:lvl1pPr>
              <a:defRPr>
                <a:solidFill>
                  <a:schemeClr val="bg1"/>
                </a:solidFill>
              </a:defRPr>
            </a:lvl1pPr>
          </a:lstStyle>
          <a:p>
            <a:r>
              <a:rPr lang="en-GB" smtClean="0"/>
              <a:t>Insert Confidentiality Level in slide footer</a:t>
            </a:r>
            <a:endParaRPr lang="en-GB" dirty="0" smtClean="0"/>
          </a:p>
        </p:txBody>
      </p:sp>
    </p:spTree>
    <p:extLst>
      <p:ext uri="{BB962C8B-B14F-4D97-AF65-F5344CB8AC3E}">
        <p14:creationId xmlns:p14="http://schemas.microsoft.com/office/powerpoint/2010/main" val="27313659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03">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r="415"/>
          <a:stretch/>
        </p:blipFill>
        <p:spPr>
          <a:xfrm>
            <a:off x="0" y="2194"/>
            <a:ext cx="9144000" cy="6858000"/>
          </a:xfrm>
          <a:prstGeom prst="rect">
            <a:avLst/>
          </a:prstGeom>
          <a:noFill/>
          <a:ln>
            <a:noFill/>
          </a:ln>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83"/>
            <a:ext cx="5424992" cy="6857434"/>
          </a:xfrm>
          <a:prstGeom prst="rect">
            <a:avLst/>
          </a:prstGeom>
        </p:spPr>
      </p:pic>
      <p:sp>
        <p:nvSpPr>
          <p:cNvPr id="2" name="Title 1"/>
          <p:cNvSpPr>
            <a:spLocks noGrp="1"/>
          </p:cNvSpPr>
          <p:nvPr>
            <p:ph type="ctrTitle"/>
          </p:nvPr>
        </p:nvSpPr>
        <p:spPr>
          <a:xfrm>
            <a:off x="457199" y="3650840"/>
            <a:ext cx="3805239" cy="1858444"/>
          </a:xfrm>
        </p:spPr>
        <p:txBody>
          <a:bodyPr anchor="b" anchorCtr="0">
            <a:normAutofit/>
          </a:bodyPr>
          <a:lstStyle>
            <a:lvl1pPr algn="l">
              <a:lnSpc>
                <a:spcPts val="3440"/>
              </a:lnSpc>
              <a:defRPr sz="3200" b="1" i="0">
                <a:solidFill>
                  <a:schemeClr val="bg1"/>
                </a:solidFill>
                <a:latin typeface="+mj-lt"/>
                <a:cs typeface="Arial"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57167" y="5689897"/>
            <a:ext cx="3814591" cy="638473"/>
          </a:xfrm>
        </p:spPr>
        <p:txBody>
          <a:bodyPr>
            <a:noAutofit/>
          </a:bodyPr>
          <a:lstStyle>
            <a:lvl1pPr marL="0" indent="0" algn="l">
              <a:buNone/>
              <a:defRPr sz="16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
        <p:nvSpPr>
          <p:cNvPr id="9" name="Footer Placeholder 8"/>
          <p:cNvSpPr>
            <a:spLocks noGrp="1"/>
          </p:cNvSpPr>
          <p:nvPr>
            <p:ph type="ftr" sz="quarter" idx="10"/>
          </p:nvPr>
        </p:nvSpPr>
        <p:spPr/>
        <p:txBody>
          <a:bodyPr/>
          <a:lstStyle>
            <a:lvl1pPr>
              <a:defRPr>
                <a:solidFill>
                  <a:schemeClr val="bg1"/>
                </a:solidFill>
              </a:defRPr>
            </a:lvl1pPr>
          </a:lstStyle>
          <a:p>
            <a:r>
              <a:rPr lang="en-GB" smtClean="0"/>
              <a:t>Insert Confidentiality Level in slide footer</a:t>
            </a:r>
            <a:endParaRPr lang="en-GB" dirty="0" smtClean="0"/>
          </a:p>
        </p:txBody>
      </p:sp>
    </p:spTree>
    <p:extLst>
      <p:ext uri="{BB962C8B-B14F-4D97-AF65-F5344CB8AC3E}">
        <p14:creationId xmlns:p14="http://schemas.microsoft.com/office/powerpoint/2010/main" val="78084616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04">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25" y="0"/>
            <a:ext cx="9058275" cy="6858000"/>
          </a:xfrm>
          <a:prstGeom prst="rect">
            <a:avLst/>
          </a:prstGeom>
          <a:noFill/>
          <a:ln>
            <a:noFill/>
          </a:ln>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83"/>
            <a:ext cx="5424992" cy="6857434"/>
          </a:xfrm>
          <a:prstGeom prst="rect">
            <a:avLst/>
          </a:prstGeom>
        </p:spPr>
      </p:pic>
      <p:sp>
        <p:nvSpPr>
          <p:cNvPr id="2" name="Title 1"/>
          <p:cNvSpPr>
            <a:spLocks noGrp="1"/>
          </p:cNvSpPr>
          <p:nvPr>
            <p:ph type="ctrTitle"/>
          </p:nvPr>
        </p:nvSpPr>
        <p:spPr>
          <a:xfrm>
            <a:off x="457199" y="3650840"/>
            <a:ext cx="3805239" cy="1858444"/>
          </a:xfrm>
        </p:spPr>
        <p:txBody>
          <a:bodyPr anchor="b" anchorCtr="0">
            <a:normAutofit/>
          </a:bodyPr>
          <a:lstStyle>
            <a:lvl1pPr algn="l">
              <a:lnSpc>
                <a:spcPts val="3440"/>
              </a:lnSpc>
              <a:defRPr sz="3200" b="1" i="0">
                <a:solidFill>
                  <a:schemeClr val="bg1"/>
                </a:solidFill>
                <a:latin typeface="+mj-lt"/>
                <a:cs typeface="Arial"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57167" y="5689897"/>
            <a:ext cx="3814591" cy="638473"/>
          </a:xfrm>
        </p:spPr>
        <p:txBody>
          <a:bodyPr>
            <a:noAutofit/>
          </a:bodyPr>
          <a:lstStyle>
            <a:lvl1pPr marL="0" indent="0" algn="l">
              <a:buNone/>
              <a:defRPr sz="16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
        <p:nvSpPr>
          <p:cNvPr id="9" name="Footer Placeholder 8"/>
          <p:cNvSpPr>
            <a:spLocks noGrp="1"/>
          </p:cNvSpPr>
          <p:nvPr>
            <p:ph type="ftr" sz="quarter" idx="10"/>
          </p:nvPr>
        </p:nvSpPr>
        <p:spPr/>
        <p:txBody>
          <a:bodyPr/>
          <a:lstStyle>
            <a:lvl1pPr>
              <a:defRPr>
                <a:solidFill>
                  <a:schemeClr val="bg1"/>
                </a:solidFill>
              </a:defRPr>
            </a:lvl1pPr>
          </a:lstStyle>
          <a:p>
            <a:r>
              <a:rPr lang="en-GB" smtClean="0"/>
              <a:t>Insert Confidentiality Level in slide footer</a:t>
            </a:r>
            <a:endParaRPr lang="en-GB" dirty="0" smtClean="0"/>
          </a:p>
        </p:txBody>
      </p:sp>
    </p:spTree>
    <p:extLst>
      <p:ext uri="{BB962C8B-B14F-4D97-AF65-F5344CB8AC3E}">
        <p14:creationId xmlns:p14="http://schemas.microsoft.com/office/powerpoint/2010/main" val="176751794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 Slide 05">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8953500" cy="6858000"/>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09289" y="283"/>
            <a:ext cx="5534711" cy="6857434"/>
          </a:xfrm>
          <a:prstGeom prst="rect">
            <a:avLst/>
          </a:prstGeom>
        </p:spPr>
      </p:pic>
      <p:sp>
        <p:nvSpPr>
          <p:cNvPr id="2" name="Title 1"/>
          <p:cNvSpPr>
            <a:spLocks noGrp="1"/>
          </p:cNvSpPr>
          <p:nvPr>
            <p:ph type="ctrTitle"/>
          </p:nvPr>
        </p:nvSpPr>
        <p:spPr>
          <a:xfrm>
            <a:off x="4910007" y="1316766"/>
            <a:ext cx="3747344" cy="1858444"/>
          </a:xfrm>
        </p:spPr>
        <p:txBody>
          <a:bodyPr anchor="b" anchorCtr="0">
            <a:normAutofit/>
          </a:bodyPr>
          <a:lstStyle>
            <a:lvl1pPr algn="r">
              <a:lnSpc>
                <a:spcPts val="3440"/>
              </a:lnSpc>
              <a:defRPr sz="3200" b="1" i="0">
                <a:solidFill>
                  <a:schemeClr val="bg1"/>
                </a:solidFill>
                <a:latin typeface="Vodafone Rg" pitchFamily="34" charset="0"/>
                <a:cs typeface="Arial"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910268" y="3349976"/>
            <a:ext cx="3743387" cy="910516"/>
          </a:xfrm>
        </p:spPr>
        <p:txBody>
          <a:bodyPr>
            <a:noAutofit/>
          </a:bodyPr>
          <a:lstStyle>
            <a:lvl1pPr marL="0" indent="0" algn="r">
              <a:buNone/>
              <a:defRPr sz="16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
        <p:nvSpPr>
          <p:cNvPr id="4" name="Footer Placeholder 3"/>
          <p:cNvSpPr>
            <a:spLocks noGrp="1"/>
          </p:cNvSpPr>
          <p:nvPr>
            <p:ph type="ftr" sz="quarter" idx="10"/>
          </p:nvPr>
        </p:nvSpPr>
        <p:spPr/>
        <p:txBody>
          <a:bodyPr/>
          <a:lstStyle/>
          <a:p>
            <a:r>
              <a:rPr lang="en-GB" smtClean="0"/>
              <a:t>Insert Confidentiality Level in slide footer</a:t>
            </a:r>
            <a:endParaRPr lang="en-GB" dirty="0" smtClean="0"/>
          </a:p>
        </p:txBody>
      </p:sp>
    </p:spTree>
    <p:extLst>
      <p:ext uri="{BB962C8B-B14F-4D97-AF65-F5344CB8AC3E}">
        <p14:creationId xmlns:p14="http://schemas.microsoft.com/office/powerpoint/2010/main" val="236687628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06">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9289" y="283"/>
            <a:ext cx="5534711" cy="6857434"/>
          </a:xfrm>
          <a:prstGeom prst="rect">
            <a:avLst/>
          </a:prstGeom>
        </p:spPr>
      </p:pic>
      <p:sp>
        <p:nvSpPr>
          <p:cNvPr id="2" name="Title 1"/>
          <p:cNvSpPr>
            <a:spLocks noGrp="1"/>
          </p:cNvSpPr>
          <p:nvPr>
            <p:ph type="ctrTitle"/>
          </p:nvPr>
        </p:nvSpPr>
        <p:spPr>
          <a:xfrm>
            <a:off x="4910007" y="1316766"/>
            <a:ext cx="3747344" cy="1858444"/>
          </a:xfrm>
        </p:spPr>
        <p:txBody>
          <a:bodyPr anchor="b" anchorCtr="0">
            <a:normAutofit/>
          </a:bodyPr>
          <a:lstStyle>
            <a:lvl1pPr algn="r">
              <a:lnSpc>
                <a:spcPts val="3440"/>
              </a:lnSpc>
              <a:defRPr sz="3200" b="1" i="0">
                <a:solidFill>
                  <a:schemeClr val="bg1"/>
                </a:solidFill>
                <a:latin typeface="Vodafone Rg" pitchFamily="34" charset="0"/>
                <a:cs typeface="Arial"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910268" y="3349976"/>
            <a:ext cx="3743387" cy="910516"/>
          </a:xfrm>
        </p:spPr>
        <p:txBody>
          <a:bodyPr>
            <a:noAutofit/>
          </a:bodyPr>
          <a:lstStyle>
            <a:lvl1pPr marL="0" indent="0" algn="r">
              <a:buNone/>
              <a:defRPr sz="16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
        <p:nvSpPr>
          <p:cNvPr id="4" name="Footer Placeholder 3"/>
          <p:cNvSpPr>
            <a:spLocks noGrp="1"/>
          </p:cNvSpPr>
          <p:nvPr>
            <p:ph type="ftr" sz="quarter" idx="10"/>
          </p:nvPr>
        </p:nvSpPr>
        <p:spPr/>
        <p:txBody>
          <a:bodyPr/>
          <a:lstStyle/>
          <a:p>
            <a:r>
              <a:rPr lang="en-GB" smtClean="0"/>
              <a:t>Insert Confidentiality Level in slide footer</a:t>
            </a:r>
            <a:endParaRPr lang="en-GB" dirty="0" smtClean="0"/>
          </a:p>
        </p:txBody>
      </p:sp>
    </p:spTree>
    <p:extLst>
      <p:ext uri="{BB962C8B-B14F-4D97-AF65-F5344CB8AC3E}">
        <p14:creationId xmlns:p14="http://schemas.microsoft.com/office/powerpoint/2010/main" val="151375448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440000"/>
            <a:ext cx="7810718" cy="4715778"/>
          </a:xfrm>
        </p:spPr>
        <p:txBody>
          <a:bodyPr vert="horz" lIns="0" tIns="0" rIns="72000" bIns="0" rtlCol="0" anchor="t" anchorCtr="0">
            <a:noAutofit/>
          </a:bodyPr>
          <a:lstStyle>
            <a:lvl1pPr>
              <a:defRPr lang="en-US" dirty="0" smtClean="0"/>
            </a:lvl1pPr>
            <a:lvl2pPr>
              <a:defRPr lang="en-US" dirty="0" smtClean="0"/>
            </a:lvl2pPr>
            <a:lvl3pPr>
              <a:defRPr lang="en-US" dirty="0" smtClean="0"/>
            </a:lvl3pPr>
            <a:lvl4pPr marL="809625" indent="0">
              <a:buNone/>
              <a:defRPr/>
            </a:lvl4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Title 4"/>
          <p:cNvSpPr>
            <a:spLocks noGrp="1"/>
          </p:cNvSpPr>
          <p:nvPr>
            <p:ph type="title"/>
          </p:nvPr>
        </p:nvSpPr>
        <p:spPr/>
        <p:txBody>
          <a:bodyPr/>
          <a:lstStyle/>
          <a:p>
            <a:r>
              <a:rPr lang="en-US" dirty="0" smtClean="0"/>
              <a:t>Click to edit Master title style</a:t>
            </a:r>
            <a:endParaRPr lang="en-GB" dirty="0"/>
          </a:p>
        </p:txBody>
      </p:sp>
      <p:sp>
        <p:nvSpPr>
          <p:cNvPr id="8" name="Footer Placeholder 7"/>
          <p:cNvSpPr>
            <a:spLocks noGrp="1"/>
          </p:cNvSpPr>
          <p:nvPr>
            <p:ph type="ftr" sz="quarter" idx="10"/>
          </p:nvPr>
        </p:nvSpPr>
        <p:spPr/>
        <p:txBody>
          <a:bodyPr/>
          <a:lstStyle/>
          <a:p>
            <a:r>
              <a:rPr lang="en-GB" smtClean="0"/>
              <a:t>Insert Confidentiality Level in slide footer</a:t>
            </a:r>
            <a:endParaRPr lang="en-GB" dirty="0" smtClean="0"/>
          </a:p>
        </p:txBody>
      </p:sp>
      <p:sp>
        <p:nvSpPr>
          <p:cNvPr id="2" name="Slide Number Placeholder 1"/>
          <p:cNvSpPr>
            <a:spLocks noGrp="1"/>
          </p:cNvSpPr>
          <p:nvPr>
            <p:ph type="sldNum" sz="quarter" idx="11"/>
          </p:nvPr>
        </p:nvSpPr>
        <p:spPr/>
        <p:txBody>
          <a:bodyPr/>
          <a:lstStyle/>
          <a:p>
            <a:fld id="{72A83A2B-3358-44F8-83A0-4598795D8FB5}" type="slidenum">
              <a:rPr lang="en-GB" smtClean="0"/>
              <a:pPr/>
              <a:t>‹Nº›</a:t>
            </a:fld>
            <a:endParaRPr lang="en-GB" dirty="0"/>
          </a:p>
        </p:txBody>
      </p:sp>
    </p:spTree>
    <p:extLst>
      <p:ext uri="{BB962C8B-B14F-4D97-AF65-F5344CB8AC3E}">
        <p14:creationId xmlns:p14="http://schemas.microsoft.com/office/powerpoint/2010/main" val="327016491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2 Content">
    <p:spTree>
      <p:nvGrpSpPr>
        <p:cNvPr id="1" name=""/>
        <p:cNvGrpSpPr/>
        <p:nvPr/>
      </p:nvGrpSpPr>
      <p:grpSpPr>
        <a:xfrm>
          <a:off x="0" y="0"/>
          <a:ext cx="0" cy="0"/>
          <a:chOff x="0" y="0"/>
          <a:chExt cx="0" cy="0"/>
        </a:xfrm>
      </p:grpSpPr>
      <p:sp>
        <p:nvSpPr>
          <p:cNvPr id="3" name="Content Placeholder 2"/>
          <p:cNvSpPr>
            <a:spLocks noGrp="1"/>
          </p:cNvSpPr>
          <p:nvPr userDrawn="1">
            <p:ph idx="1"/>
          </p:nvPr>
        </p:nvSpPr>
        <p:spPr>
          <a:xfrm>
            <a:off x="471091" y="1440000"/>
            <a:ext cx="3789623" cy="4721088"/>
          </a:xfrm>
        </p:spPr>
        <p:txBody>
          <a:bodyPr vert="horz" lIns="0" tIns="0" rIns="72000" bIns="0" rtlCol="0" anchor="t" anchorCtr="0">
            <a:noAutofit/>
          </a:bodyPr>
          <a:lstStyle>
            <a:lvl1pPr>
              <a:defRPr lang="en-US" sz="1600" dirty="0" smtClean="0"/>
            </a:lvl1pPr>
            <a:lvl2pPr>
              <a:defRPr lang="en-US" sz="1200" dirty="0" smtClean="0"/>
            </a:lvl2pPr>
            <a:lvl3pPr>
              <a:defRPr lang="en-US" sz="1200" dirty="0" smtClean="0"/>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Content Placeholder 4"/>
          <p:cNvSpPr>
            <a:spLocks noGrp="1"/>
          </p:cNvSpPr>
          <p:nvPr>
            <p:ph sz="quarter" idx="11"/>
          </p:nvPr>
        </p:nvSpPr>
        <p:spPr>
          <a:xfrm>
            <a:off x="4464402" y="1440000"/>
            <a:ext cx="3789623" cy="4721088"/>
          </a:xfrm>
        </p:spPr>
        <p:txBody>
          <a:bodyPr rIns="72000"/>
          <a:lstStyle>
            <a:lvl1pPr>
              <a:defRPr sz="1600"/>
            </a:lvl1pPr>
            <a:lvl2pPr>
              <a:defRPr sz="1200"/>
            </a:lvl2pPr>
            <a:lvl3pPr>
              <a:defRPr sz="12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Title 5"/>
          <p:cNvSpPr>
            <a:spLocks noGrp="1"/>
          </p:cNvSpPr>
          <p:nvPr>
            <p:ph type="title"/>
          </p:nvPr>
        </p:nvSpPr>
        <p:spPr>
          <a:xfrm>
            <a:off x="457200" y="416971"/>
            <a:ext cx="7796826" cy="1026068"/>
          </a:xfrm>
        </p:spPr>
        <p:txBody>
          <a:bodyPr/>
          <a:lstStyle/>
          <a:p>
            <a:r>
              <a:rPr lang="en-US" dirty="0" smtClean="0"/>
              <a:t>Click to edit Master title style</a:t>
            </a:r>
            <a:endParaRPr lang="en-GB" dirty="0"/>
          </a:p>
        </p:txBody>
      </p:sp>
      <p:sp>
        <p:nvSpPr>
          <p:cNvPr id="7" name="Footer Placeholder 6"/>
          <p:cNvSpPr>
            <a:spLocks noGrp="1"/>
          </p:cNvSpPr>
          <p:nvPr>
            <p:ph type="ftr" sz="quarter" idx="12"/>
          </p:nvPr>
        </p:nvSpPr>
        <p:spPr/>
        <p:txBody>
          <a:bodyPr/>
          <a:lstStyle/>
          <a:p>
            <a:r>
              <a:rPr lang="en-GB" smtClean="0"/>
              <a:t>Insert Confidentiality Level in slide footer</a:t>
            </a:r>
            <a:endParaRPr lang="en-GB" dirty="0" smtClean="0"/>
          </a:p>
        </p:txBody>
      </p:sp>
      <p:sp>
        <p:nvSpPr>
          <p:cNvPr id="12" name="Slide Number Placeholder 11"/>
          <p:cNvSpPr>
            <a:spLocks noGrp="1"/>
          </p:cNvSpPr>
          <p:nvPr>
            <p:ph type="sldNum" sz="quarter" idx="13"/>
          </p:nvPr>
        </p:nvSpPr>
        <p:spPr/>
        <p:txBody>
          <a:bodyPr/>
          <a:lstStyle/>
          <a:p>
            <a:fld id="{72A83A2B-3358-44F8-83A0-4598795D8FB5}" type="slidenum">
              <a:rPr lang="en-GB" smtClean="0"/>
              <a:pPr/>
              <a:t>‹Nº›</a:t>
            </a:fld>
            <a:endParaRPr lang="en-GB" dirty="0"/>
          </a:p>
        </p:txBody>
      </p:sp>
    </p:spTree>
    <p:extLst>
      <p:ext uri="{BB962C8B-B14F-4D97-AF65-F5344CB8AC3E}">
        <p14:creationId xmlns:p14="http://schemas.microsoft.com/office/powerpoint/2010/main" val="199481659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Image background">
    <p:spTree>
      <p:nvGrpSpPr>
        <p:cNvPr id="1" name=""/>
        <p:cNvGrpSpPr/>
        <p:nvPr/>
      </p:nvGrpSpPr>
      <p:grpSpPr>
        <a:xfrm>
          <a:off x="0" y="0"/>
          <a:ext cx="0" cy="0"/>
          <a:chOff x="0" y="0"/>
          <a:chExt cx="0" cy="0"/>
        </a:xfrm>
      </p:grpSpPr>
      <p:sp>
        <p:nvSpPr>
          <p:cNvPr id="3" name="Content Placeholder 2"/>
          <p:cNvSpPr>
            <a:spLocks noGrp="1"/>
          </p:cNvSpPr>
          <p:nvPr userDrawn="1">
            <p:ph idx="1"/>
          </p:nvPr>
        </p:nvSpPr>
        <p:spPr>
          <a:xfrm>
            <a:off x="457200" y="1440000"/>
            <a:ext cx="4619626" cy="4757600"/>
          </a:xfrm>
        </p:spPr>
        <p:txBody>
          <a:bodyPr vert="horz" lIns="0" tIns="0" rIns="72000" bIns="0" rtlCol="0" anchor="t" anchorCtr="0">
            <a:noAutofit/>
          </a:bodyPr>
          <a:lstStyle>
            <a:lvl1pPr marL="0" indent="0">
              <a:buNone/>
              <a:defRPr lang="en-US" sz="1800" dirty="0" smtClean="0"/>
            </a:lvl1pPr>
            <a:lvl2pPr marL="266700" indent="0">
              <a:buNone/>
              <a:defRPr lang="en-US" sz="1400" dirty="0" smtClean="0"/>
            </a:lvl2pPr>
            <a:lvl3pPr marL="542925" indent="0">
              <a:buNone/>
              <a:defRPr lang="en-US" sz="1400" dirty="0" smtClean="0"/>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Title 4"/>
          <p:cNvSpPr>
            <a:spLocks noGrp="1"/>
          </p:cNvSpPr>
          <p:nvPr>
            <p:ph type="title"/>
          </p:nvPr>
        </p:nvSpPr>
        <p:spPr>
          <a:xfrm>
            <a:off x="457200" y="417600"/>
            <a:ext cx="4619626" cy="1014163"/>
          </a:xfrm>
        </p:spPr>
        <p:txBody>
          <a:bodyPr/>
          <a:lstStyle/>
          <a:p>
            <a:r>
              <a:rPr lang="en-US" dirty="0" smtClean="0"/>
              <a:t>Click to edit Master title style</a:t>
            </a:r>
            <a:endParaRPr lang="en-GB" dirty="0"/>
          </a:p>
        </p:txBody>
      </p:sp>
      <p:sp>
        <p:nvSpPr>
          <p:cNvPr id="6" name="Footer Placeholder 5"/>
          <p:cNvSpPr>
            <a:spLocks noGrp="1"/>
          </p:cNvSpPr>
          <p:nvPr>
            <p:ph type="ftr" sz="quarter" idx="10"/>
          </p:nvPr>
        </p:nvSpPr>
        <p:spPr/>
        <p:txBody>
          <a:bodyPr/>
          <a:lstStyle>
            <a:lvl1pPr>
              <a:defRPr>
                <a:solidFill>
                  <a:schemeClr val="tx1"/>
                </a:solidFill>
              </a:defRPr>
            </a:lvl1pPr>
          </a:lstStyle>
          <a:p>
            <a:r>
              <a:rPr lang="en-GB" smtClean="0"/>
              <a:t>Insert Confidentiality Level in slide footer</a:t>
            </a:r>
            <a:endParaRPr lang="en-GB" dirty="0" smtClean="0"/>
          </a:p>
        </p:txBody>
      </p:sp>
      <p:sp>
        <p:nvSpPr>
          <p:cNvPr id="11" name="Slide Number Placeholder 10"/>
          <p:cNvSpPr>
            <a:spLocks noGrp="1"/>
          </p:cNvSpPr>
          <p:nvPr>
            <p:ph type="sldNum" sz="quarter" idx="11"/>
          </p:nvPr>
        </p:nvSpPr>
        <p:spPr/>
        <p:txBody>
          <a:bodyPr/>
          <a:lstStyle/>
          <a:p>
            <a:fld id="{72A83A2B-3358-44F8-83A0-4598795D8FB5}" type="slidenum">
              <a:rPr lang="en-GB" smtClean="0"/>
              <a:pPr/>
              <a:t>‹Nº›</a:t>
            </a:fld>
            <a:endParaRPr lang="en-GB" dirty="0"/>
          </a:p>
        </p:txBody>
      </p:sp>
    </p:spTree>
    <p:extLst>
      <p:ext uri="{BB962C8B-B14F-4D97-AF65-F5344CB8AC3E}">
        <p14:creationId xmlns:p14="http://schemas.microsoft.com/office/powerpoint/2010/main" val="59993906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roduct slide">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807214" cy="4558293"/>
          </a:xfrm>
          <a:prstGeom prst="rect">
            <a:avLst/>
          </a:prstGeom>
        </p:spPr>
      </p:pic>
      <p:sp>
        <p:nvSpPr>
          <p:cNvPr id="2" name="Title 1"/>
          <p:cNvSpPr>
            <a:spLocks noGrp="1"/>
          </p:cNvSpPr>
          <p:nvPr userDrawn="1">
            <p:ph type="ctrTitle" hasCustomPrompt="1"/>
          </p:nvPr>
        </p:nvSpPr>
        <p:spPr>
          <a:xfrm>
            <a:off x="460375" y="980595"/>
            <a:ext cx="1597025" cy="2448404"/>
          </a:xfrm>
        </p:spPr>
        <p:txBody>
          <a:bodyPr>
            <a:normAutofit/>
          </a:bodyPr>
          <a:lstStyle>
            <a:lvl1pPr algn="l">
              <a:lnSpc>
                <a:spcPts val="2540"/>
              </a:lnSpc>
              <a:defRPr sz="2400" b="1" i="0">
                <a:solidFill>
                  <a:schemeClr val="bg1"/>
                </a:solidFill>
                <a:latin typeface="Vodafone Rg" pitchFamily="34" charset="0"/>
                <a:cs typeface="Arial" pitchFamily="34" charset="0"/>
              </a:defRPr>
            </a:lvl1pPr>
          </a:lstStyle>
          <a:p>
            <a:r>
              <a:rPr lang="en-US" dirty="0" smtClean="0"/>
              <a:t>Click to edit Master title style</a:t>
            </a:r>
            <a:br>
              <a:rPr lang="en-US" dirty="0" smtClean="0"/>
            </a:br>
            <a:endParaRPr lang="en-GB" dirty="0"/>
          </a:p>
        </p:txBody>
      </p:sp>
      <p:sp>
        <p:nvSpPr>
          <p:cNvPr id="3" name="Footer Placeholder 2"/>
          <p:cNvSpPr>
            <a:spLocks noGrp="1"/>
          </p:cNvSpPr>
          <p:nvPr>
            <p:ph type="ftr" sz="quarter" idx="10"/>
          </p:nvPr>
        </p:nvSpPr>
        <p:spPr/>
        <p:txBody>
          <a:bodyPr/>
          <a:lstStyle/>
          <a:p>
            <a:r>
              <a:rPr lang="en-GB" smtClean="0"/>
              <a:t>Insert Confidentiality Level in slide footer</a:t>
            </a:r>
            <a:endParaRPr lang="en-GB" dirty="0" smtClean="0"/>
          </a:p>
        </p:txBody>
      </p:sp>
      <p:sp>
        <p:nvSpPr>
          <p:cNvPr id="4" name="Slide Number Placeholder 3"/>
          <p:cNvSpPr>
            <a:spLocks noGrp="1"/>
          </p:cNvSpPr>
          <p:nvPr>
            <p:ph type="sldNum" sz="quarter" idx="11"/>
          </p:nvPr>
        </p:nvSpPr>
        <p:spPr/>
        <p:txBody>
          <a:bodyPr/>
          <a:lstStyle/>
          <a:p>
            <a:fld id="{72A83A2B-3358-44F8-83A0-4598795D8FB5}" type="slidenum">
              <a:rPr lang="en-GB" smtClean="0"/>
              <a:pPr/>
              <a:t>‹Nº›</a:t>
            </a:fld>
            <a:endParaRPr lang="en-GB" dirty="0"/>
          </a:p>
        </p:txBody>
      </p:sp>
    </p:spTree>
    <p:extLst>
      <p:ext uri="{BB962C8B-B14F-4D97-AF65-F5344CB8AC3E}">
        <p14:creationId xmlns:p14="http://schemas.microsoft.com/office/powerpoint/2010/main" val="32320004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tement and Data">
    <p:spTree>
      <p:nvGrpSpPr>
        <p:cNvPr id="1" name=""/>
        <p:cNvGrpSpPr/>
        <p:nvPr/>
      </p:nvGrpSpPr>
      <p:grpSpPr>
        <a:xfrm>
          <a:off x="0" y="0"/>
          <a:ext cx="0" cy="0"/>
          <a:chOff x="0" y="0"/>
          <a:chExt cx="0" cy="0"/>
        </a:xfrm>
      </p:grpSpPr>
      <p:sp>
        <p:nvSpPr>
          <p:cNvPr id="2" name="Title 1"/>
          <p:cNvSpPr>
            <a:spLocks noGrp="1"/>
          </p:cNvSpPr>
          <p:nvPr>
            <p:ph type="title"/>
          </p:nvPr>
        </p:nvSpPr>
        <p:spPr>
          <a:xfrm>
            <a:off x="457200" y="1338601"/>
            <a:ext cx="4024543" cy="4822487"/>
          </a:xfrm>
        </p:spPr>
        <p:txBody>
          <a:bodyPr>
            <a:noAutofit/>
          </a:bodyPr>
          <a:lstStyle>
            <a:lvl1pPr>
              <a:lnSpc>
                <a:spcPct val="100000"/>
              </a:lnSpc>
              <a:defRPr sz="4200">
                <a:latin typeface="Vodafone Rg" pitchFamily="34" charset="0"/>
              </a:defRPr>
            </a:lvl1pPr>
          </a:lstStyle>
          <a:p>
            <a:r>
              <a:rPr lang="en-US" dirty="0" smtClean="0"/>
              <a:t>Click to edit Master title style</a:t>
            </a:r>
            <a:endParaRPr lang="en-GB" dirty="0"/>
          </a:p>
        </p:txBody>
      </p:sp>
      <p:sp>
        <p:nvSpPr>
          <p:cNvPr id="5" name="Text Placeholder 4"/>
          <p:cNvSpPr>
            <a:spLocks noGrp="1"/>
          </p:cNvSpPr>
          <p:nvPr>
            <p:ph type="body" sz="quarter" idx="11"/>
          </p:nvPr>
        </p:nvSpPr>
        <p:spPr>
          <a:xfrm>
            <a:off x="4674022" y="1554502"/>
            <a:ext cx="1693862" cy="4609822"/>
          </a:xfrm>
        </p:spPr>
        <p:txBody>
          <a:bodyPr/>
          <a:lstStyle>
            <a:lvl1pPr marL="0" indent="0">
              <a:spcAft>
                <a:spcPts val="1200"/>
              </a:spcAft>
              <a:buNone/>
              <a:defRPr sz="1200"/>
            </a:lvl1pPr>
            <a:lvl2pPr marL="266700" indent="0">
              <a:buNone/>
              <a:defRPr sz="1050"/>
            </a:lvl2pPr>
            <a:lvl3pPr marL="542925" indent="0">
              <a:buNone/>
              <a:defRPr sz="1050"/>
            </a:lvl3pPr>
            <a:lvl4pPr marL="809625" indent="0">
              <a:buNone/>
              <a:defRPr sz="1000"/>
            </a:lvl4pPr>
            <a:lvl5pPr marL="990600" indent="0">
              <a:buNone/>
              <a:defRPr sz="1000"/>
            </a:lvl5pPr>
          </a:lstStyle>
          <a:p>
            <a:pPr lvl="0"/>
            <a:r>
              <a:rPr lang="en-US" dirty="0" smtClean="0"/>
              <a:t>Click to edit Master text styles</a:t>
            </a:r>
            <a:endParaRPr lang="en-GB" dirty="0"/>
          </a:p>
        </p:txBody>
      </p:sp>
      <p:sp>
        <p:nvSpPr>
          <p:cNvPr id="6" name="Text Placeholder 4"/>
          <p:cNvSpPr>
            <a:spLocks noGrp="1"/>
          </p:cNvSpPr>
          <p:nvPr>
            <p:ph type="body" sz="quarter" idx="12"/>
          </p:nvPr>
        </p:nvSpPr>
        <p:spPr>
          <a:xfrm>
            <a:off x="6560163" y="1554502"/>
            <a:ext cx="1693862" cy="4609822"/>
          </a:xfrm>
        </p:spPr>
        <p:txBody>
          <a:bodyPr/>
          <a:lstStyle>
            <a:lvl1pPr marL="0" indent="0">
              <a:spcAft>
                <a:spcPts val="1200"/>
              </a:spcAft>
              <a:buNone/>
              <a:defRPr sz="1200"/>
            </a:lvl1pPr>
            <a:lvl2pPr marL="266700" indent="0">
              <a:buNone/>
              <a:defRPr sz="1050"/>
            </a:lvl2pPr>
            <a:lvl3pPr marL="542925" indent="0">
              <a:buNone/>
              <a:defRPr sz="1050"/>
            </a:lvl3pPr>
            <a:lvl4pPr marL="809625" indent="0">
              <a:buNone/>
              <a:defRPr sz="1000"/>
            </a:lvl4pPr>
            <a:lvl5pPr marL="990600" indent="0">
              <a:buNone/>
              <a:defRPr sz="1000"/>
            </a:lvl5pPr>
          </a:lstStyle>
          <a:p>
            <a:pPr lvl="0"/>
            <a:r>
              <a:rPr lang="en-US" dirty="0" smtClean="0"/>
              <a:t>Click to edit Master text styles</a:t>
            </a:r>
            <a:endParaRPr lang="en-GB" dirty="0"/>
          </a:p>
        </p:txBody>
      </p:sp>
      <p:sp>
        <p:nvSpPr>
          <p:cNvPr id="11" name="Footer Placeholder 10"/>
          <p:cNvSpPr>
            <a:spLocks noGrp="1"/>
          </p:cNvSpPr>
          <p:nvPr>
            <p:ph type="ftr" sz="quarter" idx="13"/>
          </p:nvPr>
        </p:nvSpPr>
        <p:spPr/>
        <p:txBody>
          <a:bodyPr/>
          <a:lstStyle/>
          <a:p>
            <a:r>
              <a:rPr lang="en-GB" smtClean="0"/>
              <a:t>Insert Confidentiality Level in slide footer</a:t>
            </a:r>
            <a:endParaRPr lang="en-GB" dirty="0" smtClean="0"/>
          </a:p>
        </p:txBody>
      </p:sp>
      <p:sp>
        <p:nvSpPr>
          <p:cNvPr id="12" name="Slide Number Placeholder 11"/>
          <p:cNvSpPr>
            <a:spLocks noGrp="1"/>
          </p:cNvSpPr>
          <p:nvPr>
            <p:ph type="sldNum" sz="quarter" idx="14"/>
          </p:nvPr>
        </p:nvSpPr>
        <p:spPr/>
        <p:txBody>
          <a:bodyPr/>
          <a:lstStyle/>
          <a:p>
            <a:fld id="{72A83A2B-3358-44F8-83A0-4598795D8FB5}" type="slidenum">
              <a:rPr lang="en-GB" smtClean="0"/>
              <a:pPr/>
              <a:t>‹Nº›</a:t>
            </a:fld>
            <a:endParaRPr lang="en-GB" dirty="0"/>
          </a:p>
        </p:txBody>
      </p:sp>
    </p:spTree>
    <p:extLst>
      <p:ext uri="{BB962C8B-B14F-4D97-AF65-F5344CB8AC3E}">
        <p14:creationId xmlns:p14="http://schemas.microsoft.com/office/powerpoint/2010/main" val="369394215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Click to edit Master title style</a:t>
            </a:r>
            <a:endParaRPr lang="en-GB"/>
          </a:p>
        </p:txBody>
      </p:sp>
      <p:sp>
        <p:nvSpPr>
          <p:cNvPr id="5" name="Footer Placeholder 4"/>
          <p:cNvSpPr>
            <a:spLocks noGrp="1"/>
          </p:cNvSpPr>
          <p:nvPr>
            <p:ph type="ftr" sz="quarter" idx="10"/>
          </p:nvPr>
        </p:nvSpPr>
        <p:spPr/>
        <p:txBody>
          <a:bodyPr/>
          <a:lstStyle/>
          <a:p>
            <a:r>
              <a:rPr lang="en-GB" smtClean="0"/>
              <a:t>Insert Confidentiality Level in slide footer</a:t>
            </a:r>
            <a:endParaRPr lang="en-GB" dirty="0" smtClean="0"/>
          </a:p>
        </p:txBody>
      </p:sp>
      <p:sp>
        <p:nvSpPr>
          <p:cNvPr id="6" name="Slide Number Placeholder 5"/>
          <p:cNvSpPr>
            <a:spLocks noGrp="1"/>
          </p:cNvSpPr>
          <p:nvPr>
            <p:ph type="sldNum" sz="quarter" idx="11"/>
          </p:nvPr>
        </p:nvSpPr>
        <p:spPr/>
        <p:txBody>
          <a:bodyPr/>
          <a:lstStyle/>
          <a:p>
            <a:fld id="{72A83A2B-3358-44F8-83A0-4598795D8FB5}" type="slidenum">
              <a:rPr lang="en-GB" smtClean="0"/>
              <a:pPr/>
              <a:t>‹Nº›</a:t>
            </a:fld>
            <a:endParaRPr lang="en-GB" dirty="0"/>
          </a:p>
        </p:txBody>
      </p:sp>
    </p:spTree>
    <p:extLst>
      <p:ext uri="{BB962C8B-B14F-4D97-AF65-F5344CB8AC3E}">
        <p14:creationId xmlns:p14="http://schemas.microsoft.com/office/powerpoint/2010/main" val="59864510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p:cNvSpPr>
            <a:spLocks noGrp="1"/>
          </p:cNvSpPr>
          <p:nvPr>
            <p:ph type="ftr" sz="quarter" idx="10"/>
          </p:nvPr>
        </p:nvSpPr>
        <p:spPr/>
        <p:txBody>
          <a:bodyPr/>
          <a:lstStyle/>
          <a:p>
            <a:r>
              <a:rPr lang="en-GB" smtClean="0"/>
              <a:t>Insert Confidentiality Level in slide footer</a:t>
            </a:r>
            <a:endParaRPr lang="en-GB" dirty="0" smtClean="0"/>
          </a:p>
        </p:txBody>
      </p:sp>
      <p:sp>
        <p:nvSpPr>
          <p:cNvPr id="7" name="Slide Number Placeholder 6"/>
          <p:cNvSpPr>
            <a:spLocks noGrp="1"/>
          </p:cNvSpPr>
          <p:nvPr>
            <p:ph type="sldNum" sz="quarter" idx="11"/>
          </p:nvPr>
        </p:nvSpPr>
        <p:spPr/>
        <p:txBody>
          <a:bodyPr/>
          <a:lstStyle/>
          <a:p>
            <a:fld id="{72A83A2B-3358-44F8-83A0-4598795D8FB5}" type="slidenum">
              <a:rPr lang="en-GB" smtClean="0"/>
              <a:pPr/>
              <a:t>‹Nº›</a:t>
            </a:fld>
            <a:endParaRPr lang="en-GB" dirty="0"/>
          </a:p>
        </p:txBody>
      </p:sp>
    </p:spTree>
    <p:extLst>
      <p:ext uri="{BB962C8B-B14F-4D97-AF65-F5344CB8AC3E}">
        <p14:creationId xmlns:p14="http://schemas.microsoft.com/office/powerpoint/2010/main" val="227001983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tatement and Imag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72" y="1456593"/>
            <a:ext cx="3182119" cy="5408687"/>
          </a:xfrm>
          <a:prstGeom prst="rect">
            <a:avLst/>
          </a:prstGeom>
        </p:spPr>
      </p:pic>
      <p:sp>
        <p:nvSpPr>
          <p:cNvPr id="2" name="Title 1"/>
          <p:cNvSpPr>
            <a:spLocks noGrp="1"/>
          </p:cNvSpPr>
          <p:nvPr>
            <p:ph type="title"/>
          </p:nvPr>
        </p:nvSpPr>
        <p:spPr>
          <a:xfrm>
            <a:off x="435600" y="3424950"/>
            <a:ext cx="1890000" cy="2472000"/>
          </a:xfrm>
        </p:spPr>
        <p:txBody>
          <a:bodyPr vert="horz" lIns="0" tIns="0" rIns="0" bIns="0" rtlCol="0" anchor="ctr" anchorCtr="0">
            <a:noAutofit/>
          </a:bodyPr>
          <a:lstStyle>
            <a:lvl1pPr>
              <a:defRPr lang="en-GB" sz="2400" i="0" dirty="0">
                <a:solidFill>
                  <a:schemeClr val="bg1"/>
                </a:solidFill>
                <a:latin typeface="Vodafone Rg" pitchFamily="34" charset="0"/>
                <a:cs typeface="Arial" pitchFamily="34" charset="0"/>
              </a:defRPr>
            </a:lvl1pPr>
          </a:lstStyle>
          <a:p>
            <a:pPr marL="0" lvl="0">
              <a:lnSpc>
                <a:spcPts val="2540"/>
              </a:lnSpc>
            </a:pPr>
            <a:r>
              <a:rPr lang="en-US" dirty="0" smtClean="0"/>
              <a:t>Click to edit Master title style</a:t>
            </a:r>
            <a:endParaRPr lang="en-GB" dirty="0"/>
          </a:p>
        </p:txBody>
      </p:sp>
      <p:sp>
        <p:nvSpPr>
          <p:cNvPr id="6" name="Footer Placeholder 5"/>
          <p:cNvSpPr>
            <a:spLocks noGrp="1"/>
          </p:cNvSpPr>
          <p:nvPr>
            <p:ph type="ftr" sz="quarter" idx="10"/>
          </p:nvPr>
        </p:nvSpPr>
        <p:spPr/>
        <p:txBody>
          <a:bodyPr/>
          <a:lstStyle>
            <a:lvl1pPr>
              <a:defRPr>
                <a:solidFill>
                  <a:schemeClr val="bg1"/>
                </a:solidFill>
              </a:defRPr>
            </a:lvl1pPr>
          </a:lstStyle>
          <a:p>
            <a:r>
              <a:rPr lang="en-GB" smtClean="0"/>
              <a:t>Insert Confidentiality Level in slide footer</a:t>
            </a:r>
            <a:endParaRPr lang="en-GB" dirty="0" smtClean="0"/>
          </a:p>
        </p:txBody>
      </p:sp>
      <p:sp>
        <p:nvSpPr>
          <p:cNvPr id="7" name="Slide Number Placeholder 6"/>
          <p:cNvSpPr>
            <a:spLocks noGrp="1"/>
          </p:cNvSpPr>
          <p:nvPr>
            <p:ph type="sldNum" sz="quarter" idx="11"/>
          </p:nvPr>
        </p:nvSpPr>
        <p:spPr/>
        <p:txBody>
          <a:bodyPr/>
          <a:lstStyle/>
          <a:p>
            <a:fld id="{72A83A2B-3358-44F8-83A0-4598795D8FB5}" type="slidenum">
              <a:rPr lang="en-GB" smtClean="0"/>
              <a:pPr/>
              <a:t>‹Nº›</a:t>
            </a:fld>
            <a:endParaRPr lang="en-GB" dirty="0"/>
          </a:p>
        </p:txBody>
      </p:sp>
    </p:spTree>
    <p:extLst>
      <p:ext uri="{BB962C8B-B14F-4D97-AF65-F5344CB8AC3E}">
        <p14:creationId xmlns:p14="http://schemas.microsoft.com/office/powerpoint/2010/main" val="175110092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86941" y="6190"/>
            <a:ext cx="2357059" cy="6845620"/>
          </a:xfrm>
          <a:prstGeom prst="rect">
            <a:avLst/>
          </a:prstGeom>
        </p:spPr>
      </p:pic>
      <p:sp>
        <p:nvSpPr>
          <p:cNvPr id="2" name="Title 1"/>
          <p:cNvSpPr>
            <a:spLocks noGrp="1"/>
          </p:cNvSpPr>
          <p:nvPr>
            <p:ph type="ctrTitle"/>
          </p:nvPr>
        </p:nvSpPr>
        <p:spPr>
          <a:xfrm>
            <a:off x="2581276" y="3294063"/>
            <a:ext cx="5232400" cy="2922587"/>
          </a:xfrm>
        </p:spPr>
        <p:txBody>
          <a:bodyPr>
            <a:noAutofit/>
          </a:bodyPr>
          <a:lstStyle>
            <a:lvl1pPr>
              <a:lnSpc>
                <a:spcPct val="100000"/>
              </a:lnSpc>
              <a:defRPr sz="3200" b="1">
                <a:solidFill>
                  <a:schemeClr val="bg1"/>
                </a:solidFill>
                <a:latin typeface="Vodafone Rg" pitchFamily="34" charset="0"/>
              </a:defRPr>
            </a:lvl1pPr>
          </a:lstStyle>
          <a:p>
            <a:r>
              <a:rPr lang="en-US" dirty="0" smtClean="0"/>
              <a:t>Click to edit Master title style</a:t>
            </a:r>
            <a:endParaRPr lang="en-GB" dirty="0"/>
          </a:p>
        </p:txBody>
      </p:sp>
      <p:sp>
        <p:nvSpPr>
          <p:cNvPr id="7" name="Footer Placeholder 6"/>
          <p:cNvSpPr>
            <a:spLocks noGrp="1"/>
          </p:cNvSpPr>
          <p:nvPr>
            <p:ph type="ftr" sz="quarter" idx="10"/>
          </p:nvPr>
        </p:nvSpPr>
        <p:spPr/>
        <p:txBody>
          <a:bodyPr/>
          <a:lstStyle>
            <a:lvl1pPr>
              <a:defRPr>
                <a:solidFill>
                  <a:schemeClr val="bg1"/>
                </a:solidFill>
              </a:defRPr>
            </a:lvl1pPr>
          </a:lstStyle>
          <a:p>
            <a:r>
              <a:rPr lang="en-GB" smtClean="0"/>
              <a:t>Insert Confidentiality Level in slide footer</a:t>
            </a:r>
            <a:endParaRPr lang="en-GB" dirty="0" smtClean="0"/>
          </a:p>
        </p:txBody>
      </p:sp>
      <p:sp>
        <p:nvSpPr>
          <p:cNvPr id="8" name="Slide Number Placeholder 7"/>
          <p:cNvSpPr>
            <a:spLocks noGrp="1"/>
          </p:cNvSpPr>
          <p:nvPr>
            <p:ph type="sldNum" sz="quarter" idx="11"/>
          </p:nvPr>
        </p:nvSpPr>
        <p:spPr/>
        <p:txBody>
          <a:bodyPr/>
          <a:lstStyle>
            <a:lvl1pPr>
              <a:defRPr>
                <a:solidFill>
                  <a:schemeClr val="bg1"/>
                </a:solidFill>
              </a:defRPr>
            </a:lvl1pPr>
          </a:lstStyle>
          <a:p>
            <a:fld id="{72A83A2B-3358-44F8-83A0-4598795D8FB5}" type="slidenum">
              <a:rPr lang="en-GB" smtClean="0"/>
              <a:pPr/>
              <a:t>‹Nº›</a:t>
            </a:fld>
            <a:endParaRPr lang="en-GB" dirty="0"/>
          </a:p>
        </p:txBody>
      </p:sp>
    </p:spTree>
    <p:extLst>
      <p:ext uri="{BB962C8B-B14F-4D97-AF65-F5344CB8AC3E}">
        <p14:creationId xmlns:p14="http://schemas.microsoft.com/office/powerpoint/2010/main" val="1005037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vider slide 1">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86941" y="6190"/>
            <a:ext cx="2357059" cy="6845620"/>
          </a:xfrm>
          <a:prstGeom prst="rect">
            <a:avLst/>
          </a:prstGeom>
        </p:spPr>
      </p:pic>
      <p:sp>
        <p:nvSpPr>
          <p:cNvPr id="2" name="Title 1"/>
          <p:cNvSpPr>
            <a:spLocks noGrp="1"/>
          </p:cNvSpPr>
          <p:nvPr>
            <p:ph type="ctrTitle"/>
          </p:nvPr>
        </p:nvSpPr>
        <p:spPr>
          <a:xfrm>
            <a:off x="2581276" y="3294063"/>
            <a:ext cx="5232400" cy="2922587"/>
          </a:xfrm>
        </p:spPr>
        <p:txBody>
          <a:bodyPr>
            <a:noAutofit/>
          </a:bodyPr>
          <a:lstStyle>
            <a:lvl1pPr>
              <a:lnSpc>
                <a:spcPct val="100000"/>
              </a:lnSpc>
              <a:defRPr sz="3200" b="1">
                <a:solidFill>
                  <a:schemeClr val="bg1"/>
                </a:solidFill>
                <a:latin typeface="Vodafone Rg" pitchFamily="34" charset="0"/>
              </a:defRPr>
            </a:lvl1pPr>
          </a:lstStyle>
          <a:p>
            <a:r>
              <a:rPr lang="en-US" dirty="0" smtClean="0"/>
              <a:t>Click to edit Master title style</a:t>
            </a:r>
            <a:endParaRPr lang="en-GB" dirty="0"/>
          </a:p>
        </p:txBody>
      </p:sp>
      <p:sp>
        <p:nvSpPr>
          <p:cNvPr id="7" name="Footer Placeholder 6"/>
          <p:cNvSpPr>
            <a:spLocks noGrp="1"/>
          </p:cNvSpPr>
          <p:nvPr>
            <p:ph type="ftr" sz="quarter" idx="10"/>
          </p:nvPr>
        </p:nvSpPr>
        <p:spPr/>
        <p:txBody>
          <a:bodyPr/>
          <a:lstStyle>
            <a:lvl1pPr>
              <a:defRPr>
                <a:solidFill>
                  <a:schemeClr val="bg1"/>
                </a:solidFill>
              </a:defRPr>
            </a:lvl1pPr>
          </a:lstStyle>
          <a:p>
            <a:r>
              <a:rPr lang="en-GB" smtClean="0"/>
              <a:t>Insert Confidentiality Level in slide footer</a:t>
            </a:r>
            <a:endParaRPr lang="en-GB" dirty="0" smtClean="0"/>
          </a:p>
        </p:txBody>
      </p:sp>
      <p:sp>
        <p:nvSpPr>
          <p:cNvPr id="8" name="Slide Number Placeholder 7"/>
          <p:cNvSpPr>
            <a:spLocks noGrp="1"/>
          </p:cNvSpPr>
          <p:nvPr>
            <p:ph type="sldNum" sz="quarter" idx="11"/>
          </p:nvPr>
        </p:nvSpPr>
        <p:spPr/>
        <p:txBody>
          <a:bodyPr/>
          <a:lstStyle>
            <a:lvl1pPr>
              <a:defRPr>
                <a:solidFill>
                  <a:schemeClr val="bg1"/>
                </a:solidFill>
              </a:defRPr>
            </a:lvl1pPr>
          </a:lstStyle>
          <a:p>
            <a:fld id="{72A83A2B-3358-44F8-83A0-4598795D8FB5}" type="slidenum">
              <a:rPr lang="en-GB" smtClean="0"/>
              <a:pPr/>
              <a:t>‹Nº›</a:t>
            </a:fld>
            <a:endParaRPr lang="en-GB"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0620" y="2290131"/>
            <a:ext cx="1422857" cy="2562857"/>
          </a:xfrm>
          <a:prstGeom prst="rect">
            <a:avLst/>
          </a:prstGeom>
        </p:spPr>
      </p:pic>
    </p:spTree>
    <p:extLst>
      <p:ext uri="{BB962C8B-B14F-4D97-AF65-F5344CB8AC3E}">
        <p14:creationId xmlns:p14="http://schemas.microsoft.com/office/powerpoint/2010/main" val="18061829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vider slide 2">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86941" y="6190"/>
            <a:ext cx="2357059" cy="6845620"/>
          </a:xfrm>
          <a:prstGeom prst="rect">
            <a:avLst/>
          </a:prstGeom>
        </p:spPr>
      </p:pic>
      <p:sp>
        <p:nvSpPr>
          <p:cNvPr id="2" name="Title 1"/>
          <p:cNvSpPr>
            <a:spLocks noGrp="1"/>
          </p:cNvSpPr>
          <p:nvPr>
            <p:ph type="ctrTitle"/>
          </p:nvPr>
        </p:nvSpPr>
        <p:spPr>
          <a:xfrm>
            <a:off x="2581276" y="3294063"/>
            <a:ext cx="5232400" cy="2922587"/>
          </a:xfrm>
        </p:spPr>
        <p:txBody>
          <a:bodyPr>
            <a:noAutofit/>
          </a:bodyPr>
          <a:lstStyle>
            <a:lvl1pPr>
              <a:lnSpc>
                <a:spcPct val="100000"/>
              </a:lnSpc>
              <a:defRPr sz="3200" b="1">
                <a:solidFill>
                  <a:schemeClr val="bg1"/>
                </a:solidFill>
                <a:latin typeface="Vodafone Rg" pitchFamily="34" charset="0"/>
              </a:defRPr>
            </a:lvl1pPr>
          </a:lstStyle>
          <a:p>
            <a:r>
              <a:rPr lang="en-US" dirty="0" smtClean="0"/>
              <a:t>Click to edit Master title style</a:t>
            </a:r>
            <a:endParaRPr lang="en-GB" dirty="0"/>
          </a:p>
        </p:txBody>
      </p:sp>
      <p:sp>
        <p:nvSpPr>
          <p:cNvPr id="7" name="Footer Placeholder 6"/>
          <p:cNvSpPr>
            <a:spLocks noGrp="1"/>
          </p:cNvSpPr>
          <p:nvPr>
            <p:ph type="ftr" sz="quarter" idx="10"/>
          </p:nvPr>
        </p:nvSpPr>
        <p:spPr/>
        <p:txBody>
          <a:bodyPr/>
          <a:lstStyle>
            <a:lvl1pPr>
              <a:defRPr>
                <a:solidFill>
                  <a:schemeClr val="bg1"/>
                </a:solidFill>
              </a:defRPr>
            </a:lvl1pPr>
          </a:lstStyle>
          <a:p>
            <a:r>
              <a:rPr lang="en-GB" smtClean="0"/>
              <a:t>Insert Confidentiality Level in slide footer</a:t>
            </a:r>
            <a:endParaRPr lang="en-GB" dirty="0" smtClean="0"/>
          </a:p>
        </p:txBody>
      </p:sp>
      <p:sp>
        <p:nvSpPr>
          <p:cNvPr id="8" name="Slide Number Placeholder 7"/>
          <p:cNvSpPr>
            <a:spLocks noGrp="1"/>
          </p:cNvSpPr>
          <p:nvPr>
            <p:ph type="sldNum" sz="quarter" idx="11"/>
          </p:nvPr>
        </p:nvSpPr>
        <p:spPr/>
        <p:txBody>
          <a:bodyPr/>
          <a:lstStyle>
            <a:lvl1pPr>
              <a:defRPr>
                <a:solidFill>
                  <a:schemeClr val="bg1"/>
                </a:solidFill>
              </a:defRPr>
            </a:lvl1pPr>
          </a:lstStyle>
          <a:p>
            <a:fld id="{72A83A2B-3358-44F8-83A0-4598795D8FB5}" type="slidenum">
              <a:rPr lang="en-GB" smtClean="0"/>
              <a:pPr/>
              <a:t>‹Nº›</a:t>
            </a:fld>
            <a:endParaRPr lang="en-GB"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8737" y="2263900"/>
            <a:ext cx="1851429" cy="2562857"/>
          </a:xfrm>
          <a:prstGeom prst="rect">
            <a:avLst/>
          </a:prstGeom>
        </p:spPr>
      </p:pic>
    </p:spTree>
    <p:extLst>
      <p:ext uri="{BB962C8B-B14F-4D97-AF65-F5344CB8AC3E}">
        <p14:creationId xmlns:p14="http://schemas.microsoft.com/office/powerpoint/2010/main" val="35857649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vider slide 3">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86941" y="6190"/>
            <a:ext cx="2357059" cy="6845620"/>
          </a:xfrm>
          <a:prstGeom prst="rect">
            <a:avLst/>
          </a:prstGeom>
        </p:spPr>
      </p:pic>
      <p:sp>
        <p:nvSpPr>
          <p:cNvPr id="2" name="Title 1"/>
          <p:cNvSpPr>
            <a:spLocks noGrp="1"/>
          </p:cNvSpPr>
          <p:nvPr>
            <p:ph type="ctrTitle"/>
          </p:nvPr>
        </p:nvSpPr>
        <p:spPr>
          <a:xfrm>
            <a:off x="2581276" y="3294063"/>
            <a:ext cx="5232400" cy="2922587"/>
          </a:xfrm>
        </p:spPr>
        <p:txBody>
          <a:bodyPr>
            <a:noAutofit/>
          </a:bodyPr>
          <a:lstStyle>
            <a:lvl1pPr>
              <a:lnSpc>
                <a:spcPct val="100000"/>
              </a:lnSpc>
              <a:defRPr sz="3200" b="1">
                <a:solidFill>
                  <a:schemeClr val="bg1"/>
                </a:solidFill>
                <a:latin typeface="Vodafone Rg" pitchFamily="34" charset="0"/>
              </a:defRPr>
            </a:lvl1pPr>
          </a:lstStyle>
          <a:p>
            <a:r>
              <a:rPr lang="en-US" dirty="0" smtClean="0"/>
              <a:t>Click to edit Master title style</a:t>
            </a:r>
            <a:endParaRPr lang="en-GB" dirty="0"/>
          </a:p>
        </p:txBody>
      </p:sp>
      <p:sp>
        <p:nvSpPr>
          <p:cNvPr id="7" name="Footer Placeholder 6"/>
          <p:cNvSpPr>
            <a:spLocks noGrp="1"/>
          </p:cNvSpPr>
          <p:nvPr>
            <p:ph type="ftr" sz="quarter" idx="10"/>
          </p:nvPr>
        </p:nvSpPr>
        <p:spPr/>
        <p:txBody>
          <a:bodyPr/>
          <a:lstStyle>
            <a:lvl1pPr>
              <a:defRPr>
                <a:solidFill>
                  <a:schemeClr val="bg1"/>
                </a:solidFill>
              </a:defRPr>
            </a:lvl1pPr>
          </a:lstStyle>
          <a:p>
            <a:r>
              <a:rPr lang="en-GB" smtClean="0"/>
              <a:t>Insert Confidentiality Level in slide footer</a:t>
            </a:r>
            <a:endParaRPr lang="en-GB" dirty="0" smtClean="0"/>
          </a:p>
        </p:txBody>
      </p:sp>
      <p:sp>
        <p:nvSpPr>
          <p:cNvPr id="8" name="Slide Number Placeholder 7"/>
          <p:cNvSpPr>
            <a:spLocks noGrp="1"/>
          </p:cNvSpPr>
          <p:nvPr>
            <p:ph type="sldNum" sz="quarter" idx="11"/>
          </p:nvPr>
        </p:nvSpPr>
        <p:spPr/>
        <p:txBody>
          <a:bodyPr/>
          <a:lstStyle>
            <a:lvl1pPr>
              <a:defRPr>
                <a:solidFill>
                  <a:schemeClr val="bg1"/>
                </a:solidFill>
              </a:defRPr>
            </a:lvl1pPr>
          </a:lstStyle>
          <a:p>
            <a:fld id="{72A83A2B-3358-44F8-83A0-4598795D8FB5}" type="slidenum">
              <a:rPr lang="en-GB" smtClean="0"/>
              <a:pPr/>
              <a:t>‹Nº›</a:t>
            </a:fld>
            <a:endParaRPr lang="en-GB"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4921" y="2350091"/>
            <a:ext cx="1825715" cy="2562857"/>
          </a:xfrm>
          <a:prstGeom prst="rect">
            <a:avLst/>
          </a:prstGeom>
        </p:spPr>
      </p:pic>
    </p:spTree>
    <p:extLst>
      <p:ext uri="{BB962C8B-B14F-4D97-AF65-F5344CB8AC3E}">
        <p14:creationId xmlns:p14="http://schemas.microsoft.com/office/powerpoint/2010/main" val="16774663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vider slide 4">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86941" y="6190"/>
            <a:ext cx="2357059" cy="6845620"/>
          </a:xfrm>
          <a:prstGeom prst="rect">
            <a:avLst/>
          </a:prstGeom>
        </p:spPr>
      </p:pic>
      <p:sp>
        <p:nvSpPr>
          <p:cNvPr id="2" name="Title 1"/>
          <p:cNvSpPr>
            <a:spLocks noGrp="1"/>
          </p:cNvSpPr>
          <p:nvPr>
            <p:ph type="ctrTitle"/>
          </p:nvPr>
        </p:nvSpPr>
        <p:spPr>
          <a:xfrm>
            <a:off x="2581276" y="3294063"/>
            <a:ext cx="5232400" cy="2922587"/>
          </a:xfrm>
        </p:spPr>
        <p:txBody>
          <a:bodyPr>
            <a:noAutofit/>
          </a:bodyPr>
          <a:lstStyle>
            <a:lvl1pPr>
              <a:lnSpc>
                <a:spcPct val="100000"/>
              </a:lnSpc>
              <a:defRPr sz="3200" b="1">
                <a:solidFill>
                  <a:schemeClr val="bg1"/>
                </a:solidFill>
                <a:latin typeface="Vodafone Rg" pitchFamily="34" charset="0"/>
              </a:defRPr>
            </a:lvl1pPr>
          </a:lstStyle>
          <a:p>
            <a:r>
              <a:rPr lang="en-US" dirty="0" smtClean="0"/>
              <a:t>Click to edit Master title style</a:t>
            </a:r>
            <a:endParaRPr lang="en-GB" dirty="0"/>
          </a:p>
        </p:txBody>
      </p:sp>
      <p:sp>
        <p:nvSpPr>
          <p:cNvPr id="7" name="Footer Placeholder 6"/>
          <p:cNvSpPr>
            <a:spLocks noGrp="1"/>
          </p:cNvSpPr>
          <p:nvPr>
            <p:ph type="ftr" sz="quarter" idx="10"/>
          </p:nvPr>
        </p:nvSpPr>
        <p:spPr/>
        <p:txBody>
          <a:bodyPr/>
          <a:lstStyle>
            <a:lvl1pPr>
              <a:defRPr>
                <a:solidFill>
                  <a:schemeClr val="bg1"/>
                </a:solidFill>
              </a:defRPr>
            </a:lvl1pPr>
          </a:lstStyle>
          <a:p>
            <a:r>
              <a:rPr lang="en-GB" smtClean="0"/>
              <a:t>Insert Confidentiality Level in slide footer</a:t>
            </a:r>
            <a:endParaRPr lang="en-GB" dirty="0" smtClean="0"/>
          </a:p>
        </p:txBody>
      </p:sp>
      <p:sp>
        <p:nvSpPr>
          <p:cNvPr id="8" name="Slide Number Placeholder 7"/>
          <p:cNvSpPr>
            <a:spLocks noGrp="1"/>
          </p:cNvSpPr>
          <p:nvPr>
            <p:ph type="sldNum" sz="quarter" idx="11"/>
          </p:nvPr>
        </p:nvSpPr>
        <p:spPr/>
        <p:txBody>
          <a:bodyPr/>
          <a:lstStyle>
            <a:lvl1pPr>
              <a:defRPr>
                <a:solidFill>
                  <a:schemeClr val="bg1"/>
                </a:solidFill>
              </a:defRPr>
            </a:lvl1pPr>
          </a:lstStyle>
          <a:p>
            <a:fld id="{72A83A2B-3358-44F8-83A0-4598795D8FB5}" type="slidenum">
              <a:rPr lang="en-GB" smtClean="0"/>
              <a:pPr/>
              <a:t>‹Nº›</a:t>
            </a:fld>
            <a:endParaRPr lang="en-GB"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6163" y="2290131"/>
            <a:ext cx="1997143" cy="2562857"/>
          </a:xfrm>
          <a:prstGeom prst="rect">
            <a:avLst/>
          </a:prstGeom>
        </p:spPr>
      </p:pic>
    </p:spTree>
    <p:extLst>
      <p:ext uri="{BB962C8B-B14F-4D97-AF65-F5344CB8AC3E}">
        <p14:creationId xmlns:p14="http://schemas.microsoft.com/office/powerpoint/2010/main" val="20165648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slide 5">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86941" y="6190"/>
            <a:ext cx="2357059" cy="6845620"/>
          </a:xfrm>
          <a:prstGeom prst="rect">
            <a:avLst/>
          </a:prstGeom>
        </p:spPr>
      </p:pic>
      <p:sp>
        <p:nvSpPr>
          <p:cNvPr id="2" name="Title 1"/>
          <p:cNvSpPr>
            <a:spLocks noGrp="1"/>
          </p:cNvSpPr>
          <p:nvPr>
            <p:ph type="ctrTitle"/>
          </p:nvPr>
        </p:nvSpPr>
        <p:spPr>
          <a:xfrm>
            <a:off x="2581276" y="3294063"/>
            <a:ext cx="5232400" cy="2922587"/>
          </a:xfrm>
        </p:spPr>
        <p:txBody>
          <a:bodyPr>
            <a:noAutofit/>
          </a:bodyPr>
          <a:lstStyle>
            <a:lvl1pPr>
              <a:lnSpc>
                <a:spcPct val="100000"/>
              </a:lnSpc>
              <a:defRPr sz="3200" b="1">
                <a:solidFill>
                  <a:schemeClr val="bg1"/>
                </a:solidFill>
                <a:latin typeface="Vodafone Rg" pitchFamily="34" charset="0"/>
              </a:defRPr>
            </a:lvl1pPr>
          </a:lstStyle>
          <a:p>
            <a:r>
              <a:rPr lang="en-US" dirty="0" smtClean="0"/>
              <a:t>Click to edit Master title style</a:t>
            </a:r>
            <a:endParaRPr lang="en-GB" dirty="0"/>
          </a:p>
        </p:txBody>
      </p:sp>
      <p:sp>
        <p:nvSpPr>
          <p:cNvPr id="7" name="Footer Placeholder 6"/>
          <p:cNvSpPr>
            <a:spLocks noGrp="1"/>
          </p:cNvSpPr>
          <p:nvPr>
            <p:ph type="ftr" sz="quarter" idx="10"/>
          </p:nvPr>
        </p:nvSpPr>
        <p:spPr/>
        <p:txBody>
          <a:bodyPr/>
          <a:lstStyle>
            <a:lvl1pPr>
              <a:defRPr>
                <a:solidFill>
                  <a:schemeClr val="bg1"/>
                </a:solidFill>
              </a:defRPr>
            </a:lvl1pPr>
          </a:lstStyle>
          <a:p>
            <a:r>
              <a:rPr lang="en-GB" smtClean="0"/>
              <a:t>Insert Confidentiality Level in slide footer</a:t>
            </a:r>
            <a:endParaRPr lang="en-GB" dirty="0" smtClean="0"/>
          </a:p>
        </p:txBody>
      </p:sp>
      <p:sp>
        <p:nvSpPr>
          <p:cNvPr id="8" name="Slide Number Placeholder 7"/>
          <p:cNvSpPr>
            <a:spLocks noGrp="1"/>
          </p:cNvSpPr>
          <p:nvPr>
            <p:ph type="sldNum" sz="quarter" idx="11"/>
          </p:nvPr>
        </p:nvSpPr>
        <p:spPr/>
        <p:txBody>
          <a:bodyPr/>
          <a:lstStyle>
            <a:lvl1pPr>
              <a:defRPr>
                <a:solidFill>
                  <a:schemeClr val="bg1"/>
                </a:solidFill>
              </a:defRPr>
            </a:lvl1pPr>
          </a:lstStyle>
          <a:p>
            <a:fld id="{72A83A2B-3358-44F8-83A0-4598795D8FB5}" type="slidenum">
              <a:rPr lang="en-GB" smtClean="0"/>
              <a:pPr/>
              <a:t>‹Nº›</a:t>
            </a:fld>
            <a:endParaRPr lang="en-GB"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7766" y="2335101"/>
            <a:ext cx="1774286" cy="2562857"/>
          </a:xfrm>
          <a:prstGeom prst="rect">
            <a:avLst/>
          </a:prstGeom>
        </p:spPr>
      </p:pic>
    </p:spTree>
    <p:extLst>
      <p:ext uri="{BB962C8B-B14F-4D97-AF65-F5344CB8AC3E}">
        <p14:creationId xmlns:p14="http://schemas.microsoft.com/office/powerpoint/2010/main" val="3392319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ivider slide 6">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86941" y="6190"/>
            <a:ext cx="2357059" cy="6845620"/>
          </a:xfrm>
          <a:prstGeom prst="rect">
            <a:avLst/>
          </a:prstGeom>
        </p:spPr>
      </p:pic>
      <p:sp>
        <p:nvSpPr>
          <p:cNvPr id="2" name="Title 1"/>
          <p:cNvSpPr>
            <a:spLocks noGrp="1"/>
          </p:cNvSpPr>
          <p:nvPr>
            <p:ph type="ctrTitle"/>
          </p:nvPr>
        </p:nvSpPr>
        <p:spPr>
          <a:xfrm>
            <a:off x="2581276" y="3294063"/>
            <a:ext cx="5232400" cy="2922587"/>
          </a:xfrm>
        </p:spPr>
        <p:txBody>
          <a:bodyPr>
            <a:noAutofit/>
          </a:bodyPr>
          <a:lstStyle>
            <a:lvl1pPr>
              <a:lnSpc>
                <a:spcPct val="100000"/>
              </a:lnSpc>
              <a:defRPr sz="3200" b="1">
                <a:solidFill>
                  <a:schemeClr val="bg1"/>
                </a:solidFill>
                <a:latin typeface="Vodafone Rg" pitchFamily="34" charset="0"/>
              </a:defRPr>
            </a:lvl1pPr>
          </a:lstStyle>
          <a:p>
            <a:r>
              <a:rPr lang="en-US" dirty="0" smtClean="0"/>
              <a:t>Click to edit Master title style</a:t>
            </a:r>
            <a:endParaRPr lang="en-GB" dirty="0"/>
          </a:p>
        </p:txBody>
      </p:sp>
      <p:sp>
        <p:nvSpPr>
          <p:cNvPr id="7" name="Footer Placeholder 6"/>
          <p:cNvSpPr>
            <a:spLocks noGrp="1"/>
          </p:cNvSpPr>
          <p:nvPr>
            <p:ph type="ftr" sz="quarter" idx="10"/>
          </p:nvPr>
        </p:nvSpPr>
        <p:spPr/>
        <p:txBody>
          <a:bodyPr/>
          <a:lstStyle>
            <a:lvl1pPr>
              <a:defRPr>
                <a:solidFill>
                  <a:schemeClr val="bg1"/>
                </a:solidFill>
              </a:defRPr>
            </a:lvl1pPr>
          </a:lstStyle>
          <a:p>
            <a:r>
              <a:rPr lang="en-GB" smtClean="0"/>
              <a:t>Insert Confidentiality Level in slide footer</a:t>
            </a:r>
            <a:endParaRPr lang="en-GB" dirty="0" smtClean="0"/>
          </a:p>
        </p:txBody>
      </p:sp>
      <p:sp>
        <p:nvSpPr>
          <p:cNvPr id="8" name="Slide Number Placeholder 7"/>
          <p:cNvSpPr>
            <a:spLocks noGrp="1"/>
          </p:cNvSpPr>
          <p:nvPr>
            <p:ph type="sldNum" sz="quarter" idx="11"/>
          </p:nvPr>
        </p:nvSpPr>
        <p:spPr/>
        <p:txBody>
          <a:bodyPr/>
          <a:lstStyle>
            <a:lvl1pPr>
              <a:defRPr>
                <a:solidFill>
                  <a:schemeClr val="bg1"/>
                </a:solidFill>
              </a:defRPr>
            </a:lvl1pPr>
          </a:lstStyle>
          <a:p>
            <a:fld id="{72A83A2B-3358-44F8-83A0-4598795D8FB5}" type="slidenum">
              <a:rPr lang="en-GB" smtClean="0"/>
              <a:pPr/>
              <a:t>‹Nº›</a:t>
            </a:fld>
            <a:endParaRPr lang="en-GB"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7550" y="2320111"/>
            <a:ext cx="1757143" cy="2562857"/>
          </a:xfrm>
          <a:prstGeom prst="rect">
            <a:avLst/>
          </a:prstGeom>
        </p:spPr>
      </p:pic>
    </p:spTree>
    <p:extLst>
      <p:ext uri="{BB962C8B-B14F-4D97-AF65-F5344CB8AC3E}">
        <p14:creationId xmlns:p14="http://schemas.microsoft.com/office/powerpoint/2010/main" val="23652003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Divider slide 7">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86941" y="6190"/>
            <a:ext cx="2357059" cy="6845620"/>
          </a:xfrm>
          <a:prstGeom prst="rect">
            <a:avLst/>
          </a:prstGeom>
        </p:spPr>
      </p:pic>
      <p:sp>
        <p:nvSpPr>
          <p:cNvPr id="2" name="Title 1"/>
          <p:cNvSpPr>
            <a:spLocks noGrp="1"/>
          </p:cNvSpPr>
          <p:nvPr>
            <p:ph type="ctrTitle"/>
          </p:nvPr>
        </p:nvSpPr>
        <p:spPr>
          <a:xfrm>
            <a:off x="2581276" y="3294063"/>
            <a:ext cx="5232400" cy="2922587"/>
          </a:xfrm>
        </p:spPr>
        <p:txBody>
          <a:bodyPr>
            <a:noAutofit/>
          </a:bodyPr>
          <a:lstStyle>
            <a:lvl1pPr>
              <a:lnSpc>
                <a:spcPct val="100000"/>
              </a:lnSpc>
              <a:defRPr sz="3200" b="1">
                <a:solidFill>
                  <a:schemeClr val="bg1"/>
                </a:solidFill>
                <a:latin typeface="Vodafone Rg" pitchFamily="34" charset="0"/>
              </a:defRPr>
            </a:lvl1pPr>
          </a:lstStyle>
          <a:p>
            <a:r>
              <a:rPr lang="en-US" dirty="0" smtClean="0"/>
              <a:t>Click to edit Master title style</a:t>
            </a:r>
            <a:endParaRPr lang="en-GB" dirty="0"/>
          </a:p>
        </p:txBody>
      </p:sp>
      <p:sp>
        <p:nvSpPr>
          <p:cNvPr id="7" name="Footer Placeholder 6"/>
          <p:cNvSpPr>
            <a:spLocks noGrp="1"/>
          </p:cNvSpPr>
          <p:nvPr>
            <p:ph type="ftr" sz="quarter" idx="10"/>
          </p:nvPr>
        </p:nvSpPr>
        <p:spPr/>
        <p:txBody>
          <a:bodyPr/>
          <a:lstStyle>
            <a:lvl1pPr>
              <a:defRPr>
                <a:solidFill>
                  <a:schemeClr val="bg1"/>
                </a:solidFill>
              </a:defRPr>
            </a:lvl1pPr>
          </a:lstStyle>
          <a:p>
            <a:r>
              <a:rPr lang="en-GB" smtClean="0"/>
              <a:t>Insert Confidentiality Level in slide footer</a:t>
            </a:r>
            <a:endParaRPr lang="en-GB" dirty="0" smtClean="0"/>
          </a:p>
        </p:txBody>
      </p:sp>
      <p:sp>
        <p:nvSpPr>
          <p:cNvPr id="8" name="Slide Number Placeholder 7"/>
          <p:cNvSpPr>
            <a:spLocks noGrp="1"/>
          </p:cNvSpPr>
          <p:nvPr>
            <p:ph type="sldNum" sz="quarter" idx="11"/>
          </p:nvPr>
        </p:nvSpPr>
        <p:spPr/>
        <p:txBody>
          <a:bodyPr/>
          <a:lstStyle>
            <a:lvl1pPr>
              <a:defRPr>
                <a:solidFill>
                  <a:schemeClr val="bg1"/>
                </a:solidFill>
              </a:defRPr>
            </a:lvl1pPr>
          </a:lstStyle>
          <a:p>
            <a:fld id="{72A83A2B-3358-44F8-83A0-4598795D8FB5}" type="slidenum">
              <a:rPr lang="en-GB" smtClean="0"/>
              <a:pPr/>
              <a:t>‹Nº›</a:t>
            </a:fld>
            <a:endParaRPr lang="en-GB"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0175" y="2354715"/>
            <a:ext cx="1980000" cy="2562857"/>
          </a:xfrm>
          <a:prstGeom prst="rect">
            <a:avLst/>
          </a:prstGeom>
        </p:spPr>
      </p:pic>
    </p:spTree>
    <p:extLst>
      <p:ext uri="{BB962C8B-B14F-4D97-AF65-F5344CB8AC3E}">
        <p14:creationId xmlns:p14="http://schemas.microsoft.com/office/powerpoint/2010/main" val="35094549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Divider slide 8">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86941" y="6190"/>
            <a:ext cx="2357059" cy="6845620"/>
          </a:xfrm>
          <a:prstGeom prst="rect">
            <a:avLst/>
          </a:prstGeom>
        </p:spPr>
      </p:pic>
      <p:sp>
        <p:nvSpPr>
          <p:cNvPr id="2" name="Title 1"/>
          <p:cNvSpPr>
            <a:spLocks noGrp="1"/>
          </p:cNvSpPr>
          <p:nvPr>
            <p:ph type="ctrTitle"/>
          </p:nvPr>
        </p:nvSpPr>
        <p:spPr>
          <a:xfrm>
            <a:off x="2581276" y="3294063"/>
            <a:ext cx="5232400" cy="2922587"/>
          </a:xfrm>
        </p:spPr>
        <p:txBody>
          <a:bodyPr>
            <a:noAutofit/>
          </a:bodyPr>
          <a:lstStyle>
            <a:lvl1pPr>
              <a:lnSpc>
                <a:spcPct val="100000"/>
              </a:lnSpc>
              <a:defRPr sz="3200" b="1">
                <a:solidFill>
                  <a:schemeClr val="bg1"/>
                </a:solidFill>
                <a:latin typeface="Vodafone Rg" pitchFamily="34" charset="0"/>
              </a:defRPr>
            </a:lvl1pPr>
          </a:lstStyle>
          <a:p>
            <a:r>
              <a:rPr lang="en-US" dirty="0" smtClean="0"/>
              <a:t>Click to edit Master title style</a:t>
            </a:r>
            <a:endParaRPr lang="en-GB" dirty="0"/>
          </a:p>
        </p:txBody>
      </p:sp>
      <p:sp>
        <p:nvSpPr>
          <p:cNvPr id="7" name="Footer Placeholder 6"/>
          <p:cNvSpPr>
            <a:spLocks noGrp="1"/>
          </p:cNvSpPr>
          <p:nvPr>
            <p:ph type="ftr" sz="quarter" idx="10"/>
          </p:nvPr>
        </p:nvSpPr>
        <p:spPr/>
        <p:txBody>
          <a:bodyPr/>
          <a:lstStyle>
            <a:lvl1pPr>
              <a:defRPr>
                <a:solidFill>
                  <a:schemeClr val="bg1"/>
                </a:solidFill>
              </a:defRPr>
            </a:lvl1pPr>
          </a:lstStyle>
          <a:p>
            <a:r>
              <a:rPr lang="en-GB" smtClean="0"/>
              <a:t>Insert Confidentiality Level in slide footer</a:t>
            </a:r>
            <a:endParaRPr lang="en-GB" dirty="0" smtClean="0"/>
          </a:p>
        </p:txBody>
      </p:sp>
      <p:sp>
        <p:nvSpPr>
          <p:cNvPr id="8" name="Slide Number Placeholder 7"/>
          <p:cNvSpPr>
            <a:spLocks noGrp="1"/>
          </p:cNvSpPr>
          <p:nvPr>
            <p:ph type="sldNum" sz="quarter" idx="11"/>
          </p:nvPr>
        </p:nvSpPr>
        <p:spPr/>
        <p:txBody>
          <a:bodyPr/>
          <a:lstStyle>
            <a:lvl1pPr>
              <a:defRPr>
                <a:solidFill>
                  <a:schemeClr val="bg1"/>
                </a:solidFill>
              </a:defRPr>
            </a:lvl1pPr>
          </a:lstStyle>
          <a:p>
            <a:fld id="{72A83A2B-3358-44F8-83A0-4598795D8FB5}" type="slidenum">
              <a:rPr lang="en-GB" smtClean="0"/>
              <a:pPr/>
              <a:t>‹Nº›</a:t>
            </a:fld>
            <a:endParaRPr lang="en-GB"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8728" y="2320111"/>
            <a:ext cx="1765715" cy="2562857"/>
          </a:xfrm>
          <a:prstGeom prst="rect">
            <a:avLst/>
          </a:prstGeom>
        </p:spPr>
      </p:pic>
    </p:spTree>
    <p:extLst>
      <p:ext uri="{BB962C8B-B14F-4D97-AF65-F5344CB8AC3E}">
        <p14:creationId xmlns:p14="http://schemas.microsoft.com/office/powerpoint/2010/main" val="35963590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Divider slide 9">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86941" y="6190"/>
            <a:ext cx="2357059" cy="6845620"/>
          </a:xfrm>
          <a:prstGeom prst="rect">
            <a:avLst/>
          </a:prstGeom>
        </p:spPr>
      </p:pic>
      <p:sp>
        <p:nvSpPr>
          <p:cNvPr id="2" name="Title 1"/>
          <p:cNvSpPr>
            <a:spLocks noGrp="1"/>
          </p:cNvSpPr>
          <p:nvPr>
            <p:ph type="ctrTitle"/>
          </p:nvPr>
        </p:nvSpPr>
        <p:spPr>
          <a:xfrm>
            <a:off x="2581276" y="3294063"/>
            <a:ext cx="5232400" cy="2922587"/>
          </a:xfrm>
        </p:spPr>
        <p:txBody>
          <a:bodyPr>
            <a:noAutofit/>
          </a:bodyPr>
          <a:lstStyle>
            <a:lvl1pPr>
              <a:lnSpc>
                <a:spcPct val="100000"/>
              </a:lnSpc>
              <a:defRPr sz="3200" b="1">
                <a:solidFill>
                  <a:schemeClr val="bg1"/>
                </a:solidFill>
                <a:latin typeface="Vodafone Rg" pitchFamily="34" charset="0"/>
              </a:defRPr>
            </a:lvl1pPr>
          </a:lstStyle>
          <a:p>
            <a:r>
              <a:rPr lang="en-US" dirty="0" smtClean="0"/>
              <a:t>Click to edit Master title style</a:t>
            </a:r>
            <a:endParaRPr lang="en-GB" dirty="0"/>
          </a:p>
        </p:txBody>
      </p:sp>
      <p:sp>
        <p:nvSpPr>
          <p:cNvPr id="7" name="Footer Placeholder 6"/>
          <p:cNvSpPr>
            <a:spLocks noGrp="1"/>
          </p:cNvSpPr>
          <p:nvPr>
            <p:ph type="ftr" sz="quarter" idx="10"/>
          </p:nvPr>
        </p:nvSpPr>
        <p:spPr/>
        <p:txBody>
          <a:bodyPr/>
          <a:lstStyle>
            <a:lvl1pPr>
              <a:defRPr>
                <a:solidFill>
                  <a:schemeClr val="bg1"/>
                </a:solidFill>
              </a:defRPr>
            </a:lvl1pPr>
          </a:lstStyle>
          <a:p>
            <a:r>
              <a:rPr lang="en-GB" smtClean="0"/>
              <a:t>Insert Confidentiality Level in slide footer</a:t>
            </a:r>
            <a:endParaRPr lang="en-GB" dirty="0" smtClean="0"/>
          </a:p>
        </p:txBody>
      </p:sp>
      <p:sp>
        <p:nvSpPr>
          <p:cNvPr id="8" name="Slide Number Placeholder 7"/>
          <p:cNvSpPr>
            <a:spLocks noGrp="1"/>
          </p:cNvSpPr>
          <p:nvPr>
            <p:ph type="sldNum" sz="quarter" idx="11"/>
          </p:nvPr>
        </p:nvSpPr>
        <p:spPr/>
        <p:txBody>
          <a:bodyPr/>
          <a:lstStyle>
            <a:lvl1pPr>
              <a:defRPr>
                <a:solidFill>
                  <a:schemeClr val="bg1"/>
                </a:solidFill>
              </a:defRPr>
            </a:lvl1pPr>
          </a:lstStyle>
          <a:p>
            <a:fld id="{72A83A2B-3358-44F8-83A0-4598795D8FB5}" type="slidenum">
              <a:rPr lang="en-GB" smtClean="0"/>
              <a:pPr/>
              <a:t>‹Nº›</a:t>
            </a:fld>
            <a:endParaRPr lang="en-GB"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8253" y="2350091"/>
            <a:ext cx="1765715" cy="2562857"/>
          </a:xfrm>
          <a:prstGeom prst="rect">
            <a:avLst/>
          </a:prstGeom>
        </p:spPr>
      </p:pic>
    </p:spTree>
    <p:extLst>
      <p:ext uri="{BB962C8B-B14F-4D97-AF65-F5344CB8AC3E}">
        <p14:creationId xmlns:p14="http://schemas.microsoft.com/office/powerpoint/2010/main" val="3856902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Divider slide 10">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86941" y="6190"/>
            <a:ext cx="2357059" cy="6845620"/>
          </a:xfrm>
          <a:prstGeom prst="rect">
            <a:avLst/>
          </a:prstGeom>
        </p:spPr>
      </p:pic>
      <p:sp>
        <p:nvSpPr>
          <p:cNvPr id="2" name="Title 1"/>
          <p:cNvSpPr>
            <a:spLocks noGrp="1"/>
          </p:cNvSpPr>
          <p:nvPr>
            <p:ph type="ctrTitle"/>
          </p:nvPr>
        </p:nvSpPr>
        <p:spPr>
          <a:xfrm>
            <a:off x="2581276" y="3294063"/>
            <a:ext cx="5232400" cy="2922587"/>
          </a:xfrm>
        </p:spPr>
        <p:txBody>
          <a:bodyPr>
            <a:noAutofit/>
          </a:bodyPr>
          <a:lstStyle>
            <a:lvl1pPr>
              <a:lnSpc>
                <a:spcPct val="100000"/>
              </a:lnSpc>
              <a:defRPr sz="3200" b="1">
                <a:solidFill>
                  <a:schemeClr val="bg1"/>
                </a:solidFill>
                <a:latin typeface="Vodafone Rg" pitchFamily="34" charset="0"/>
              </a:defRPr>
            </a:lvl1pPr>
          </a:lstStyle>
          <a:p>
            <a:r>
              <a:rPr lang="en-US" dirty="0" smtClean="0"/>
              <a:t>Click to edit Master title style</a:t>
            </a:r>
            <a:endParaRPr lang="en-GB" dirty="0"/>
          </a:p>
        </p:txBody>
      </p:sp>
      <p:sp>
        <p:nvSpPr>
          <p:cNvPr id="7" name="Footer Placeholder 6"/>
          <p:cNvSpPr>
            <a:spLocks noGrp="1"/>
          </p:cNvSpPr>
          <p:nvPr>
            <p:ph type="ftr" sz="quarter" idx="10"/>
          </p:nvPr>
        </p:nvSpPr>
        <p:spPr/>
        <p:txBody>
          <a:bodyPr/>
          <a:lstStyle>
            <a:lvl1pPr>
              <a:defRPr>
                <a:solidFill>
                  <a:schemeClr val="bg1"/>
                </a:solidFill>
              </a:defRPr>
            </a:lvl1pPr>
          </a:lstStyle>
          <a:p>
            <a:r>
              <a:rPr lang="en-GB" smtClean="0"/>
              <a:t>Insert Confidentiality Level in slide footer</a:t>
            </a:r>
            <a:endParaRPr lang="en-GB" dirty="0" smtClean="0"/>
          </a:p>
        </p:txBody>
      </p:sp>
      <p:sp>
        <p:nvSpPr>
          <p:cNvPr id="8" name="Slide Number Placeholder 7"/>
          <p:cNvSpPr>
            <a:spLocks noGrp="1"/>
          </p:cNvSpPr>
          <p:nvPr>
            <p:ph type="sldNum" sz="quarter" idx="11"/>
          </p:nvPr>
        </p:nvSpPr>
        <p:spPr/>
        <p:txBody>
          <a:bodyPr/>
          <a:lstStyle>
            <a:lvl1pPr>
              <a:defRPr>
                <a:solidFill>
                  <a:schemeClr val="bg1"/>
                </a:solidFill>
              </a:defRPr>
            </a:lvl1pPr>
          </a:lstStyle>
          <a:p>
            <a:fld id="{72A83A2B-3358-44F8-83A0-4598795D8FB5}" type="slidenum">
              <a:rPr lang="en-GB" smtClean="0"/>
              <a:pPr/>
              <a:t>‹Nº›</a:t>
            </a:fld>
            <a:endParaRPr lang="en-GB" dirty="0"/>
          </a:p>
        </p:txBody>
      </p:sp>
      <p:grpSp>
        <p:nvGrpSpPr>
          <p:cNvPr id="3" name="Group 2"/>
          <p:cNvGrpSpPr/>
          <p:nvPr userDrawn="1"/>
        </p:nvGrpSpPr>
        <p:grpSpPr>
          <a:xfrm>
            <a:off x="279393" y="2885243"/>
            <a:ext cx="1965718" cy="1387624"/>
            <a:chOff x="410620" y="2290131"/>
            <a:chExt cx="3651793" cy="2577847"/>
          </a:xfrm>
        </p:grpSpPr>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10984" y="2305121"/>
              <a:ext cx="1851429" cy="2562857"/>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0620" y="2290131"/>
              <a:ext cx="1422857" cy="2562857"/>
            </a:xfrm>
            <a:prstGeom prst="rect">
              <a:avLst/>
            </a:prstGeom>
          </p:spPr>
        </p:pic>
      </p:grpSp>
    </p:spTree>
    <p:extLst>
      <p:ext uri="{BB962C8B-B14F-4D97-AF65-F5344CB8AC3E}">
        <p14:creationId xmlns:p14="http://schemas.microsoft.com/office/powerpoint/2010/main" val="27701265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4x3 Video placeholder">
    <p:bg>
      <p:bgPr>
        <a:solidFill>
          <a:schemeClr val="accent1"/>
        </a:solidFill>
        <a:effectLst/>
      </p:bgPr>
    </p:bg>
    <p:spTree>
      <p:nvGrpSpPr>
        <p:cNvPr id="1" name=""/>
        <p:cNvGrpSpPr/>
        <p:nvPr/>
      </p:nvGrpSpPr>
      <p:grpSpPr>
        <a:xfrm>
          <a:off x="0" y="0"/>
          <a:ext cx="0" cy="0"/>
          <a:chOff x="0" y="0"/>
          <a:chExt cx="0" cy="0"/>
        </a:xfrm>
      </p:grpSpPr>
      <p:sp>
        <p:nvSpPr>
          <p:cNvPr id="5" name="Media Placeholder 4"/>
          <p:cNvSpPr>
            <a:spLocks noGrp="1"/>
          </p:cNvSpPr>
          <p:nvPr>
            <p:ph type="media" sz="quarter" idx="10" hasCustomPrompt="1"/>
          </p:nvPr>
        </p:nvSpPr>
        <p:spPr>
          <a:xfrm>
            <a:off x="1204913" y="1443038"/>
            <a:ext cx="6339416" cy="4754562"/>
          </a:xfrm>
          <a:solidFill>
            <a:schemeClr val="tx1"/>
          </a:solidFill>
        </p:spPr>
        <p:txBody>
          <a:bodyPr lIns="72000" tIns="72000"/>
          <a:lstStyle>
            <a:lvl1pPr marL="0" indent="0">
              <a:buNone/>
              <a:defRPr>
                <a:solidFill>
                  <a:srgbClr val="FFFFFF"/>
                </a:solidFill>
              </a:defRPr>
            </a:lvl1pPr>
          </a:lstStyle>
          <a:p>
            <a:r>
              <a:rPr lang="en-US" dirty="0" smtClean="0"/>
              <a:t>Insert 4x3 video</a:t>
            </a:r>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r>
              <a:rPr lang="en-GB" smtClean="0"/>
              <a:t>Insert Confidentiality Level in slide footer</a:t>
            </a:r>
            <a:endParaRPr lang="en-GB" dirty="0" smtClean="0"/>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38189" t="24727" r="20692" b="38924"/>
          <a:stretch/>
        </p:blipFill>
        <p:spPr>
          <a:xfrm>
            <a:off x="8410359" y="5640705"/>
            <a:ext cx="733641" cy="1217295"/>
          </a:xfrm>
          <a:prstGeom prst="rect">
            <a:avLst/>
          </a:prstGeom>
        </p:spPr>
      </p:pic>
      <p:sp>
        <p:nvSpPr>
          <p:cNvPr id="2" name="Slide Number Placeholder 1"/>
          <p:cNvSpPr>
            <a:spLocks noGrp="1"/>
          </p:cNvSpPr>
          <p:nvPr>
            <p:ph type="sldNum" sz="quarter" idx="12"/>
          </p:nvPr>
        </p:nvSpPr>
        <p:spPr/>
        <p:txBody>
          <a:bodyPr/>
          <a:lstStyle>
            <a:lvl1pPr>
              <a:defRPr>
                <a:solidFill>
                  <a:schemeClr val="bg1"/>
                </a:solidFill>
              </a:defRPr>
            </a:lvl1pPr>
          </a:lstStyle>
          <a:p>
            <a:fld id="{72A83A2B-3358-44F8-83A0-4598795D8FB5}" type="slidenum">
              <a:rPr lang="en-GB" smtClean="0"/>
              <a:pPr/>
              <a:t>‹Nº›</a:t>
            </a:fld>
            <a:endParaRPr lang="en-GB" dirty="0"/>
          </a:p>
        </p:txBody>
      </p:sp>
    </p:spTree>
    <p:extLst>
      <p:ext uri="{BB962C8B-B14F-4D97-AF65-F5344CB8AC3E}">
        <p14:creationId xmlns:p14="http://schemas.microsoft.com/office/powerpoint/2010/main" val="7714754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6x9 Video placeholder">
    <p:bg>
      <p:bgPr>
        <a:solidFill>
          <a:schemeClr val="accent1"/>
        </a:solidFill>
        <a:effectLst/>
      </p:bgPr>
    </p:bg>
    <p:spTree>
      <p:nvGrpSpPr>
        <p:cNvPr id="1" name=""/>
        <p:cNvGrpSpPr/>
        <p:nvPr/>
      </p:nvGrpSpPr>
      <p:grpSpPr>
        <a:xfrm>
          <a:off x="0" y="0"/>
          <a:ext cx="0" cy="0"/>
          <a:chOff x="0" y="0"/>
          <a:chExt cx="0" cy="0"/>
        </a:xfrm>
      </p:grpSpPr>
      <p:sp>
        <p:nvSpPr>
          <p:cNvPr id="5" name="Media Placeholder 4"/>
          <p:cNvSpPr>
            <a:spLocks noGrp="1"/>
          </p:cNvSpPr>
          <p:nvPr>
            <p:ph type="media" sz="quarter" idx="10" hasCustomPrompt="1"/>
          </p:nvPr>
        </p:nvSpPr>
        <p:spPr>
          <a:xfrm>
            <a:off x="452437" y="1443038"/>
            <a:ext cx="7809937" cy="4367212"/>
          </a:xfrm>
          <a:solidFill>
            <a:schemeClr val="tx1"/>
          </a:solidFill>
        </p:spPr>
        <p:txBody>
          <a:bodyPr lIns="72000" tIns="72000"/>
          <a:lstStyle>
            <a:lvl1pPr marL="0" indent="0">
              <a:buNone/>
              <a:defRPr>
                <a:solidFill>
                  <a:srgbClr val="FFFFFF"/>
                </a:solidFill>
              </a:defRPr>
            </a:lvl1pPr>
          </a:lstStyle>
          <a:p>
            <a:r>
              <a:rPr lang="en-US" dirty="0" smtClean="0"/>
              <a:t>Insert 16x9 video</a:t>
            </a:r>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r>
              <a:rPr lang="en-GB" smtClean="0"/>
              <a:t>Insert Confidentiality Level in slide footer</a:t>
            </a:r>
            <a:endParaRPr lang="en-GB" dirty="0" smtClean="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2A83A2B-3358-44F8-83A0-4598795D8FB5}" type="slidenum">
              <a:rPr lang="en-GB" smtClean="0"/>
              <a:pPr/>
              <a:t>‹Nº›</a:t>
            </a:fld>
            <a:endParaRPr lang="en-GB" dirty="0"/>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38189" t="24727" r="20692" b="38924"/>
          <a:stretch/>
        </p:blipFill>
        <p:spPr>
          <a:xfrm>
            <a:off x="8410359" y="5640705"/>
            <a:ext cx="733641" cy="1217295"/>
          </a:xfrm>
          <a:prstGeom prst="rect">
            <a:avLst/>
          </a:prstGeom>
        </p:spPr>
      </p:pic>
    </p:spTree>
    <p:extLst>
      <p:ext uri="{BB962C8B-B14F-4D97-AF65-F5344CB8AC3E}">
        <p14:creationId xmlns:p14="http://schemas.microsoft.com/office/powerpoint/2010/main" val="2906840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16971"/>
            <a:ext cx="7810718" cy="1026068"/>
          </a:xfrm>
          <a:prstGeom prst="rect">
            <a:avLst/>
          </a:prstGeom>
        </p:spPr>
        <p:txBody>
          <a:bodyPr vert="horz" lIns="0" tIns="0" rIns="0" bIns="0" rtlCol="0" anchor="t" anchorCtr="0">
            <a:no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0" y="1440000"/>
            <a:ext cx="7810718" cy="4721340"/>
          </a:xfrm>
          <a:prstGeom prst="rect">
            <a:avLst/>
          </a:prstGeom>
        </p:spPr>
        <p:txBody>
          <a:bodyPr vert="horz" lIns="0" tIns="0" rIns="72000" bIns="0" rtlCol="0" anchor="t" anchorCtr="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 name="Slide Number Placeholder 3"/>
          <p:cNvSpPr>
            <a:spLocks noGrp="1"/>
          </p:cNvSpPr>
          <p:nvPr>
            <p:ph type="sldNum" sz="quarter" idx="4"/>
          </p:nvPr>
        </p:nvSpPr>
        <p:spPr>
          <a:xfrm>
            <a:off x="4389289" y="6328371"/>
            <a:ext cx="365422" cy="360000"/>
          </a:xfrm>
          <a:prstGeom prst="rect">
            <a:avLst/>
          </a:prstGeom>
        </p:spPr>
        <p:txBody>
          <a:bodyPr vert="horz" lIns="0" tIns="45720" rIns="0" bIns="45720" rtlCol="0" anchor="ctr"/>
          <a:lstStyle>
            <a:lvl1pPr algn="ctr">
              <a:defRPr sz="900">
                <a:solidFill>
                  <a:schemeClr val="tx1"/>
                </a:solidFill>
                <a:latin typeface="Vodafone Rg" pitchFamily="34" charset="0"/>
              </a:defRPr>
            </a:lvl1pPr>
          </a:lstStyle>
          <a:p>
            <a:fld id="{72A83A2B-3358-44F8-83A0-4598795D8FB5}" type="slidenum">
              <a:rPr lang="en-GB" smtClean="0"/>
              <a:pPr/>
              <a:t>‹Nº›</a:t>
            </a:fld>
            <a:endParaRPr lang="en-GB" dirty="0"/>
          </a:p>
        </p:txBody>
      </p:sp>
      <p:sp>
        <p:nvSpPr>
          <p:cNvPr id="6" name="Footer Placeholder 5"/>
          <p:cNvSpPr>
            <a:spLocks noGrp="1"/>
          </p:cNvSpPr>
          <p:nvPr>
            <p:ph type="ftr" sz="quarter" idx="3"/>
          </p:nvPr>
        </p:nvSpPr>
        <p:spPr>
          <a:xfrm>
            <a:off x="457199" y="6328371"/>
            <a:ext cx="2732115" cy="360000"/>
          </a:xfrm>
          <a:prstGeom prst="rect">
            <a:avLst/>
          </a:prstGeom>
        </p:spPr>
        <p:txBody>
          <a:bodyPr vert="horz" lIns="0" tIns="0" rIns="0" bIns="0" rtlCol="0" anchor="ctr"/>
          <a:lstStyle>
            <a:lvl1pPr algn="l">
              <a:defRPr sz="900">
                <a:solidFill>
                  <a:schemeClr val="tx1"/>
                </a:solidFill>
              </a:defRPr>
            </a:lvl1pPr>
          </a:lstStyle>
          <a:p>
            <a:r>
              <a:rPr lang="en-GB" smtClean="0"/>
              <a:t>Insert Confidentiality Level in slide footer</a:t>
            </a:r>
            <a:endParaRPr lang="en-GB" dirty="0" smtClean="0"/>
          </a:p>
        </p:txBody>
      </p:sp>
      <p:pic>
        <p:nvPicPr>
          <p:cNvPr id="8" name="Picture 7"/>
          <p:cNvPicPr>
            <a:picLocks noChangeAspect="1"/>
          </p:cNvPicPr>
          <p:nvPr/>
        </p:nvPicPr>
        <p:blipFill rotWithShape="1">
          <a:blip r:embed="rId29">
            <a:extLst>
              <a:ext uri="{28A0092B-C50C-407E-A947-70E740481C1C}">
                <a14:useLocalDpi xmlns:a14="http://schemas.microsoft.com/office/drawing/2010/main" val="0"/>
              </a:ext>
            </a:extLst>
          </a:blip>
          <a:srcRect l="37931" t="24845" r="21159" b="39189"/>
          <a:stretch/>
        </p:blipFill>
        <p:spPr>
          <a:xfrm>
            <a:off x="8410360" y="5647417"/>
            <a:ext cx="733640" cy="1210583"/>
          </a:xfrm>
          <a:prstGeom prst="rect">
            <a:avLst/>
          </a:prstGeom>
        </p:spPr>
      </p:pic>
      <p:pic>
        <p:nvPicPr>
          <p:cNvPr id="20" name="Grafik 19"/>
          <p:cNvPicPr>
            <a:picLocks noChangeAspect="1"/>
          </p:cNvPicPr>
          <p:nvPr userDrawn="1"/>
        </p:nvPicPr>
        <p:blipFill>
          <a:blip r:embed="rId30"/>
          <a:stretch>
            <a:fillRect/>
          </a:stretch>
        </p:blipFill>
        <p:spPr>
          <a:xfrm>
            <a:off x="7418139" y="6455656"/>
            <a:ext cx="849779" cy="284719"/>
          </a:xfrm>
          <a:prstGeom prst="rect">
            <a:avLst/>
          </a:prstGeom>
        </p:spPr>
      </p:pic>
    </p:spTree>
    <p:extLst>
      <p:ext uri="{BB962C8B-B14F-4D97-AF65-F5344CB8AC3E}">
        <p14:creationId xmlns:p14="http://schemas.microsoft.com/office/powerpoint/2010/main" val="843687732"/>
      </p:ext>
    </p:extLst>
  </p:cSld>
  <p:clrMap bg1="lt1" tx1="dk1" bg2="lt2" tx2="dk2" accent1="accent1" accent2="accent2" accent3="accent3" accent4="accent4" accent5="accent5" accent6="accent6" hlink="hlink" folHlink="folHlink"/>
  <p:sldLayoutIdLst>
    <p:sldLayoutId id="2147483658" r:id="rId1"/>
    <p:sldLayoutId id="2147483669" r:id="rId2"/>
    <p:sldLayoutId id="2147483671" r:id="rId3"/>
    <p:sldLayoutId id="2147483672" r:id="rId4"/>
    <p:sldLayoutId id="2147483674" r:id="rId5"/>
    <p:sldLayoutId id="2147483664" r:id="rId6"/>
    <p:sldLayoutId id="2147483650" r:id="rId7"/>
    <p:sldLayoutId id="2147483668" r:id="rId8"/>
    <p:sldLayoutId id="2147483662" r:id="rId9"/>
    <p:sldLayoutId id="2147483661" r:id="rId10"/>
    <p:sldLayoutId id="2147483659" r:id="rId11"/>
    <p:sldLayoutId id="2147483654" r:id="rId12"/>
    <p:sldLayoutId id="2147483660" r:id="rId13"/>
    <p:sldLayoutId id="2147483670" r:id="rId14"/>
    <p:sldLayoutId id="2147483649"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66" r:id="rId26"/>
    <p:sldLayoutId id="2147483667" r:id="rId27"/>
  </p:sldLayoutIdLst>
  <p:timing>
    <p:tnLst>
      <p:par>
        <p:cTn id="1" dur="indefinite" restart="never" nodeType="tmRoot"/>
      </p:par>
    </p:tnLst>
  </p:timing>
  <p:hf hdr="0" dt="0"/>
  <p:txStyles>
    <p:titleStyle>
      <a:lvl1pPr algn="l" defTabSz="914400" rtl="0" eaLnBrk="1" latinLnBrk="0" hangingPunct="1">
        <a:spcBef>
          <a:spcPct val="0"/>
        </a:spcBef>
        <a:buNone/>
        <a:defRPr sz="2400" b="1" kern="1200">
          <a:solidFill>
            <a:schemeClr val="accent1"/>
          </a:solidFill>
          <a:latin typeface="+mj-lt"/>
          <a:ea typeface="+mj-ea"/>
          <a:cs typeface="Arial" pitchFamily="34" charset="0"/>
        </a:defRPr>
      </a:lvl1pPr>
    </p:titleStyle>
    <p:body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slideLayout" Target="../slideLayouts/slideLayout8.xml"/><Relationship Id="rId7" Type="http://schemas.openxmlformats.org/officeDocument/2006/relationships/image" Target="../media/image26.jp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chart" Target="../charts/chart1.xml"/><Relationship Id="rId10" Type="http://schemas.openxmlformats.org/officeDocument/2006/relationships/image" Target="../media/image29.jpg"/><Relationship Id="rId4" Type="http://schemas.openxmlformats.org/officeDocument/2006/relationships/notesSlide" Target="../notesSlides/notesSlide13.xml"/><Relationship Id="rId9" Type="http://schemas.openxmlformats.org/officeDocument/2006/relationships/image" Target="../media/image2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8.xml"/><Relationship Id="rId7" Type="http://schemas.openxmlformats.org/officeDocument/2006/relationships/image" Target="../media/image32.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chart" Target="../charts/chart2.xml"/><Relationship Id="rId10" Type="http://schemas.openxmlformats.org/officeDocument/2006/relationships/image" Target="../media/image35.png"/><Relationship Id="rId4" Type="http://schemas.openxmlformats.org/officeDocument/2006/relationships/notesSlide" Target="../notesSlides/notesSlide14.xml"/><Relationship Id="rId9" Type="http://schemas.openxmlformats.org/officeDocument/2006/relationships/image" Target="../media/image34.pn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8.xml"/><Relationship Id="rId7" Type="http://schemas.openxmlformats.org/officeDocument/2006/relationships/image" Target="../media/image32.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chart" Target="../charts/chart3.xml"/><Relationship Id="rId10" Type="http://schemas.openxmlformats.org/officeDocument/2006/relationships/image" Target="../media/image35.png"/><Relationship Id="rId4" Type="http://schemas.openxmlformats.org/officeDocument/2006/relationships/notesSlide" Target="../notesSlides/notesSlide15.xml"/><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tags" Target="../tags/tag10.xml"/><Relationship Id="rId7" Type="http://schemas.openxmlformats.org/officeDocument/2006/relationships/chart" Target="../charts/chart4.xml"/><Relationship Id="rId12" Type="http://schemas.openxmlformats.org/officeDocument/2006/relationships/image" Target="../media/image36.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16.xml"/><Relationship Id="rId11" Type="http://schemas.openxmlformats.org/officeDocument/2006/relationships/image" Target="../media/image35.png"/><Relationship Id="rId5" Type="http://schemas.openxmlformats.org/officeDocument/2006/relationships/slideLayout" Target="../slideLayouts/slideLayout8.xml"/><Relationship Id="rId10" Type="http://schemas.openxmlformats.org/officeDocument/2006/relationships/image" Target="../media/image34.png"/><Relationship Id="rId4" Type="http://schemas.openxmlformats.org/officeDocument/2006/relationships/tags" Target="../tags/tag11.xml"/><Relationship Id="rId9" Type="http://schemas.openxmlformats.org/officeDocument/2006/relationships/chart" Target="../charts/chart6.xml"/></Relationships>
</file>

<file path=ppt/slides/_rels/slide20.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tags" Target="../tags/tag14.xml"/><Relationship Id="rId7" Type="http://schemas.openxmlformats.org/officeDocument/2006/relationships/chart" Target="../charts/chart7.xml"/><Relationship Id="rId12" Type="http://schemas.openxmlformats.org/officeDocument/2006/relationships/image" Target="../media/image33.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notesSlide" Target="../notesSlides/notesSlide17.xml"/><Relationship Id="rId11" Type="http://schemas.openxmlformats.org/officeDocument/2006/relationships/image" Target="../media/image32.png"/><Relationship Id="rId5" Type="http://schemas.openxmlformats.org/officeDocument/2006/relationships/slideLayout" Target="../slideLayouts/slideLayout8.xml"/><Relationship Id="rId10" Type="http://schemas.openxmlformats.org/officeDocument/2006/relationships/image" Target="../media/image31.png"/><Relationship Id="rId4" Type="http://schemas.openxmlformats.org/officeDocument/2006/relationships/tags" Target="../tags/tag15.xml"/><Relationship Id="rId9" Type="http://schemas.openxmlformats.org/officeDocument/2006/relationships/chart" Target="../charts/chart9.xml"/></Relationships>
</file>

<file path=ppt/slides/_rels/slide21.xml.rels><?xml version="1.0" encoding="UTF-8" standalone="yes"?>
<Relationships xmlns="http://schemas.openxmlformats.org/package/2006/relationships"><Relationship Id="rId8" Type="http://schemas.openxmlformats.org/officeDocument/2006/relationships/chart" Target="../charts/chart11.xml"/><Relationship Id="rId3" Type="http://schemas.openxmlformats.org/officeDocument/2006/relationships/tags" Target="../tags/tag18.xml"/><Relationship Id="rId7" Type="http://schemas.openxmlformats.org/officeDocument/2006/relationships/chart" Target="../charts/chart10.xml"/><Relationship Id="rId12" Type="http://schemas.openxmlformats.org/officeDocument/2006/relationships/image" Target="../media/image36.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notesSlide" Target="../notesSlides/notesSlide18.xml"/><Relationship Id="rId11" Type="http://schemas.openxmlformats.org/officeDocument/2006/relationships/image" Target="../media/image35.png"/><Relationship Id="rId5" Type="http://schemas.openxmlformats.org/officeDocument/2006/relationships/slideLayout" Target="../slideLayouts/slideLayout8.xml"/><Relationship Id="rId10" Type="http://schemas.openxmlformats.org/officeDocument/2006/relationships/image" Target="../media/image34.png"/><Relationship Id="rId4" Type="http://schemas.openxmlformats.org/officeDocument/2006/relationships/tags" Target="../tags/tag19.xml"/><Relationship Id="rId9" Type="http://schemas.openxmlformats.org/officeDocument/2006/relationships/chart" Target="../charts/chart12.xml"/></Relationships>
</file>

<file path=ppt/slides/_rels/slide22.xml.rels><?xml version="1.0" encoding="UTF-8" standalone="yes"?>
<Relationships xmlns="http://schemas.openxmlformats.org/package/2006/relationships"><Relationship Id="rId8" Type="http://schemas.openxmlformats.org/officeDocument/2006/relationships/chart" Target="../charts/chart14.xml"/><Relationship Id="rId3" Type="http://schemas.openxmlformats.org/officeDocument/2006/relationships/tags" Target="../tags/tag22.xml"/><Relationship Id="rId7" Type="http://schemas.openxmlformats.org/officeDocument/2006/relationships/chart" Target="../charts/chart13.xml"/><Relationship Id="rId12" Type="http://schemas.openxmlformats.org/officeDocument/2006/relationships/image" Target="../media/image33.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9.xml"/><Relationship Id="rId11" Type="http://schemas.openxmlformats.org/officeDocument/2006/relationships/image" Target="../media/image32.png"/><Relationship Id="rId5" Type="http://schemas.openxmlformats.org/officeDocument/2006/relationships/slideLayout" Target="../slideLayouts/slideLayout8.xml"/><Relationship Id="rId10" Type="http://schemas.openxmlformats.org/officeDocument/2006/relationships/image" Target="../media/image31.png"/><Relationship Id="rId4" Type="http://schemas.openxmlformats.org/officeDocument/2006/relationships/tags" Target="../tags/tag23.xml"/><Relationship Id="rId9" Type="http://schemas.openxmlformats.org/officeDocument/2006/relationships/chart" Target="../charts/chart15.xml"/></Relationships>
</file>

<file path=ppt/slides/_rels/slide23.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tags" Target="../tags/tag26.xml"/><Relationship Id="rId7" Type="http://schemas.openxmlformats.org/officeDocument/2006/relationships/chart" Target="../charts/chart16.xml"/><Relationship Id="rId12" Type="http://schemas.openxmlformats.org/officeDocument/2006/relationships/image" Target="../media/image36.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notesSlide" Target="../notesSlides/notesSlide20.xml"/><Relationship Id="rId11" Type="http://schemas.openxmlformats.org/officeDocument/2006/relationships/image" Target="../media/image35.png"/><Relationship Id="rId5" Type="http://schemas.openxmlformats.org/officeDocument/2006/relationships/slideLayout" Target="../slideLayouts/slideLayout8.xml"/><Relationship Id="rId10" Type="http://schemas.openxmlformats.org/officeDocument/2006/relationships/image" Target="../media/image34.png"/><Relationship Id="rId4" Type="http://schemas.openxmlformats.org/officeDocument/2006/relationships/tags" Target="../tags/tag27.xml"/><Relationship Id="rId9" Type="http://schemas.openxmlformats.org/officeDocument/2006/relationships/chart" Target="../charts/chart18.xml"/></Relationships>
</file>

<file path=ppt/slides/_rels/slide24.xml.rels><?xml version="1.0" encoding="UTF-8" standalone="yes"?>
<Relationships xmlns="http://schemas.openxmlformats.org/package/2006/relationships"><Relationship Id="rId8" Type="http://schemas.openxmlformats.org/officeDocument/2006/relationships/chart" Target="../charts/chart20.xml"/><Relationship Id="rId3" Type="http://schemas.openxmlformats.org/officeDocument/2006/relationships/tags" Target="../tags/tag30.xml"/><Relationship Id="rId7" Type="http://schemas.openxmlformats.org/officeDocument/2006/relationships/chart" Target="../charts/chart19.xml"/><Relationship Id="rId12" Type="http://schemas.openxmlformats.org/officeDocument/2006/relationships/image" Target="../media/image33.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21.xml"/><Relationship Id="rId11" Type="http://schemas.openxmlformats.org/officeDocument/2006/relationships/image" Target="../media/image32.png"/><Relationship Id="rId5" Type="http://schemas.openxmlformats.org/officeDocument/2006/relationships/slideLayout" Target="../slideLayouts/slideLayout8.xml"/><Relationship Id="rId10" Type="http://schemas.openxmlformats.org/officeDocument/2006/relationships/image" Target="../media/image31.png"/><Relationship Id="rId4" Type="http://schemas.openxmlformats.org/officeDocument/2006/relationships/tags" Target="../tags/tag3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8" Type="http://schemas.openxmlformats.org/officeDocument/2006/relationships/chart" Target="../charts/chart23.xml"/><Relationship Id="rId3" Type="http://schemas.openxmlformats.org/officeDocument/2006/relationships/tags" Target="../tags/tag34.xml"/><Relationship Id="rId7" Type="http://schemas.openxmlformats.org/officeDocument/2006/relationships/chart" Target="../charts/chart22.xml"/><Relationship Id="rId12" Type="http://schemas.openxmlformats.org/officeDocument/2006/relationships/image" Target="../media/image36.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notesSlide" Target="../notesSlides/notesSlide22.xml"/><Relationship Id="rId11" Type="http://schemas.openxmlformats.org/officeDocument/2006/relationships/image" Target="../media/image35.png"/><Relationship Id="rId5" Type="http://schemas.openxmlformats.org/officeDocument/2006/relationships/slideLayout" Target="../slideLayouts/slideLayout8.xml"/><Relationship Id="rId10" Type="http://schemas.openxmlformats.org/officeDocument/2006/relationships/image" Target="../media/image34.png"/><Relationship Id="rId4" Type="http://schemas.openxmlformats.org/officeDocument/2006/relationships/tags" Target="../tags/tag35.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38.xml"/><Relationship Id="rId7" Type="http://schemas.openxmlformats.org/officeDocument/2006/relationships/chart" Target="../charts/chart25.xml"/><Relationship Id="rId12" Type="http://schemas.openxmlformats.org/officeDocument/2006/relationships/image" Target="../media/image33.pn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23.xml"/><Relationship Id="rId11" Type="http://schemas.openxmlformats.org/officeDocument/2006/relationships/image" Target="../media/image32.png"/><Relationship Id="rId5" Type="http://schemas.openxmlformats.org/officeDocument/2006/relationships/slideLayout" Target="../slideLayouts/slideLayout8.xml"/><Relationship Id="rId10" Type="http://schemas.openxmlformats.org/officeDocument/2006/relationships/image" Target="../media/image31.png"/><Relationship Id="rId4" Type="http://schemas.openxmlformats.org/officeDocument/2006/relationships/tags" Target="../tags/tag39.xml"/><Relationship Id="rId9" Type="http://schemas.openxmlformats.org/officeDocument/2006/relationships/chart" Target="../charts/chart27.xml"/></Relationships>
</file>

<file path=ppt/slides/_rels/slide28.xml.rels><?xml version="1.0" encoding="UTF-8" standalone="yes"?>
<Relationships xmlns="http://schemas.openxmlformats.org/package/2006/relationships"><Relationship Id="rId8" Type="http://schemas.openxmlformats.org/officeDocument/2006/relationships/chart" Target="../charts/chart29.xml"/><Relationship Id="rId3" Type="http://schemas.openxmlformats.org/officeDocument/2006/relationships/tags" Target="../tags/tag42.xml"/><Relationship Id="rId7" Type="http://schemas.openxmlformats.org/officeDocument/2006/relationships/chart" Target="../charts/chart28.xml"/><Relationship Id="rId12" Type="http://schemas.openxmlformats.org/officeDocument/2006/relationships/image" Target="../media/image36.pn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notesSlide" Target="../notesSlides/notesSlide24.xml"/><Relationship Id="rId11" Type="http://schemas.openxmlformats.org/officeDocument/2006/relationships/image" Target="../media/image35.png"/><Relationship Id="rId5" Type="http://schemas.openxmlformats.org/officeDocument/2006/relationships/slideLayout" Target="../slideLayouts/slideLayout8.xml"/><Relationship Id="rId10" Type="http://schemas.openxmlformats.org/officeDocument/2006/relationships/image" Target="../media/image34.png"/><Relationship Id="rId4" Type="http://schemas.openxmlformats.org/officeDocument/2006/relationships/tags" Target="../tags/tag43.xml"/><Relationship Id="rId9" Type="http://schemas.openxmlformats.org/officeDocument/2006/relationships/chart" Target="../charts/chart30.xml"/></Relationships>
</file>

<file path=ppt/slides/_rels/slide29.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46.xml"/><Relationship Id="rId7" Type="http://schemas.openxmlformats.org/officeDocument/2006/relationships/chart" Target="../charts/chart31.xml"/><Relationship Id="rId12" Type="http://schemas.openxmlformats.org/officeDocument/2006/relationships/image" Target="../media/image33.png"/><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notesSlide" Target="../notesSlides/notesSlide25.xml"/><Relationship Id="rId11" Type="http://schemas.openxmlformats.org/officeDocument/2006/relationships/image" Target="../media/image32.png"/><Relationship Id="rId5" Type="http://schemas.openxmlformats.org/officeDocument/2006/relationships/slideLayout" Target="../slideLayouts/slideLayout8.xml"/><Relationship Id="rId10" Type="http://schemas.openxmlformats.org/officeDocument/2006/relationships/image" Target="../media/image31.png"/><Relationship Id="rId4" Type="http://schemas.openxmlformats.org/officeDocument/2006/relationships/tags" Target="../tags/tag47.xml"/><Relationship Id="rId9" Type="http://schemas.openxmlformats.org/officeDocument/2006/relationships/chart" Target="../charts/chart33.xml"/></Relationships>
</file>

<file path=ppt/slides/_rels/slide30.xml.rels><?xml version="1.0" encoding="UTF-8" standalone="yes"?>
<Relationships xmlns="http://schemas.openxmlformats.org/package/2006/relationships"><Relationship Id="rId8" Type="http://schemas.openxmlformats.org/officeDocument/2006/relationships/chart" Target="../charts/chart35.xml"/><Relationship Id="rId3" Type="http://schemas.openxmlformats.org/officeDocument/2006/relationships/tags" Target="../tags/tag50.xml"/><Relationship Id="rId7" Type="http://schemas.openxmlformats.org/officeDocument/2006/relationships/chart" Target="../charts/chart34.xml"/><Relationship Id="rId12" Type="http://schemas.openxmlformats.org/officeDocument/2006/relationships/image" Target="../media/image36.png"/><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notesSlide" Target="../notesSlides/notesSlide26.xml"/><Relationship Id="rId11" Type="http://schemas.openxmlformats.org/officeDocument/2006/relationships/image" Target="../media/image35.png"/><Relationship Id="rId5" Type="http://schemas.openxmlformats.org/officeDocument/2006/relationships/slideLayout" Target="../slideLayouts/slideLayout8.xml"/><Relationship Id="rId10" Type="http://schemas.openxmlformats.org/officeDocument/2006/relationships/image" Target="../media/image34.png"/><Relationship Id="rId4" Type="http://schemas.openxmlformats.org/officeDocument/2006/relationships/tags" Target="../tags/tag51.xml"/><Relationship Id="rId9" Type="http://schemas.openxmlformats.org/officeDocument/2006/relationships/chart" Target="../charts/chart36.xml"/></Relationships>
</file>

<file path=ppt/slides/_rels/slide31.xml.rels><?xml version="1.0" encoding="UTF-8" standalone="yes"?>
<Relationships xmlns="http://schemas.openxmlformats.org/package/2006/relationships"><Relationship Id="rId8" Type="http://schemas.openxmlformats.org/officeDocument/2006/relationships/chart" Target="../charts/chart38.xml"/><Relationship Id="rId3" Type="http://schemas.openxmlformats.org/officeDocument/2006/relationships/tags" Target="../tags/tag54.xml"/><Relationship Id="rId7" Type="http://schemas.openxmlformats.org/officeDocument/2006/relationships/chart" Target="../charts/chart37.xml"/><Relationship Id="rId12" Type="http://schemas.openxmlformats.org/officeDocument/2006/relationships/image" Target="../media/image33.png"/><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notesSlide" Target="../notesSlides/notesSlide27.xml"/><Relationship Id="rId11" Type="http://schemas.openxmlformats.org/officeDocument/2006/relationships/image" Target="../media/image32.png"/><Relationship Id="rId5" Type="http://schemas.openxmlformats.org/officeDocument/2006/relationships/slideLayout" Target="../slideLayouts/slideLayout8.xml"/><Relationship Id="rId10" Type="http://schemas.openxmlformats.org/officeDocument/2006/relationships/image" Target="../media/image31.png"/><Relationship Id="rId4" Type="http://schemas.openxmlformats.org/officeDocument/2006/relationships/tags" Target="../tags/tag55.xml"/><Relationship Id="rId9" Type="http://schemas.openxmlformats.org/officeDocument/2006/relationships/chart" Target="../charts/chart39.xml"/></Relationships>
</file>

<file path=ppt/slides/_rels/slide3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8.xml"/><Relationship Id="rId7" Type="http://schemas.openxmlformats.org/officeDocument/2006/relationships/image" Target="../media/image32.pn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chart" Target="../charts/chart40.xml"/><Relationship Id="rId10" Type="http://schemas.openxmlformats.org/officeDocument/2006/relationships/image" Target="../media/image35.png"/><Relationship Id="rId4" Type="http://schemas.openxmlformats.org/officeDocument/2006/relationships/notesSlide" Target="../notesSlides/notesSlide28.xml"/><Relationship Id="rId9"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slideLayout" Target="../slideLayouts/slideLayout8.xml"/><Relationship Id="rId7" Type="http://schemas.openxmlformats.org/officeDocument/2006/relationships/image" Target="../media/image26.jpg"/><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chart" Target="../charts/chart41.xml"/><Relationship Id="rId10" Type="http://schemas.openxmlformats.org/officeDocument/2006/relationships/image" Target="../media/image29.jpg"/><Relationship Id="rId4" Type="http://schemas.openxmlformats.org/officeDocument/2006/relationships/notesSlide" Target="../notesSlides/notesSlide29.xml"/><Relationship Id="rId9" Type="http://schemas.openxmlformats.org/officeDocument/2006/relationships/image" Target="../media/image28.jpg"/></Relationships>
</file>

<file path=ppt/slides/_rels/slide35.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slideLayout" Target="../slideLayouts/slideLayout8.xml"/><Relationship Id="rId7" Type="http://schemas.openxmlformats.org/officeDocument/2006/relationships/image" Target="../media/image26.jp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chart" Target="../charts/chart42.xml"/><Relationship Id="rId10" Type="http://schemas.openxmlformats.org/officeDocument/2006/relationships/image" Target="../media/image29.jpg"/><Relationship Id="rId4" Type="http://schemas.openxmlformats.org/officeDocument/2006/relationships/notesSlide" Target="../notesSlides/notesSlide30.xml"/><Relationship Id="rId9" Type="http://schemas.openxmlformats.org/officeDocument/2006/relationships/image" Target="../media/image28.jpg"/></Relationships>
</file>

<file path=ppt/slides/_rels/slide36.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slideLayout" Target="../slideLayouts/slideLayout8.xml"/><Relationship Id="rId7" Type="http://schemas.openxmlformats.org/officeDocument/2006/relationships/image" Target="../media/image26.jpg"/><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chart" Target="../charts/chart43.xml"/><Relationship Id="rId10" Type="http://schemas.openxmlformats.org/officeDocument/2006/relationships/image" Target="../media/image29.jpg"/><Relationship Id="rId4" Type="http://schemas.openxmlformats.org/officeDocument/2006/relationships/notesSlide" Target="../notesSlides/notesSlide31.xml"/><Relationship Id="rId9" Type="http://schemas.openxmlformats.org/officeDocument/2006/relationships/image" Target="../media/image28.jpg"/></Relationships>
</file>

<file path=ppt/slides/_rels/slide37.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slideLayout" Target="../slideLayouts/slideLayout8.xml"/><Relationship Id="rId7" Type="http://schemas.openxmlformats.org/officeDocument/2006/relationships/image" Target="../media/image26.jpg"/><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chart" Target="../charts/chart44.xml"/><Relationship Id="rId10" Type="http://schemas.openxmlformats.org/officeDocument/2006/relationships/image" Target="../media/image29.jpg"/><Relationship Id="rId4" Type="http://schemas.openxmlformats.org/officeDocument/2006/relationships/notesSlide" Target="../notesSlides/notesSlide32.xml"/><Relationship Id="rId9" Type="http://schemas.openxmlformats.org/officeDocument/2006/relationships/image" Target="../media/image28.jpg"/></Relationships>
</file>

<file path=ppt/slides/_rels/slide38.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slideLayout" Target="../slideLayouts/slideLayout8.xml"/><Relationship Id="rId7" Type="http://schemas.openxmlformats.org/officeDocument/2006/relationships/image" Target="../media/image26.jpg"/><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chart" Target="../charts/chart45.xml"/><Relationship Id="rId10" Type="http://schemas.openxmlformats.org/officeDocument/2006/relationships/image" Target="../media/image29.jpg"/><Relationship Id="rId4" Type="http://schemas.openxmlformats.org/officeDocument/2006/relationships/notesSlide" Target="../notesSlides/notesSlide33.xml"/><Relationship Id="rId9" Type="http://schemas.openxmlformats.org/officeDocument/2006/relationships/image" Target="../media/image28.jpg"/></Relationships>
</file>

<file path=ppt/slides/_rels/slide39.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slideLayout" Target="../slideLayouts/slideLayout8.xml"/><Relationship Id="rId7" Type="http://schemas.openxmlformats.org/officeDocument/2006/relationships/image" Target="../media/image26.jp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chart" Target="../charts/chart46.xml"/><Relationship Id="rId10" Type="http://schemas.openxmlformats.org/officeDocument/2006/relationships/image" Target="../media/image29.jpg"/><Relationship Id="rId4" Type="http://schemas.openxmlformats.org/officeDocument/2006/relationships/notesSlide" Target="../notesSlides/notesSlide34.xml"/><Relationship Id="rId9" Type="http://schemas.openxmlformats.org/officeDocument/2006/relationships/image" Target="../media/image28.jpg"/></Relationships>
</file>

<file path=ppt/slides/_rels/slide4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tags" Target="../tags/tag72.xml"/><Relationship Id="rId7" Type="http://schemas.openxmlformats.org/officeDocument/2006/relationships/image" Target="../media/image34.png"/><Relationship Id="rId12" Type="http://schemas.openxmlformats.org/officeDocument/2006/relationships/chart" Target="../charts/chart49.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notesSlide" Target="../notesSlides/notesSlide35.xml"/><Relationship Id="rId11" Type="http://schemas.openxmlformats.org/officeDocument/2006/relationships/chart" Target="../charts/chart48.xml"/><Relationship Id="rId5" Type="http://schemas.openxmlformats.org/officeDocument/2006/relationships/slideLayout" Target="../slideLayouts/slideLayout8.xml"/><Relationship Id="rId10" Type="http://schemas.openxmlformats.org/officeDocument/2006/relationships/chart" Target="../charts/chart47.xml"/><Relationship Id="rId4" Type="http://schemas.openxmlformats.org/officeDocument/2006/relationships/tags" Target="../tags/tag73.xml"/><Relationship Id="rId9" Type="http://schemas.openxmlformats.org/officeDocument/2006/relationships/image" Target="../media/image36.png"/></Relationships>
</file>

<file path=ppt/slides/_rels/slide41.xml.rels><?xml version="1.0" encoding="UTF-8" standalone="yes"?>
<Relationships xmlns="http://schemas.openxmlformats.org/package/2006/relationships"><Relationship Id="rId8" Type="http://schemas.openxmlformats.org/officeDocument/2006/relationships/chart" Target="../charts/chart50.xml"/><Relationship Id="rId13" Type="http://schemas.openxmlformats.org/officeDocument/2006/relationships/image" Target="../media/image32.png"/><Relationship Id="rId3" Type="http://schemas.openxmlformats.org/officeDocument/2006/relationships/tags" Target="../tags/tag76.xml"/><Relationship Id="rId7" Type="http://schemas.openxmlformats.org/officeDocument/2006/relationships/notesSlide" Target="../notesSlides/notesSlide36.xml"/><Relationship Id="rId12" Type="http://schemas.openxmlformats.org/officeDocument/2006/relationships/image" Target="../media/image31.png"/><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slideLayout" Target="../slideLayouts/slideLayout8.xml"/><Relationship Id="rId11" Type="http://schemas.openxmlformats.org/officeDocument/2006/relationships/chart" Target="../charts/chart53.xml"/><Relationship Id="rId5" Type="http://schemas.openxmlformats.org/officeDocument/2006/relationships/tags" Target="../tags/tag78.xml"/><Relationship Id="rId10" Type="http://schemas.openxmlformats.org/officeDocument/2006/relationships/chart" Target="../charts/chart52.xml"/><Relationship Id="rId4" Type="http://schemas.openxmlformats.org/officeDocument/2006/relationships/tags" Target="../tags/tag77.xml"/><Relationship Id="rId9" Type="http://schemas.openxmlformats.org/officeDocument/2006/relationships/chart" Target="../charts/chart51.xml"/><Relationship Id="rId14" Type="http://schemas.openxmlformats.org/officeDocument/2006/relationships/image" Target="../media/image3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slideLayout" Target="../slideLayouts/slideLayout8.xml"/><Relationship Id="rId7" Type="http://schemas.openxmlformats.org/officeDocument/2006/relationships/image" Target="../media/image26.jpg"/><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chart" Target="../charts/chart54.xml"/><Relationship Id="rId10" Type="http://schemas.openxmlformats.org/officeDocument/2006/relationships/image" Target="../media/image29.jpg"/><Relationship Id="rId4" Type="http://schemas.openxmlformats.org/officeDocument/2006/relationships/notesSlide" Target="../notesSlides/notesSlide37.xml"/><Relationship Id="rId9" Type="http://schemas.openxmlformats.org/officeDocument/2006/relationships/image" Target="../media/image28.jpg"/></Relationships>
</file>

<file path=ppt/slides/_rels/slide4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8.xml"/><Relationship Id="rId7" Type="http://schemas.openxmlformats.org/officeDocument/2006/relationships/image" Target="../media/image32.png"/><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chart" Target="../charts/chart55.xml"/><Relationship Id="rId10" Type="http://schemas.openxmlformats.org/officeDocument/2006/relationships/image" Target="../media/image35.png"/><Relationship Id="rId4" Type="http://schemas.openxmlformats.org/officeDocument/2006/relationships/notesSlide" Target="../notesSlides/notesSlide38.xml"/><Relationship Id="rId9" Type="http://schemas.openxmlformats.org/officeDocument/2006/relationships/image" Target="../media/image34.png"/></Relationships>
</file>

<file path=ppt/slides/_rels/slide45.xml.rels><?xml version="1.0" encoding="UTF-8" standalone="yes"?>
<Relationships xmlns="http://schemas.openxmlformats.org/package/2006/relationships"><Relationship Id="rId8" Type="http://schemas.openxmlformats.org/officeDocument/2006/relationships/chart" Target="../charts/chart57.xml"/><Relationship Id="rId3" Type="http://schemas.openxmlformats.org/officeDocument/2006/relationships/tags" Target="../tags/tag85.xml"/><Relationship Id="rId7" Type="http://schemas.openxmlformats.org/officeDocument/2006/relationships/chart" Target="../charts/chart56.xml"/><Relationship Id="rId12" Type="http://schemas.openxmlformats.org/officeDocument/2006/relationships/image" Target="../media/image36.png"/><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notesSlide" Target="../notesSlides/notesSlide39.xml"/><Relationship Id="rId11" Type="http://schemas.openxmlformats.org/officeDocument/2006/relationships/image" Target="../media/image35.png"/><Relationship Id="rId5" Type="http://schemas.openxmlformats.org/officeDocument/2006/relationships/slideLayout" Target="../slideLayouts/slideLayout8.xml"/><Relationship Id="rId10" Type="http://schemas.openxmlformats.org/officeDocument/2006/relationships/image" Target="../media/image34.png"/><Relationship Id="rId4" Type="http://schemas.openxmlformats.org/officeDocument/2006/relationships/tags" Target="../tags/tag86.xml"/><Relationship Id="rId9" Type="http://schemas.openxmlformats.org/officeDocument/2006/relationships/chart" Target="../charts/chart58.xml"/></Relationships>
</file>

<file path=ppt/slides/_rels/slide46.xml.rels><?xml version="1.0" encoding="UTF-8" standalone="yes"?>
<Relationships xmlns="http://schemas.openxmlformats.org/package/2006/relationships"><Relationship Id="rId8" Type="http://schemas.openxmlformats.org/officeDocument/2006/relationships/chart" Target="../charts/chart60.xml"/><Relationship Id="rId3" Type="http://schemas.openxmlformats.org/officeDocument/2006/relationships/tags" Target="../tags/tag89.xml"/><Relationship Id="rId7" Type="http://schemas.openxmlformats.org/officeDocument/2006/relationships/chart" Target="../charts/chart59.xml"/><Relationship Id="rId12" Type="http://schemas.openxmlformats.org/officeDocument/2006/relationships/image" Target="../media/image33.png"/><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notesSlide" Target="../notesSlides/notesSlide40.xml"/><Relationship Id="rId11" Type="http://schemas.openxmlformats.org/officeDocument/2006/relationships/image" Target="../media/image32.png"/><Relationship Id="rId5" Type="http://schemas.openxmlformats.org/officeDocument/2006/relationships/slideLayout" Target="../slideLayouts/slideLayout8.xml"/><Relationship Id="rId10" Type="http://schemas.openxmlformats.org/officeDocument/2006/relationships/image" Target="../media/image31.png"/><Relationship Id="rId4" Type="http://schemas.openxmlformats.org/officeDocument/2006/relationships/tags" Target="../tags/tag90.xml"/><Relationship Id="rId9" Type="http://schemas.openxmlformats.org/officeDocument/2006/relationships/chart" Target="../charts/chart61.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92.xml"/><Relationship Id="rId1" Type="http://schemas.openxmlformats.org/officeDocument/2006/relationships/tags" Target="../tags/tag91.xml"/><Relationship Id="rId5" Type="http://schemas.openxmlformats.org/officeDocument/2006/relationships/chart" Target="../charts/chart62.xml"/><Relationship Id="rId4" Type="http://schemas.openxmlformats.org/officeDocument/2006/relationships/notesSlide" Target="../notesSlides/notesSlide41.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94.xml"/><Relationship Id="rId1" Type="http://schemas.openxmlformats.org/officeDocument/2006/relationships/tags" Target="../tags/tag93.xml"/><Relationship Id="rId5" Type="http://schemas.openxmlformats.org/officeDocument/2006/relationships/chart" Target="../charts/chart63.xml"/><Relationship Id="rId4" Type="http://schemas.openxmlformats.org/officeDocument/2006/relationships/notesSlide" Target="../notesSlides/notesSlide42.xml"/></Relationships>
</file>

<file path=ppt/slides/_rels/slide4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8.xml"/><Relationship Id="rId7" Type="http://schemas.openxmlformats.org/officeDocument/2006/relationships/image" Target="../media/image32.png"/><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chart" Target="../charts/chart64.xml"/><Relationship Id="rId10" Type="http://schemas.openxmlformats.org/officeDocument/2006/relationships/image" Target="../media/image35.png"/><Relationship Id="rId4" Type="http://schemas.openxmlformats.org/officeDocument/2006/relationships/notesSlide" Target="../notesSlides/notesSlide43.xml"/><Relationship Id="rId9" Type="http://schemas.openxmlformats.org/officeDocument/2006/relationships/image" Target="../media/image3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99.xml"/><Relationship Id="rId7" Type="http://schemas.openxmlformats.org/officeDocument/2006/relationships/chart" Target="../charts/chart65.xml"/><Relationship Id="rId12" Type="http://schemas.openxmlformats.org/officeDocument/2006/relationships/image" Target="../media/image36.png"/><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notesSlide" Target="../notesSlides/notesSlide44.xml"/><Relationship Id="rId11" Type="http://schemas.openxmlformats.org/officeDocument/2006/relationships/image" Target="../media/image35.png"/><Relationship Id="rId5" Type="http://schemas.openxmlformats.org/officeDocument/2006/relationships/slideLayout" Target="../slideLayouts/slideLayout8.xml"/><Relationship Id="rId10" Type="http://schemas.openxmlformats.org/officeDocument/2006/relationships/image" Target="../media/image34.png"/><Relationship Id="rId4" Type="http://schemas.openxmlformats.org/officeDocument/2006/relationships/tags" Target="../tags/tag100.xml"/><Relationship Id="rId9" Type="http://schemas.openxmlformats.org/officeDocument/2006/relationships/chart" Target="../charts/chart67.xml"/></Relationships>
</file>

<file path=ppt/slides/_rels/slide52.xml.rels><?xml version="1.0" encoding="UTF-8" standalone="yes"?>
<Relationships xmlns="http://schemas.openxmlformats.org/package/2006/relationships"><Relationship Id="rId8" Type="http://schemas.openxmlformats.org/officeDocument/2006/relationships/chart" Target="../charts/chart69.xml"/><Relationship Id="rId3" Type="http://schemas.openxmlformats.org/officeDocument/2006/relationships/tags" Target="../tags/tag103.xml"/><Relationship Id="rId7" Type="http://schemas.openxmlformats.org/officeDocument/2006/relationships/chart" Target="../charts/chart68.xml"/><Relationship Id="rId12" Type="http://schemas.openxmlformats.org/officeDocument/2006/relationships/image" Target="../media/image33.png"/><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notesSlide" Target="../notesSlides/notesSlide45.xml"/><Relationship Id="rId11" Type="http://schemas.openxmlformats.org/officeDocument/2006/relationships/image" Target="../media/image32.png"/><Relationship Id="rId5" Type="http://schemas.openxmlformats.org/officeDocument/2006/relationships/slideLayout" Target="../slideLayouts/slideLayout8.xml"/><Relationship Id="rId10" Type="http://schemas.openxmlformats.org/officeDocument/2006/relationships/image" Target="../media/image31.png"/><Relationship Id="rId4" Type="http://schemas.openxmlformats.org/officeDocument/2006/relationships/tags" Target="../tags/tag104.xml"/><Relationship Id="rId9" Type="http://schemas.openxmlformats.org/officeDocument/2006/relationships/chart" Target="../charts/chart70.xml"/></Relationships>
</file>

<file path=ppt/slides/_rels/slide53.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slideLayout" Target="../slideLayouts/slideLayout8.xml"/><Relationship Id="rId7" Type="http://schemas.openxmlformats.org/officeDocument/2006/relationships/image" Target="../media/image26.jpg"/><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chart" Target="../charts/chart71.xml"/><Relationship Id="rId10" Type="http://schemas.openxmlformats.org/officeDocument/2006/relationships/image" Target="../media/image29.jpg"/><Relationship Id="rId4" Type="http://schemas.openxmlformats.org/officeDocument/2006/relationships/notesSlide" Target="../notesSlides/notesSlide46.xml"/><Relationship Id="rId9" Type="http://schemas.openxmlformats.org/officeDocument/2006/relationships/image" Target="../media/image28.jp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5" Type="http://schemas.openxmlformats.org/officeDocument/2006/relationships/chart" Target="../charts/chart72.xml"/><Relationship Id="rId4" Type="http://schemas.openxmlformats.org/officeDocument/2006/relationships/notesSlide" Target="../notesSlides/notesSlide47.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10.xml"/><Relationship Id="rId1" Type="http://schemas.openxmlformats.org/officeDocument/2006/relationships/tags" Target="../tags/tag109.xml"/><Relationship Id="rId5" Type="http://schemas.openxmlformats.org/officeDocument/2006/relationships/chart" Target="../charts/chart73.xml"/><Relationship Id="rId4" Type="http://schemas.openxmlformats.org/officeDocument/2006/relationships/notesSlide" Target="../notesSlides/notesSlide48.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12.xml"/><Relationship Id="rId1" Type="http://schemas.openxmlformats.org/officeDocument/2006/relationships/tags" Target="../tags/tag111.xml"/><Relationship Id="rId5" Type="http://schemas.openxmlformats.org/officeDocument/2006/relationships/chart" Target="../charts/chart74.xml"/><Relationship Id="rId4" Type="http://schemas.openxmlformats.org/officeDocument/2006/relationships/notesSlide" Target="../notesSlides/notesSlide49.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14.xml"/><Relationship Id="rId1" Type="http://schemas.openxmlformats.org/officeDocument/2006/relationships/tags" Target="../tags/tag113.xml"/><Relationship Id="rId5" Type="http://schemas.openxmlformats.org/officeDocument/2006/relationships/chart" Target="../charts/chart75.xml"/><Relationship Id="rId4" Type="http://schemas.openxmlformats.org/officeDocument/2006/relationships/notesSlide" Target="../notesSlides/notesSlide50.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16.xml"/><Relationship Id="rId1" Type="http://schemas.openxmlformats.org/officeDocument/2006/relationships/tags" Target="../tags/tag115.xml"/><Relationship Id="rId5" Type="http://schemas.openxmlformats.org/officeDocument/2006/relationships/chart" Target="../charts/chart76.xml"/><Relationship Id="rId4" Type="http://schemas.openxmlformats.org/officeDocument/2006/relationships/notesSlide" Target="../notesSlides/notesSlide51.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18.xml"/><Relationship Id="rId1" Type="http://schemas.openxmlformats.org/officeDocument/2006/relationships/tags" Target="../tags/tag117.xml"/><Relationship Id="rId5" Type="http://schemas.openxmlformats.org/officeDocument/2006/relationships/chart" Target="../charts/chart77.xml"/><Relationship Id="rId4" Type="http://schemas.openxmlformats.org/officeDocument/2006/relationships/notesSlide" Target="../notesSlides/notesSlide52.xml"/></Relationships>
</file>

<file path=ppt/slides/_rels/slide6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8.xml"/><Relationship Id="rId7" Type="http://schemas.openxmlformats.org/officeDocument/2006/relationships/image" Target="../media/image32.png"/><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chart" Target="../charts/chart78.xml"/><Relationship Id="rId10" Type="http://schemas.openxmlformats.org/officeDocument/2006/relationships/image" Target="../media/image35.png"/><Relationship Id="rId4" Type="http://schemas.openxmlformats.org/officeDocument/2006/relationships/notesSlide" Target="../notesSlides/notesSlide53.xml"/><Relationship Id="rId9" Type="http://schemas.openxmlformats.org/officeDocument/2006/relationships/image" Target="../media/image34.png"/></Relationships>
</file>

<file path=ppt/slides/_rels/slide61.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slideLayout" Target="../slideLayouts/slideLayout8.xml"/><Relationship Id="rId7" Type="http://schemas.openxmlformats.org/officeDocument/2006/relationships/image" Target="../media/image26.jpg"/><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chart" Target="../charts/chart79.xml"/><Relationship Id="rId10" Type="http://schemas.openxmlformats.org/officeDocument/2006/relationships/image" Target="../media/image29.jpg"/><Relationship Id="rId4" Type="http://schemas.openxmlformats.org/officeDocument/2006/relationships/notesSlide" Target="../notesSlides/notesSlide54.xml"/><Relationship Id="rId9" Type="http://schemas.openxmlformats.org/officeDocument/2006/relationships/image" Target="../media/image28.jpg"/></Relationships>
</file>

<file path=ppt/slides/_rels/slide62.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slideLayout" Target="../slideLayouts/slideLayout8.xml"/><Relationship Id="rId7" Type="http://schemas.openxmlformats.org/officeDocument/2006/relationships/image" Target="../media/image26.jpg"/><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chart" Target="../charts/chart80.xml"/><Relationship Id="rId10" Type="http://schemas.openxmlformats.org/officeDocument/2006/relationships/image" Target="../media/image29.jpg"/><Relationship Id="rId4" Type="http://schemas.openxmlformats.org/officeDocument/2006/relationships/notesSlide" Target="../notesSlides/notesSlide55.xml"/><Relationship Id="rId9" Type="http://schemas.openxmlformats.org/officeDocument/2006/relationships/image" Target="../media/image28.jpg"/></Relationships>
</file>

<file path=ppt/slides/_rels/slide6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tags" Target="../tags/tag127.xml"/><Relationship Id="rId7" Type="http://schemas.openxmlformats.org/officeDocument/2006/relationships/image" Target="../media/image34.png"/><Relationship Id="rId12" Type="http://schemas.openxmlformats.org/officeDocument/2006/relationships/chart" Target="../charts/chart83.xml"/><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notesSlide" Target="../notesSlides/notesSlide56.xml"/><Relationship Id="rId11" Type="http://schemas.openxmlformats.org/officeDocument/2006/relationships/chart" Target="../charts/chart82.xml"/><Relationship Id="rId5" Type="http://schemas.openxmlformats.org/officeDocument/2006/relationships/slideLayout" Target="../slideLayouts/slideLayout8.xml"/><Relationship Id="rId10" Type="http://schemas.openxmlformats.org/officeDocument/2006/relationships/chart" Target="../charts/chart81.xml"/><Relationship Id="rId4" Type="http://schemas.openxmlformats.org/officeDocument/2006/relationships/tags" Target="../tags/tag128.xml"/><Relationship Id="rId9" Type="http://schemas.openxmlformats.org/officeDocument/2006/relationships/image" Target="../media/image36.png"/></Relationships>
</file>

<file path=ppt/slides/_rels/slide64.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131.xml"/><Relationship Id="rId7" Type="http://schemas.openxmlformats.org/officeDocument/2006/relationships/chart" Target="../charts/chart84.xml"/><Relationship Id="rId12" Type="http://schemas.openxmlformats.org/officeDocument/2006/relationships/image" Target="../media/image33.png"/><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notesSlide" Target="../notesSlides/notesSlide57.xml"/><Relationship Id="rId11" Type="http://schemas.openxmlformats.org/officeDocument/2006/relationships/image" Target="../media/image32.png"/><Relationship Id="rId5" Type="http://schemas.openxmlformats.org/officeDocument/2006/relationships/slideLayout" Target="../slideLayouts/slideLayout8.xml"/><Relationship Id="rId10" Type="http://schemas.openxmlformats.org/officeDocument/2006/relationships/image" Target="../media/image31.png"/><Relationship Id="rId4" Type="http://schemas.openxmlformats.org/officeDocument/2006/relationships/tags" Target="../tags/tag132.xml"/><Relationship Id="rId9" Type="http://schemas.openxmlformats.org/officeDocument/2006/relationships/chart" Target="../charts/chart86.xml"/></Relationships>
</file>

<file path=ppt/slides/_rels/slide65.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slideLayout" Target="../slideLayouts/slideLayout8.xml"/><Relationship Id="rId7" Type="http://schemas.openxmlformats.org/officeDocument/2006/relationships/image" Target="../media/image26.jpg"/><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chart" Target="../charts/chart87.xml"/><Relationship Id="rId10" Type="http://schemas.openxmlformats.org/officeDocument/2006/relationships/image" Target="../media/image29.jpg"/><Relationship Id="rId4" Type="http://schemas.openxmlformats.org/officeDocument/2006/relationships/notesSlide" Target="../notesSlides/notesSlide58.xml"/><Relationship Id="rId9" Type="http://schemas.openxmlformats.org/officeDocument/2006/relationships/image" Target="../media/image28.jpg"/></Relationships>
</file>

<file path=ppt/slides/_rels/slide6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137.xml"/><Relationship Id="rId7" Type="http://schemas.openxmlformats.org/officeDocument/2006/relationships/chart" Target="../charts/chart88.xml"/><Relationship Id="rId12" Type="http://schemas.openxmlformats.org/officeDocument/2006/relationships/image" Target="../media/image36.png"/><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notesSlide" Target="../notesSlides/notesSlide59.xml"/><Relationship Id="rId11" Type="http://schemas.openxmlformats.org/officeDocument/2006/relationships/image" Target="../media/image35.png"/><Relationship Id="rId5" Type="http://schemas.openxmlformats.org/officeDocument/2006/relationships/slideLayout" Target="../slideLayouts/slideLayout8.xml"/><Relationship Id="rId10" Type="http://schemas.openxmlformats.org/officeDocument/2006/relationships/image" Target="../media/image34.png"/><Relationship Id="rId4" Type="http://schemas.openxmlformats.org/officeDocument/2006/relationships/tags" Target="../tags/tag138.xml"/><Relationship Id="rId9" Type="http://schemas.openxmlformats.org/officeDocument/2006/relationships/chart" Target="../charts/chart90.xml"/></Relationships>
</file>

<file path=ppt/slides/_rels/slide67.xml.rels><?xml version="1.0" encoding="UTF-8" standalone="yes"?>
<Relationships xmlns="http://schemas.openxmlformats.org/package/2006/relationships"><Relationship Id="rId8" Type="http://schemas.openxmlformats.org/officeDocument/2006/relationships/chart" Target="../charts/chart92.xml"/><Relationship Id="rId3" Type="http://schemas.openxmlformats.org/officeDocument/2006/relationships/tags" Target="../tags/tag141.xml"/><Relationship Id="rId7" Type="http://schemas.openxmlformats.org/officeDocument/2006/relationships/chart" Target="../charts/chart91.xml"/><Relationship Id="rId12" Type="http://schemas.openxmlformats.org/officeDocument/2006/relationships/image" Target="../media/image33.png"/><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notesSlide" Target="../notesSlides/notesSlide60.xml"/><Relationship Id="rId11" Type="http://schemas.openxmlformats.org/officeDocument/2006/relationships/image" Target="../media/image32.png"/><Relationship Id="rId5" Type="http://schemas.openxmlformats.org/officeDocument/2006/relationships/slideLayout" Target="../slideLayouts/slideLayout8.xml"/><Relationship Id="rId10" Type="http://schemas.openxmlformats.org/officeDocument/2006/relationships/image" Target="../media/image31.png"/><Relationship Id="rId4" Type="http://schemas.openxmlformats.org/officeDocument/2006/relationships/tags" Target="../tags/tag142.xml"/><Relationship Id="rId9" Type="http://schemas.openxmlformats.org/officeDocument/2006/relationships/chart" Target="../charts/chart9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44.xml"/><Relationship Id="rId1" Type="http://schemas.openxmlformats.org/officeDocument/2006/relationships/tags" Target="../tags/tag143.xml"/><Relationship Id="rId5" Type="http://schemas.openxmlformats.org/officeDocument/2006/relationships/chart" Target="../charts/chart94.xml"/><Relationship Id="rId4" Type="http://schemas.openxmlformats.org/officeDocument/2006/relationships/notesSlide" Target="../notesSlides/notesSlide61.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46.xml"/><Relationship Id="rId1" Type="http://schemas.openxmlformats.org/officeDocument/2006/relationships/tags" Target="../tags/tag145.xml"/><Relationship Id="rId5" Type="http://schemas.openxmlformats.org/officeDocument/2006/relationships/chart" Target="../charts/chart95.xml"/><Relationship Id="rId4" Type="http://schemas.openxmlformats.org/officeDocument/2006/relationships/notesSlide" Target="../notesSlides/notesSlide62.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48.xml"/><Relationship Id="rId1" Type="http://schemas.openxmlformats.org/officeDocument/2006/relationships/tags" Target="../tags/tag147.xml"/><Relationship Id="rId5" Type="http://schemas.openxmlformats.org/officeDocument/2006/relationships/chart" Target="../charts/chart96.xml"/><Relationship Id="rId4" Type="http://schemas.openxmlformats.org/officeDocument/2006/relationships/notesSlide" Target="../notesSlides/notesSlide63.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50.xml"/><Relationship Id="rId1" Type="http://schemas.openxmlformats.org/officeDocument/2006/relationships/tags" Target="../tags/tag149.xml"/><Relationship Id="rId5" Type="http://schemas.openxmlformats.org/officeDocument/2006/relationships/chart" Target="../charts/chart97.xml"/><Relationship Id="rId4" Type="http://schemas.openxmlformats.org/officeDocument/2006/relationships/notesSlide" Target="../notesSlides/notesSlide64.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52.xml"/><Relationship Id="rId1" Type="http://schemas.openxmlformats.org/officeDocument/2006/relationships/tags" Target="../tags/tag151.xml"/><Relationship Id="rId5" Type="http://schemas.openxmlformats.org/officeDocument/2006/relationships/chart" Target="../charts/chart98.xml"/><Relationship Id="rId4" Type="http://schemas.openxmlformats.org/officeDocument/2006/relationships/notesSlide" Target="../notesSlides/notesSlide65.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54.xml"/><Relationship Id="rId1" Type="http://schemas.openxmlformats.org/officeDocument/2006/relationships/tags" Target="../tags/tag153.xml"/><Relationship Id="rId5" Type="http://schemas.openxmlformats.org/officeDocument/2006/relationships/chart" Target="../charts/chart99.xml"/><Relationship Id="rId4" Type="http://schemas.openxmlformats.org/officeDocument/2006/relationships/notesSlide" Target="../notesSlides/notesSlide66.xml"/></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56.xml"/><Relationship Id="rId1" Type="http://schemas.openxmlformats.org/officeDocument/2006/relationships/tags" Target="../tags/tag155.xml"/><Relationship Id="rId5" Type="http://schemas.openxmlformats.org/officeDocument/2006/relationships/chart" Target="../charts/chart100.xml"/><Relationship Id="rId4" Type="http://schemas.openxmlformats.org/officeDocument/2006/relationships/notesSlide" Target="../notesSlides/notesSlide67.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58.xml"/><Relationship Id="rId1" Type="http://schemas.openxmlformats.org/officeDocument/2006/relationships/tags" Target="../tags/tag157.xml"/><Relationship Id="rId5" Type="http://schemas.openxmlformats.org/officeDocument/2006/relationships/chart" Target="../charts/chart101.xml"/><Relationship Id="rId4" Type="http://schemas.openxmlformats.org/officeDocument/2006/relationships/notesSlide" Target="../notesSlides/notesSlide68.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60.xml"/><Relationship Id="rId1" Type="http://schemas.openxmlformats.org/officeDocument/2006/relationships/tags" Target="../tags/tag159.xml"/><Relationship Id="rId5" Type="http://schemas.openxmlformats.org/officeDocument/2006/relationships/chart" Target="../charts/chart102.xml"/><Relationship Id="rId4" Type="http://schemas.openxmlformats.org/officeDocument/2006/relationships/notesSlide" Target="../notesSlides/notesSlide69.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62.xml"/><Relationship Id="rId1" Type="http://schemas.openxmlformats.org/officeDocument/2006/relationships/tags" Target="../tags/tag161.xml"/><Relationship Id="rId5" Type="http://schemas.openxmlformats.org/officeDocument/2006/relationships/chart" Target="../charts/chart103.xml"/><Relationship Id="rId4" Type="http://schemas.openxmlformats.org/officeDocument/2006/relationships/notesSlide" Target="../notesSlides/notesSlide70.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64.xml"/><Relationship Id="rId1" Type="http://schemas.openxmlformats.org/officeDocument/2006/relationships/tags" Target="../tags/tag163.xml"/><Relationship Id="rId5" Type="http://schemas.openxmlformats.org/officeDocument/2006/relationships/chart" Target="../charts/chart104.xml"/><Relationship Id="rId4" Type="http://schemas.openxmlformats.org/officeDocument/2006/relationships/notesSlide" Target="../notesSlides/notesSlide71.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66.xml"/><Relationship Id="rId1" Type="http://schemas.openxmlformats.org/officeDocument/2006/relationships/tags" Target="../tags/tag165.xml"/><Relationship Id="rId5" Type="http://schemas.openxmlformats.org/officeDocument/2006/relationships/chart" Target="../charts/chart105.xml"/><Relationship Id="rId4" Type="http://schemas.openxmlformats.org/officeDocument/2006/relationships/notesSlide" Target="../notesSlides/notesSlide72.xml"/></Relationships>
</file>

<file path=ppt/slides/_rels/slide81.xml.rels><?xml version="1.0" encoding="UTF-8" standalone="yes"?>
<Relationships xmlns="http://schemas.openxmlformats.org/package/2006/relationships"><Relationship Id="rId8" Type="http://schemas.openxmlformats.org/officeDocument/2006/relationships/chart" Target="../charts/chart107.xml"/><Relationship Id="rId3" Type="http://schemas.openxmlformats.org/officeDocument/2006/relationships/tags" Target="../tags/tag169.xml"/><Relationship Id="rId7" Type="http://schemas.openxmlformats.org/officeDocument/2006/relationships/chart" Target="../charts/chart106.xml"/><Relationship Id="rId12" Type="http://schemas.openxmlformats.org/officeDocument/2006/relationships/image" Target="../media/image36.png"/><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notesSlide" Target="../notesSlides/notesSlide73.xml"/><Relationship Id="rId11" Type="http://schemas.openxmlformats.org/officeDocument/2006/relationships/image" Target="../media/image35.png"/><Relationship Id="rId5" Type="http://schemas.openxmlformats.org/officeDocument/2006/relationships/slideLayout" Target="../slideLayouts/slideLayout8.xml"/><Relationship Id="rId10" Type="http://schemas.openxmlformats.org/officeDocument/2006/relationships/image" Target="../media/image34.png"/><Relationship Id="rId4" Type="http://schemas.openxmlformats.org/officeDocument/2006/relationships/tags" Target="../tags/tag170.xml"/><Relationship Id="rId9" Type="http://schemas.openxmlformats.org/officeDocument/2006/relationships/chart" Target="../charts/chart108.xml"/></Relationships>
</file>

<file path=ppt/slides/_rels/slide82.xml.rels><?xml version="1.0" encoding="UTF-8" standalone="yes"?>
<Relationships xmlns="http://schemas.openxmlformats.org/package/2006/relationships"><Relationship Id="rId8" Type="http://schemas.openxmlformats.org/officeDocument/2006/relationships/chart" Target="../charts/chart110.xml"/><Relationship Id="rId3" Type="http://schemas.openxmlformats.org/officeDocument/2006/relationships/tags" Target="../tags/tag173.xml"/><Relationship Id="rId7" Type="http://schemas.openxmlformats.org/officeDocument/2006/relationships/chart" Target="../charts/chart109.xml"/><Relationship Id="rId12" Type="http://schemas.openxmlformats.org/officeDocument/2006/relationships/image" Target="../media/image33.png"/><Relationship Id="rId2" Type="http://schemas.openxmlformats.org/officeDocument/2006/relationships/tags" Target="../tags/tag172.xml"/><Relationship Id="rId1" Type="http://schemas.openxmlformats.org/officeDocument/2006/relationships/tags" Target="../tags/tag171.xml"/><Relationship Id="rId6" Type="http://schemas.openxmlformats.org/officeDocument/2006/relationships/notesSlide" Target="../notesSlides/notesSlide74.xml"/><Relationship Id="rId11" Type="http://schemas.openxmlformats.org/officeDocument/2006/relationships/image" Target="../media/image32.png"/><Relationship Id="rId5" Type="http://schemas.openxmlformats.org/officeDocument/2006/relationships/slideLayout" Target="../slideLayouts/slideLayout8.xml"/><Relationship Id="rId10" Type="http://schemas.openxmlformats.org/officeDocument/2006/relationships/image" Target="../media/image31.png"/><Relationship Id="rId4" Type="http://schemas.openxmlformats.org/officeDocument/2006/relationships/tags" Target="../tags/tag174.xml"/><Relationship Id="rId9" Type="http://schemas.openxmlformats.org/officeDocument/2006/relationships/chart" Target="../charts/chart11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76.xml"/><Relationship Id="rId1" Type="http://schemas.openxmlformats.org/officeDocument/2006/relationships/tags" Target="../tags/tag175.xml"/><Relationship Id="rId5" Type="http://schemas.openxmlformats.org/officeDocument/2006/relationships/chart" Target="../charts/chart112.xml"/><Relationship Id="rId4" Type="http://schemas.openxmlformats.org/officeDocument/2006/relationships/notesSlide" Target="../notesSlides/notesSlide75.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78.xml"/><Relationship Id="rId1" Type="http://schemas.openxmlformats.org/officeDocument/2006/relationships/tags" Target="../tags/tag177.xml"/><Relationship Id="rId5" Type="http://schemas.openxmlformats.org/officeDocument/2006/relationships/chart" Target="../charts/chart113.xml"/><Relationship Id="rId4" Type="http://schemas.openxmlformats.org/officeDocument/2006/relationships/notesSlide" Target="../notesSlides/notesSlide76.xml"/></Relationships>
</file>

<file path=ppt/slides/_rels/slide86.xml.rels><?xml version="1.0" encoding="UTF-8" standalone="yes"?>
<Relationships xmlns="http://schemas.openxmlformats.org/package/2006/relationships"><Relationship Id="rId8" Type="http://schemas.openxmlformats.org/officeDocument/2006/relationships/chart" Target="../charts/chart115.xml"/><Relationship Id="rId3" Type="http://schemas.openxmlformats.org/officeDocument/2006/relationships/tags" Target="../tags/tag181.xml"/><Relationship Id="rId7" Type="http://schemas.openxmlformats.org/officeDocument/2006/relationships/chart" Target="../charts/chart114.xml"/><Relationship Id="rId12" Type="http://schemas.openxmlformats.org/officeDocument/2006/relationships/image" Target="../media/image36.png"/><Relationship Id="rId2" Type="http://schemas.openxmlformats.org/officeDocument/2006/relationships/tags" Target="../tags/tag180.xml"/><Relationship Id="rId1" Type="http://schemas.openxmlformats.org/officeDocument/2006/relationships/tags" Target="../tags/tag179.xml"/><Relationship Id="rId6" Type="http://schemas.openxmlformats.org/officeDocument/2006/relationships/notesSlide" Target="../notesSlides/notesSlide77.xml"/><Relationship Id="rId11" Type="http://schemas.openxmlformats.org/officeDocument/2006/relationships/image" Target="../media/image35.png"/><Relationship Id="rId5" Type="http://schemas.openxmlformats.org/officeDocument/2006/relationships/slideLayout" Target="../slideLayouts/slideLayout8.xml"/><Relationship Id="rId10" Type="http://schemas.openxmlformats.org/officeDocument/2006/relationships/image" Target="../media/image34.png"/><Relationship Id="rId4" Type="http://schemas.openxmlformats.org/officeDocument/2006/relationships/tags" Target="../tags/tag182.xml"/><Relationship Id="rId9" Type="http://schemas.openxmlformats.org/officeDocument/2006/relationships/chart" Target="../charts/chart116.xml"/></Relationships>
</file>

<file path=ppt/slides/_rels/slide87.xml.rels><?xml version="1.0" encoding="UTF-8" standalone="yes"?>
<Relationships xmlns="http://schemas.openxmlformats.org/package/2006/relationships"><Relationship Id="rId8" Type="http://schemas.openxmlformats.org/officeDocument/2006/relationships/chart" Target="../charts/chart118.xml"/><Relationship Id="rId3" Type="http://schemas.openxmlformats.org/officeDocument/2006/relationships/tags" Target="../tags/tag185.xml"/><Relationship Id="rId7" Type="http://schemas.openxmlformats.org/officeDocument/2006/relationships/chart" Target="../charts/chart117.xml"/><Relationship Id="rId12" Type="http://schemas.openxmlformats.org/officeDocument/2006/relationships/image" Target="../media/image33.png"/><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notesSlide" Target="../notesSlides/notesSlide78.xml"/><Relationship Id="rId11" Type="http://schemas.openxmlformats.org/officeDocument/2006/relationships/image" Target="../media/image32.png"/><Relationship Id="rId5" Type="http://schemas.openxmlformats.org/officeDocument/2006/relationships/slideLayout" Target="../slideLayouts/slideLayout8.xml"/><Relationship Id="rId10" Type="http://schemas.openxmlformats.org/officeDocument/2006/relationships/image" Target="../media/image31.png"/><Relationship Id="rId4" Type="http://schemas.openxmlformats.org/officeDocument/2006/relationships/tags" Target="../tags/tag186.xml"/><Relationship Id="rId9" Type="http://schemas.openxmlformats.org/officeDocument/2006/relationships/chart" Target="../charts/chart119.xml"/></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88.xml"/><Relationship Id="rId1" Type="http://schemas.openxmlformats.org/officeDocument/2006/relationships/tags" Target="../tags/tag187.xml"/><Relationship Id="rId5" Type="http://schemas.openxmlformats.org/officeDocument/2006/relationships/chart" Target="../charts/chart120.xml"/><Relationship Id="rId4" Type="http://schemas.openxmlformats.org/officeDocument/2006/relationships/notesSlide" Target="../notesSlides/notesSlide79.xml"/></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90.xml"/><Relationship Id="rId1" Type="http://schemas.openxmlformats.org/officeDocument/2006/relationships/tags" Target="../tags/tag189.xml"/><Relationship Id="rId5" Type="http://schemas.openxmlformats.org/officeDocument/2006/relationships/chart" Target="../charts/chart121.xml"/><Relationship Id="rId4" Type="http://schemas.openxmlformats.org/officeDocument/2006/relationships/notesSlide" Target="../notesSlides/notesSlide80.xml"/></Relationships>
</file>

<file path=ppt/slides/_rels/slide90.xml.rels><?xml version="1.0" encoding="UTF-8" standalone="yes"?>
<Relationships xmlns="http://schemas.openxmlformats.org/package/2006/relationships"><Relationship Id="rId8" Type="http://schemas.openxmlformats.org/officeDocument/2006/relationships/chart" Target="../charts/chart123.xml"/><Relationship Id="rId3" Type="http://schemas.openxmlformats.org/officeDocument/2006/relationships/tags" Target="../tags/tag193.xml"/><Relationship Id="rId7" Type="http://schemas.openxmlformats.org/officeDocument/2006/relationships/chart" Target="../charts/chart122.xml"/><Relationship Id="rId12" Type="http://schemas.openxmlformats.org/officeDocument/2006/relationships/image" Target="../media/image36.png"/><Relationship Id="rId2" Type="http://schemas.openxmlformats.org/officeDocument/2006/relationships/tags" Target="../tags/tag192.xml"/><Relationship Id="rId1" Type="http://schemas.openxmlformats.org/officeDocument/2006/relationships/tags" Target="../tags/tag191.xml"/><Relationship Id="rId6" Type="http://schemas.openxmlformats.org/officeDocument/2006/relationships/notesSlide" Target="../notesSlides/notesSlide81.xml"/><Relationship Id="rId11" Type="http://schemas.openxmlformats.org/officeDocument/2006/relationships/image" Target="../media/image35.png"/><Relationship Id="rId5" Type="http://schemas.openxmlformats.org/officeDocument/2006/relationships/slideLayout" Target="../slideLayouts/slideLayout8.xml"/><Relationship Id="rId10" Type="http://schemas.openxmlformats.org/officeDocument/2006/relationships/image" Target="../media/image34.png"/><Relationship Id="rId4" Type="http://schemas.openxmlformats.org/officeDocument/2006/relationships/tags" Target="../tags/tag194.xml"/><Relationship Id="rId9" Type="http://schemas.openxmlformats.org/officeDocument/2006/relationships/chart" Target="../charts/chart124.xml"/></Relationships>
</file>

<file path=ppt/slides/_rels/slide91.xml.rels><?xml version="1.0" encoding="UTF-8" standalone="yes"?>
<Relationships xmlns="http://schemas.openxmlformats.org/package/2006/relationships"><Relationship Id="rId8" Type="http://schemas.openxmlformats.org/officeDocument/2006/relationships/chart" Target="../charts/chart126.xml"/><Relationship Id="rId3" Type="http://schemas.openxmlformats.org/officeDocument/2006/relationships/tags" Target="../tags/tag197.xml"/><Relationship Id="rId7" Type="http://schemas.openxmlformats.org/officeDocument/2006/relationships/chart" Target="../charts/chart125.xml"/><Relationship Id="rId12" Type="http://schemas.openxmlformats.org/officeDocument/2006/relationships/image" Target="../media/image33.png"/><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notesSlide" Target="../notesSlides/notesSlide82.xml"/><Relationship Id="rId11" Type="http://schemas.openxmlformats.org/officeDocument/2006/relationships/image" Target="../media/image32.png"/><Relationship Id="rId5" Type="http://schemas.openxmlformats.org/officeDocument/2006/relationships/slideLayout" Target="../slideLayouts/slideLayout8.xml"/><Relationship Id="rId10" Type="http://schemas.openxmlformats.org/officeDocument/2006/relationships/image" Target="../media/image31.png"/><Relationship Id="rId4" Type="http://schemas.openxmlformats.org/officeDocument/2006/relationships/tags" Target="../tags/tag198.xml"/><Relationship Id="rId9" Type="http://schemas.openxmlformats.org/officeDocument/2006/relationships/chart" Target="../charts/chart127.xml"/></Relationships>
</file>

<file path=ppt/slides/_rels/slide9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8.xml"/><Relationship Id="rId7" Type="http://schemas.openxmlformats.org/officeDocument/2006/relationships/image" Target="../media/image32.png"/><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chart" Target="../charts/chart128.xml"/><Relationship Id="rId10" Type="http://schemas.openxmlformats.org/officeDocument/2006/relationships/image" Target="../media/image35.png"/><Relationship Id="rId4" Type="http://schemas.openxmlformats.org/officeDocument/2006/relationships/notesSlide" Target="../notesSlides/notesSlide83.xml"/><Relationship Id="rId9" Type="http://schemas.openxmlformats.org/officeDocument/2006/relationships/image" Target="../media/image34.png"/></Relationships>
</file>

<file path=ppt/slides/_rels/slide93.xml.rels><?xml version="1.0" encoding="UTF-8" standalone="yes"?>
<Relationships xmlns="http://schemas.openxmlformats.org/package/2006/relationships"><Relationship Id="rId8" Type="http://schemas.openxmlformats.org/officeDocument/2006/relationships/chart" Target="../charts/chart131.xml"/><Relationship Id="rId3" Type="http://schemas.openxmlformats.org/officeDocument/2006/relationships/image" Target="../media/image34.png"/><Relationship Id="rId7" Type="http://schemas.openxmlformats.org/officeDocument/2006/relationships/chart" Target="../charts/chart130.xml"/><Relationship Id="rId2" Type="http://schemas.openxmlformats.org/officeDocument/2006/relationships/notesSlide" Target="../notesSlides/notesSlide84.xml"/><Relationship Id="rId1" Type="http://schemas.openxmlformats.org/officeDocument/2006/relationships/slideLayout" Target="../slideLayouts/slideLayout8.xml"/><Relationship Id="rId6" Type="http://schemas.openxmlformats.org/officeDocument/2006/relationships/chart" Target="../charts/chart129.xml"/><Relationship Id="rId5" Type="http://schemas.openxmlformats.org/officeDocument/2006/relationships/image" Target="../media/image36.png"/><Relationship Id="rId4" Type="http://schemas.openxmlformats.org/officeDocument/2006/relationships/image" Target="../media/image35.png"/></Relationships>
</file>

<file path=ppt/slides/_rels/slide9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chart" Target="../charts/chart132.xml"/><Relationship Id="rId7" Type="http://schemas.openxmlformats.org/officeDocument/2006/relationships/image" Target="../media/image32.png"/><Relationship Id="rId2" Type="http://schemas.openxmlformats.org/officeDocument/2006/relationships/notesSlide" Target="../notesSlides/notesSlide85.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chart" Target="../charts/chart134.xml"/><Relationship Id="rId4" Type="http://schemas.openxmlformats.org/officeDocument/2006/relationships/chart" Target="../charts/chart133.xml"/></Relationships>
</file>

<file path=ppt/slides/_rels/slide95.xml.rels><?xml version="1.0" encoding="UTF-8" standalone="yes"?>
<Relationships xmlns="http://schemas.openxmlformats.org/package/2006/relationships"><Relationship Id="rId8" Type="http://schemas.openxmlformats.org/officeDocument/2006/relationships/chart" Target="../charts/chart137.xml"/><Relationship Id="rId3" Type="http://schemas.openxmlformats.org/officeDocument/2006/relationships/image" Target="../media/image34.png"/><Relationship Id="rId7" Type="http://schemas.openxmlformats.org/officeDocument/2006/relationships/chart" Target="../charts/chart136.xml"/><Relationship Id="rId2" Type="http://schemas.openxmlformats.org/officeDocument/2006/relationships/notesSlide" Target="../notesSlides/notesSlide86.xml"/><Relationship Id="rId1" Type="http://schemas.openxmlformats.org/officeDocument/2006/relationships/slideLayout" Target="../slideLayouts/slideLayout8.xml"/><Relationship Id="rId6" Type="http://schemas.openxmlformats.org/officeDocument/2006/relationships/chart" Target="../charts/chart135.xml"/><Relationship Id="rId5" Type="http://schemas.openxmlformats.org/officeDocument/2006/relationships/image" Target="../media/image36.png"/><Relationship Id="rId4" Type="http://schemas.openxmlformats.org/officeDocument/2006/relationships/image" Target="../media/image35.png"/></Relationships>
</file>

<file path=ppt/slides/_rels/slide9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chart" Target="../charts/chart138.xml"/><Relationship Id="rId7" Type="http://schemas.openxmlformats.org/officeDocument/2006/relationships/image" Target="../media/image32.png"/><Relationship Id="rId2" Type="http://schemas.openxmlformats.org/officeDocument/2006/relationships/notesSlide" Target="../notesSlides/notesSlide87.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chart" Target="../charts/chart140.xml"/><Relationship Id="rId4" Type="http://schemas.openxmlformats.org/officeDocument/2006/relationships/chart" Target="../charts/chart139.xml"/></Relationships>
</file>

<file path=ppt/slides/_rels/slide97.xml.rels><?xml version="1.0" encoding="UTF-8" standalone="yes"?>
<Relationships xmlns="http://schemas.openxmlformats.org/package/2006/relationships"><Relationship Id="rId8" Type="http://schemas.openxmlformats.org/officeDocument/2006/relationships/chart" Target="../charts/chart143.xml"/><Relationship Id="rId3" Type="http://schemas.openxmlformats.org/officeDocument/2006/relationships/image" Target="../media/image34.png"/><Relationship Id="rId7" Type="http://schemas.openxmlformats.org/officeDocument/2006/relationships/chart" Target="../charts/chart142.xml"/><Relationship Id="rId2" Type="http://schemas.openxmlformats.org/officeDocument/2006/relationships/notesSlide" Target="../notesSlides/notesSlide88.xml"/><Relationship Id="rId1" Type="http://schemas.openxmlformats.org/officeDocument/2006/relationships/slideLayout" Target="../slideLayouts/slideLayout8.xml"/><Relationship Id="rId6" Type="http://schemas.openxmlformats.org/officeDocument/2006/relationships/chart" Target="../charts/chart141.xml"/><Relationship Id="rId5" Type="http://schemas.openxmlformats.org/officeDocument/2006/relationships/image" Target="../media/image36.png"/><Relationship Id="rId4" Type="http://schemas.openxmlformats.org/officeDocument/2006/relationships/image" Target="../media/image35.png"/></Relationships>
</file>

<file path=ppt/slides/_rels/slide9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chart" Target="../charts/chart144.xml"/><Relationship Id="rId7" Type="http://schemas.openxmlformats.org/officeDocument/2006/relationships/image" Target="../media/image32.png"/><Relationship Id="rId2" Type="http://schemas.openxmlformats.org/officeDocument/2006/relationships/notesSlide" Target="../notesSlides/notesSlide89.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chart" Target="../charts/chart146.xml"/><Relationship Id="rId4" Type="http://schemas.openxmlformats.org/officeDocument/2006/relationships/chart" Target="../charts/chart145.xml"/></Relationships>
</file>

<file path=ppt/slides/_rels/slide99.xml.rels><?xml version="1.0" encoding="UTF-8" standalone="yes"?>
<Relationships xmlns="http://schemas.openxmlformats.org/package/2006/relationships"><Relationship Id="rId8" Type="http://schemas.openxmlformats.org/officeDocument/2006/relationships/chart" Target="../charts/chart149.xml"/><Relationship Id="rId3" Type="http://schemas.openxmlformats.org/officeDocument/2006/relationships/image" Target="../media/image34.png"/><Relationship Id="rId7" Type="http://schemas.openxmlformats.org/officeDocument/2006/relationships/chart" Target="../charts/chart148.xml"/><Relationship Id="rId2" Type="http://schemas.openxmlformats.org/officeDocument/2006/relationships/notesSlide" Target="../notesSlides/notesSlide90.xml"/><Relationship Id="rId1" Type="http://schemas.openxmlformats.org/officeDocument/2006/relationships/slideLayout" Target="../slideLayouts/slideLayout8.xml"/><Relationship Id="rId6" Type="http://schemas.openxmlformats.org/officeDocument/2006/relationships/chart" Target="../charts/chart147.xml"/><Relationship Id="rId5" Type="http://schemas.openxmlformats.org/officeDocument/2006/relationships/image" Target="../media/image36.png"/><Relationship Id="rId4" Type="http://schemas.openxmlformats.org/officeDocument/2006/relationships/image" Target="../media/image35.png"/></Relationships>
</file>

<file path=ppt/slides/_rels/slide10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chart" Target="../charts/chart150.xml"/><Relationship Id="rId7" Type="http://schemas.openxmlformats.org/officeDocument/2006/relationships/image" Target="../media/image32.png"/><Relationship Id="rId2" Type="http://schemas.openxmlformats.org/officeDocument/2006/relationships/notesSlide" Target="../notesSlides/notesSlide91.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chart" Target="../charts/chart152.xml"/><Relationship Id="rId4" Type="http://schemas.openxmlformats.org/officeDocument/2006/relationships/chart" Target="../charts/chart151.xml"/></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02.xml"/><Relationship Id="rId1" Type="http://schemas.openxmlformats.org/officeDocument/2006/relationships/tags" Target="../tags/tag201.xml"/><Relationship Id="rId5" Type="http://schemas.openxmlformats.org/officeDocument/2006/relationships/chart" Target="../charts/chart153.xml"/><Relationship Id="rId4" Type="http://schemas.openxmlformats.org/officeDocument/2006/relationships/notesSlide" Target="../notesSlides/notesSlide92.xml"/></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04.xml"/><Relationship Id="rId1" Type="http://schemas.openxmlformats.org/officeDocument/2006/relationships/tags" Target="../tags/tag203.xml"/><Relationship Id="rId5" Type="http://schemas.openxmlformats.org/officeDocument/2006/relationships/chart" Target="../charts/chart154.xml"/><Relationship Id="rId4" Type="http://schemas.openxmlformats.org/officeDocument/2006/relationships/notesSlide" Target="../notesSlides/notesSlide9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4.xml.rels><?xml version="1.0" encoding="UTF-8" standalone="yes"?>
<Relationships xmlns="http://schemas.openxmlformats.org/package/2006/relationships"><Relationship Id="rId3" Type="http://schemas.openxmlformats.org/officeDocument/2006/relationships/chart" Target="../charts/chart155.xml"/><Relationship Id="rId2" Type="http://schemas.openxmlformats.org/officeDocument/2006/relationships/notesSlide" Target="../notesSlides/notesSlide94.xml"/><Relationship Id="rId1" Type="http://schemas.openxmlformats.org/officeDocument/2006/relationships/slideLayout" Target="../slideLayouts/slideLayout8.xml"/></Relationships>
</file>

<file path=ppt/slides/_rels/slide105.xml.rels><?xml version="1.0" encoding="UTF-8" standalone="yes"?>
<Relationships xmlns="http://schemas.openxmlformats.org/package/2006/relationships"><Relationship Id="rId3" Type="http://schemas.openxmlformats.org/officeDocument/2006/relationships/chart" Target="../charts/chart156.xml"/><Relationship Id="rId2" Type="http://schemas.openxmlformats.org/officeDocument/2006/relationships/notesSlide" Target="../notesSlides/notesSlide95.xml"/><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8" Type="http://schemas.openxmlformats.org/officeDocument/2006/relationships/chart" Target="../charts/chart158.xml"/><Relationship Id="rId3" Type="http://schemas.openxmlformats.org/officeDocument/2006/relationships/tags" Target="../tags/tag207.xml"/><Relationship Id="rId7" Type="http://schemas.openxmlformats.org/officeDocument/2006/relationships/chart" Target="../charts/chart157.xml"/><Relationship Id="rId12" Type="http://schemas.openxmlformats.org/officeDocument/2006/relationships/image" Target="../media/image36.png"/><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notesSlide" Target="../notesSlides/notesSlide96.xml"/><Relationship Id="rId11" Type="http://schemas.openxmlformats.org/officeDocument/2006/relationships/image" Target="../media/image35.png"/><Relationship Id="rId5" Type="http://schemas.openxmlformats.org/officeDocument/2006/relationships/slideLayout" Target="../slideLayouts/slideLayout8.xml"/><Relationship Id="rId10" Type="http://schemas.openxmlformats.org/officeDocument/2006/relationships/image" Target="../media/image34.png"/><Relationship Id="rId4" Type="http://schemas.openxmlformats.org/officeDocument/2006/relationships/tags" Target="../tags/tag208.xml"/><Relationship Id="rId9" Type="http://schemas.openxmlformats.org/officeDocument/2006/relationships/chart" Target="../charts/chart159.xml"/></Relationships>
</file>

<file path=ppt/slides/_rels/slide107.xml.rels><?xml version="1.0" encoding="UTF-8" standalone="yes"?>
<Relationships xmlns="http://schemas.openxmlformats.org/package/2006/relationships"><Relationship Id="rId8" Type="http://schemas.openxmlformats.org/officeDocument/2006/relationships/chart" Target="../charts/chart161.xml"/><Relationship Id="rId3" Type="http://schemas.openxmlformats.org/officeDocument/2006/relationships/tags" Target="../tags/tag211.xml"/><Relationship Id="rId7" Type="http://schemas.openxmlformats.org/officeDocument/2006/relationships/chart" Target="../charts/chart160.xml"/><Relationship Id="rId12" Type="http://schemas.openxmlformats.org/officeDocument/2006/relationships/image" Target="../media/image33.png"/><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notesSlide" Target="../notesSlides/notesSlide97.xml"/><Relationship Id="rId11" Type="http://schemas.openxmlformats.org/officeDocument/2006/relationships/image" Target="../media/image32.png"/><Relationship Id="rId5" Type="http://schemas.openxmlformats.org/officeDocument/2006/relationships/slideLayout" Target="../slideLayouts/slideLayout8.xml"/><Relationship Id="rId10" Type="http://schemas.openxmlformats.org/officeDocument/2006/relationships/image" Target="../media/image31.png"/><Relationship Id="rId4" Type="http://schemas.openxmlformats.org/officeDocument/2006/relationships/tags" Target="../tags/tag212.xml"/><Relationship Id="rId9" Type="http://schemas.openxmlformats.org/officeDocument/2006/relationships/chart" Target="../charts/chart162.xml"/></Relationships>
</file>

<file path=ppt/slides/_rels/slide108.xml.rels><?xml version="1.0" encoding="UTF-8" standalone="yes"?>
<Relationships xmlns="http://schemas.openxmlformats.org/package/2006/relationships"><Relationship Id="rId8" Type="http://schemas.openxmlformats.org/officeDocument/2006/relationships/chart" Target="../charts/chart164.xml"/><Relationship Id="rId3" Type="http://schemas.openxmlformats.org/officeDocument/2006/relationships/tags" Target="../tags/tag215.xml"/><Relationship Id="rId7" Type="http://schemas.openxmlformats.org/officeDocument/2006/relationships/chart" Target="../charts/chart163.xml"/><Relationship Id="rId12" Type="http://schemas.openxmlformats.org/officeDocument/2006/relationships/image" Target="../media/image36.png"/><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notesSlide" Target="../notesSlides/notesSlide98.xml"/><Relationship Id="rId11" Type="http://schemas.openxmlformats.org/officeDocument/2006/relationships/image" Target="../media/image35.png"/><Relationship Id="rId5" Type="http://schemas.openxmlformats.org/officeDocument/2006/relationships/slideLayout" Target="../slideLayouts/slideLayout8.xml"/><Relationship Id="rId10" Type="http://schemas.openxmlformats.org/officeDocument/2006/relationships/image" Target="../media/image34.png"/><Relationship Id="rId4" Type="http://schemas.openxmlformats.org/officeDocument/2006/relationships/tags" Target="../tags/tag216.xml"/><Relationship Id="rId9" Type="http://schemas.openxmlformats.org/officeDocument/2006/relationships/chart" Target="../charts/chart165.xml"/></Relationships>
</file>

<file path=ppt/slides/_rels/slide109.xml.rels><?xml version="1.0" encoding="UTF-8" standalone="yes"?>
<Relationships xmlns="http://schemas.openxmlformats.org/package/2006/relationships"><Relationship Id="rId8" Type="http://schemas.openxmlformats.org/officeDocument/2006/relationships/chart" Target="../charts/chart167.xml"/><Relationship Id="rId3" Type="http://schemas.openxmlformats.org/officeDocument/2006/relationships/tags" Target="../tags/tag219.xml"/><Relationship Id="rId7" Type="http://schemas.openxmlformats.org/officeDocument/2006/relationships/chart" Target="../charts/chart166.xml"/><Relationship Id="rId12" Type="http://schemas.openxmlformats.org/officeDocument/2006/relationships/image" Target="../media/image33.png"/><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notesSlide" Target="../notesSlides/notesSlide99.xml"/><Relationship Id="rId11" Type="http://schemas.openxmlformats.org/officeDocument/2006/relationships/image" Target="../media/image32.png"/><Relationship Id="rId5" Type="http://schemas.openxmlformats.org/officeDocument/2006/relationships/slideLayout" Target="../slideLayouts/slideLayout8.xml"/><Relationship Id="rId10" Type="http://schemas.openxmlformats.org/officeDocument/2006/relationships/image" Target="../media/image31.png"/><Relationship Id="rId4" Type="http://schemas.openxmlformats.org/officeDocument/2006/relationships/tags" Target="../tags/tag220.xml"/><Relationship Id="rId9" Type="http://schemas.openxmlformats.org/officeDocument/2006/relationships/chart" Target="../charts/chart16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1.xml.rels><?xml version="1.0" encoding="UTF-8" standalone="yes"?>
<Relationships xmlns="http://schemas.openxmlformats.org/package/2006/relationships"><Relationship Id="rId8" Type="http://schemas.openxmlformats.org/officeDocument/2006/relationships/chart" Target="../charts/chart169.xml"/><Relationship Id="rId13" Type="http://schemas.openxmlformats.org/officeDocument/2006/relationships/image" Target="../media/image36.png"/><Relationship Id="rId3" Type="http://schemas.openxmlformats.org/officeDocument/2006/relationships/tags" Target="../tags/tag223.xml"/><Relationship Id="rId7" Type="http://schemas.openxmlformats.org/officeDocument/2006/relationships/notesSlide" Target="../notesSlides/notesSlide100.xml"/><Relationship Id="rId12" Type="http://schemas.openxmlformats.org/officeDocument/2006/relationships/image" Target="../media/image35.png"/><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slideLayout" Target="../slideLayouts/slideLayout8.xml"/><Relationship Id="rId11" Type="http://schemas.openxmlformats.org/officeDocument/2006/relationships/image" Target="../media/image34.png"/><Relationship Id="rId5" Type="http://schemas.openxmlformats.org/officeDocument/2006/relationships/tags" Target="../tags/tag225.xml"/><Relationship Id="rId10" Type="http://schemas.openxmlformats.org/officeDocument/2006/relationships/chart" Target="../charts/chart171.xml"/><Relationship Id="rId4" Type="http://schemas.openxmlformats.org/officeDocument/2006/relationships/tags" Target="../tags/tag224.xml"/><Relationship Id="rId9" Type="http://schemas.openxmlformats.org/officeDocument/2006/relationships/chart" Target="../charts/chart170.xml"/></Relationships>
</file>

<file path=ppt/slides/_rels/slide1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101.xml"/><Relationship Id="rId7" Type="http://schemas.openxmlformats.org/officeDocument/2006/relationships/image" Target="../media/image31.png"/><Relationship Id="rId2" Type="http://schemas.openxmlformats.org/officeDocument/2006/relationships/slideLayout" Target="../slideLayouts/slideLayout8.xml"/><Relationship Id="rId1" Type="http://schemas.openxmlformats.org/officeDocument/2006/relationships/tags" Target="../tags/tag226.xml"/><Relationship Id="rId6" Type="http://schemas.openxmlformats.org/officeDocument/2006/relationships/chart" Target="../charts/chart174.xml"/><Relationship Id="rId5" Type="http://schemas.openxmlformats.org/officeDocument/2006/relationships/chart" Target="../charts/chart173.xml"/><Relationship Id="rId4" Type="http://schemas.openxmlformats.org/officeDocument/2006/relationships/chart" Target="../charts/chart172.xml"/><Relationship Id="rId9" Type="http://schemas.openxmlformats.org/officeDocument/2006/relationships/image" Target="../media/image33.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28600" y="4698220"/>
            <a:ext cx="3805239" cy="1858444"/>
          </a:xfrm>
        </p:spPr>
        <p:txBody>
          <a:bodyPr>
            <a:normAutofit fontScale="90000"/>
          </a:bodyPr>
          <a:lstStyle/>
          <a:p>
            <a:r>
              <a:rPr lang="en-GB" dirty="0" smtClean="0"/>
              <a:t/>
            </a:r>
            <a:br>
              <a:rPr lang="en-GB" dirty="0" smtClean="0"/>
            </a:br>
            <a:r>
              <a:rPr lang="en-GB" dirty="0" smtClean="0"/>
              <a:t>Vodafone </a:t>
            </a:r>
            <a:r>
              <a:rPr lang="en-GB" dirty="0"/>
              <a:t>Institute Survey </a:t>
            </a:r>
            <a:br>
              <a:rPr lang="en-GB" dirty="0"/>
            </a:br>
            <a:r>
              <a:rPr lang="en-GB" b="0" dirty="0"/>
              <a:t>Talking about a Revolution: Europe´s Young Generation on Their Opportunities in a Digitised World</a:t>
            </a:r>
            <a:br>
              <a:rPr lang="en-GB" b="0" dirty="0"/>
            </a:br>
            <a:r>
              <a:rPr lang="en-GB" b="0" dirty="0"/>
              <a:t>– A Study Across Eight European Countries</a:t>
            </a:r>
            <a:endParaRPr lang="en-GB" dirty="0"/>
          </a:p>
        </p:txBody>
      </p:sp>
      <p:pic>
        <p:nvPicPr>
          <p:cNvPr id="3" name="Grafik 2"/>
          <p:cNvPicPr>
            <a:picLocks noChangeAspect="1"/>
          </p:cNvPicPr>
          <p:nvPr/>
        </p:nvPicPr>
        <p:blipFill>
          <a:blip r:embed="rId3"/>
          <a:stretch>
            <a:fillRect/>
          </a:stretch>
        </p:blipFill>
        <p:spPr>
          <a:xfrm>
            <a:off x="7770645" y="145120"/>
            <a:ext cx="1182727" cy="396274"/>
          </a:xfrm>
          <a:prstGeom prst="rect">
            <a:avLst/>
          </a:prstGeom>
        </p:spPr>
      </p:pic>
    </p:spTree>
    <p:extLst>
      <p:ext uri="{BB962C8B-B14F-4D97-AF65-F5344CB8AC3E}">
        <p14:creationId xmlns:p14="http://schemas.microsoft.com/office/powerpoint/2010/main" val="1721502510"/>
      </p:ext>
    </p:extLst>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1"/>
          </p:nvPr>
        </p:nvSpPr>
        <p:spPr/>
        <p:txBody>
          <a:bodyPr/>
          <a:lstStyle/>
          <a:p>
            <a:r>
              <a:rPr lang="en-US" dirty="0" smtClean="0"/>
              <a:t>Aim of the study</a:t>
            </a:r>
          </a:p>
          <a:p>
            <a:pPr lvl="1"/>
            <a:r>
              <a:rPr lang="en-US" dirty="0" smtClean="0"/>
              <a:t>Supplementing the summit “</a:t>
            </a:r>
            <a:r>
              <a:rPr lang="en-US" dirty="0" err="1" smtClean="0"/>
              <a:t>Digitising</a:t>
            </a:r>
            <a:r>
              <a:rPr lang="en-US" dirty="0" smtClean="0"/>
              <a:t> Europe” conducted by the Vodafone Institute for Society and Communications on 4 December 2014 with insights from the generation of 18 to 30 year olds.</a:t>
            </a:r>
          </a:p>
          <a:p>
            <a:pPr lvl="1"/>
            <a:r>
              <a:rPr lang="en-US" dirty="0" smtClean="0"/>
              <a:t>To that end, surveying this generation on the topics of education and work in the light of the digital revolution.</a:t>
            </a:r>
          </a:p>
          <a:p>
            <a:pPr lvl="1"/>
            <a:endParaRPr lang="en-US" dirty="0" smtClean="0"/>
          </a:p>
          <a:p>
            <a:r>
              <a:rPr lang="en-US" dirty="0" smtClean="0"/>
              <a:t>Methodology</a:t>
            </a:r>
          </a:p>
          <a:p>
            <a:pPr lvl="1"/>
            <a:r>
              <a:rPr lang="en-US" dirty="0" smtClean="0"/>
              <a:t>Online </a:t>
            </a:r>
            <a:r>
              <a:rPr lang="en-US" smtClean="0"/>
              <a:t>survey of people </a:t>
            </a:r>
            <a:r>
              <a:rPr lang="en-US" dirty="0" smtClean="0"/>
              <a:t>between 18 and 30 </a:t>
            </a:r>
            <a:r>
              <a:rPr lang="en-US" dirty="0"/>
              <a:t>years </a:t>
            </a:r>
            <a:r>
              <a:rPr lang="en-US"/>
              <a:t>in </a:t>
            </a:r>
            <a:r>
              <a:rPr lang="en-US" smtClean="0"/>
              <a:t>the Czech Republic, Germany, Ireland, Italy, the Netherlands, Portugal, Spain, Turkey, United Kingdom</a:t>
            </a:r>
            <a:endParaRPr lang="en-US" dirty="0" smtClean="0"/>
          </a:p>
          <a:p>
            <a:pPr lvl="1"/>
            <a:r>
              <a:rPr lang="en-US" dirty="0" smtClean="0"/>
              <a:t>Representative quotas and weights on age, gender, and region</a:t>
            </a:r>
          </a:p>
          <a:p>
            <a:pPr lvl="1"/>
            <a:r>
              <a:rPr lang="en-US" dirty="0" smtClean="0"/>
              <a:t>Length of interview</a:t>
            </a:r>
            <a:r>
              <a:rPr lang="en-US" smtClean="0"/>
              <a:t>: 18-22 </a:t>
            </a:r>
            <a:r>
              <a:rPr lang="en-US" dirty="0" smtClean="0"/>
              <a:t>minutes</a:t>
            </a:r>
          </a:p>
          <a:p>
            <a:pPr lvl="1"/>
            <a:r>
              <a:rPr lang="en-US" dirty="0" smtClean="0"/>
              <a:t>Fieldwork: 8 October </a:t>
            </a:r>
            <a:r>
              <a:rPr lang="en-US" smtClean="0"/>
              <a:t>to 10 </a:t>
            </a:r>
            <a:r>
              <a:rPr lang="en-US" dirty="0" smtClean="0"/>
              <a:t>October 2014</a:t>
            </a:r>
          </a:p>
          <a:p>
            <a:pPr lvl="1"/>
            <a:endParaRPr lang="en-US" dirty="0" smtClean="0"/>
          </a:p>
          <a:p>
            <a:r>
              <a:rPr lang="en-US" dirty="0" smtClean="0"/>
              <a:t>Conducted by: </a:t>
            </a:r>
          </a:p>
          <a:p>
            <a:pPr lvl="1"/>
            <a:endParaRPr lang="en-US" dirty="0" smtClean="0"/>
          </a:p>
        </p:txBody>
      </p:sp>
      <p:sp>
        <p:nvSpPr>
          <p:cNvPr id="4" name="Title 3"/>
          <p:cNvSpPr>
            <a:spLocks noGrp="1"/>
          </p:cNvSpPr>
          <p:nvPr>
            <p:ph type="title"/>
          </p:nvPr>
        </p:nvSpPr>
        <p:spPr/>
        <p:txBody>
          <a:bodyPr/>
          <a:lstStyle/>
          <a:p>
            <a:r>
              <a:rPr lang="en-GB" dirty="0" smtClean="0"/>
              <a:t>Study characteristics</a:t>
            </a:r>
            <a:endParaRPr lang="en-GB" dirty="0"/>
          </a:p>
        </p:txBody>
      </p:sp>
      <p:sp>
        <p:nvSpPr>
          <p:cNvPr id="2" name="Slide Number Placeholder 1"/>
          <p:cNvSpPr>
            <a:spLocks noGrp="1"/>
          </p:cNvSpPr>
          <p:nvPr>
            <p:ph type="sldNum" sz="quarter" idx="11"/>
          </p:nvPr>
        </p:nvSpPr>
        <p:spPr/>
        <p:txBody>
          <a:bodyPr/>
          <a:lstStyle/>
          <a:p>
            <a:fld id="{72A83A2B-3358-44F8-83A0-4598795D8FB5}" type="slidenum">
              <a:rPr lang="en-GB" smtClean="0"/>
              <a:pPr/>
              <a:t>2</a:t>
            </a:fld>
            <a:endParaRPr lang="en-GB" dirty="0"/>
          </a:p>
        </p:txBody>
      </p:sp>
      <p:pic>
        <p:nvPicPr>
          <p:cNvPr id="3" name="Grafik 2"/>
          <p:cNvPicPr>
            <a:picLocks noChangeAspect="1"/>
          </p:cNvPicPr>
          <p:nvPr/>
        </p:nvPicPr>
        <p:blipFill>
          <a:blip r:embed="rId3"/>
          <a:stretch>
            <a:fillRect/>
          </a:stretch>
        </p:blipFill>
        <p:spPr>
          <a:xfrm>
            <a:off x="2142505" y="4904158"/>
            <a:ext cx="1182727" cy="396274"/>
          </a:xfrm>
          <a:prstGeom prst="rect">
            <a:avLst/>
          </a:prstGeom>
        </p:spPr>
      </p:pic>
    </p:spTree>
    <p:extLst>
      <p:ext uri="{BB962C8B-B14F-4D97-AF65-F5344CB8AC3E}">
        <p14:creationId xmlns:p14="http://schemas.microsoft.com/office/powerpoint/2010/main" val="3157152092"/>
      </p:ext>
    </p:extLst>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e-DE" smtClean="0"/>
              <a:t>Countries participating in the survey</a:t>
            </a:r>
            <a:endParaRPr lang="en-US"/>
          </a:p>
        </p:txBody>
      </p:sp>
      <p:sp>
        <p:nvSpPr>
          <p:cNvPr id="5" name="Foliennummernplatzhalter 4"/>
          <p:cNvSpPr>
            <a:spLocks noGrp="1"/>
          </p:cNvSpPr>
          <p:nvPr>
            <p:ph type="sldNum" sz="quarter" idx="11"/>
          </p:nvPr>
        </p:nvSpPr>
        <p:spPr/>
        <p:txBody>
          <a:bodyPr/>
          <a:lstStyle/>
          <a:p>
            <a:fld id="{72A83A2B-3358-44F8-83A0-4598795D8FB5}" type="slidenum">
              <a:rPr lang="en-GB" smtClean="0"/>
              <a:pPr/>
              <a:t>3</a:t>
            </a:fld>
            <a:endParaRPr lang="en-GB" dirty="0"/>
          </a:p>
        </p:txBody>
      </p:sp>
      <p:pic>
        <p:nvPicPr>
          <p:cNvPr id="265" name="Grafik 26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6223" y="1065699"/>
            <a:ext cx="6674177" cy="4838485"/>
          </a:xfrm>
          <a:prstGeom prst="rect">
            <a:avLst/>
          </a:prstGeom>
        </p:spPr>
      </p:pic>
      <p:sp>
        <p:nvSpPr>
          <p:cNvPr id="266" name="Inhaltsplatzhalter 265"/>
          <p:cNvSpPr>
            <a:spLocks noGrp="1"/>
          </p:cNvSpPr>
          <p:nvPr>
            <p:ph idx="1"/>
          </p:nvPr>
        </p:nvSpPr>
        <p:spPr>
          <a:xfrm>
            <a:off x="457199" y="1440000"/>
            <a:ext cx="2660470" cy="4715778"/>
          </a:xfrm>
        </p:spPr>
        <p:txBody>
          <a:bodyPr/>
          <a:lstStyle/>
          <a:p>
            <a:pPr>
              <a:spcBef>
                <a:spcPts val="0"/>
              </a:spcBef>
              <a:spcAft>
                <a:spcPts val="300"/>
              </a:spcAft>
            </a:pPr>
            <a:r>
              <a:rPr lang="de-DE" sz="1600" smtClean="0"/>
              <a:t>Czech Republic</a:t>
            </a:r>
            <a:br>
              <a:rPr lang="de-DE" sz="1600" smtClean="0"/>
            </a:br>
            <a:r>
              <a:rPr lang="de-DE" sz="1100" smtClean="0"/>
              <a:t>N=1,000</a:t>
            </a:r>
          </a:p>
          <a:p>
            <a:pPr>
              <a:spcBef>
                <a:spcPts val="0"/>
              </a:spcBef>
              <a:spcAft>
                <a:spcPts val="300"/>
              </a:spcAft>
            </a:pPr>
            <a:r>
              <a:rPr lang="de-DE" sz="1600" smtClean="0"/>
              <a:t>Germany</a:t>
            </a:r>
            <a:br>
              <a:rPr lang="de-DE" sz="1600" smtClean="0"/>
            </a:br>
            <a:r>
              <a:rPr lang="de-DE" sz="1100" smtClean="0"/>
              <a:t>N=1,000</a:t>
            </a:r>
            <a:endParaRPr lang="de-DE" sz="1600" smtClean="0"/>
          </a:p>
          <a:p>
            <a:pPr>
              <a:spcBef>
                <a:spcPts val="0"/>
              </a:spcBef>
              <a:spcAft>
                <a:spcPts val="300"/>
              </a:spcAft>
            </a:pPr>
            <a:r>
              <a:rPr lang="de-DE" sz="1600" smtClean="0"/>
              <a:t>(Republic of) Ireland</a:t>
            </a:r>
            <a:br>
              <a:rPr lang="de-DE" sz="1600" smtClean="0"/>
            </a:br>
            <a:r>
              <a:rPr lang="de-DE" sz="1100" smtClean="0"/>
              <a:t>N=510</a:t>
            </a:r>
            <a:endParaRPr lang="de-DE" sz="1600" smtClean="0"/>
          </a:p>
          <a:p>
            <a:pPr>
              <a:spcBef>
                <a:spcPts val="0"/>
              </a:spcBef>
              <a:spcAft>
                <a:spcPts val="300"/>
              </a:spcAft>
            </a:pPr>
            <a:r>
              <a:rPr lang="de-DE" sz="1600" smtClean="0"/>
              <a:t>Italy</a:t>
            </a:r>
            <a:br>
              <a:rPr lang="de-DE" sz="1600" smtClean="0"/>
            </a:br>
            <a:r>
              <a:rPr lang="de-DE" sz="1100" smtClean="0"/>
              <a:t>N=1,000</a:t>
            </a:r>
            <a:endParaRPr lang="de-DE" sz="1600" smtClean="0"/>
          </a:p>
          <a:p>
            <a:pPr>
              <a:spcBef>
                <a:spcPts val="0"/>
              </a:spcBef>
              <a:spcAft>
                <a:spcPts val="300"/>
              </a:spcAft>
            </a:pPr>
            <a:r>
              <a:rPr lang="de-DE" sz="1600" smtClean="0"/>
              <a:t>Netherlands</a:t>
            </a:r>
            <a:br>
              <a:rPr lang="de-DE" sz="1600" smtClean="0"/>
            </a:br>
            <a:r>
              <a:rPr lang="de-DE" sz="1100" smtClean="0"/>
              <a:t>N=1,000</a:t>
            </a:r>
            <a:endParaRPr lang="de-DE" sz="1600" smtClean="0"/>
          </a:p>
          <a:p>
            <a:pPr>
              <a:spcBef>
                <a:spcPts val="0"/>
              </a:spcBef>
              <a:spcAft>
                <a:spcPts val="300"/>
              </a:spcAft>
            </a:pPr>
            <a:r>
              <a:rPr lang="de-DE" sz="1600" smtClean="0"/>
              <a:t>Portugal</a:t>
            </a:r>
            <a:br>
              <a:rPr lang="de-DE" sz="1600" smtClean="0"/>
            </a:br>
            <a:r>
              <a:rPr lang="de-DE" sz="1100" smtClean="0"/>
              <a:t>N=1,017</a:t>
            </a:r>
            <a:endParaRPr lang="de-DE" sz="1600" smtClean="0"/>
          </a:p>
          <a:p>
            <a:pPr>
              <a:spcBef>
                <a:spcPts val="0"/>
              </a:spcBef>
              <a:spcAft>
                <a:spcPts val="300"/>
              </a:spcAft>
            </a:pPr>
            <a:r>
              <a:rPr lang="de-DE" sz="1600" smtClean="0"/>
              <a:t>Spain</a:t>
            </a:r>
            <a:br>
              <a:rPr lang="de-DE" sz="1600" smtClean="0"/>
            </a:br>
            <a:r>
              <a:rPr lang="de-DE" sz="1100" smtClean="0"/>
              <a:t>N=1,000</a:t>
            </a:r>
            <a:endParaRPr lang="de-DE" sz="1600" smtClean="0"/>
          </a:p>
          <a:p>
            <a:pPr>
              <a:spcBef>
                <a:spcPts val="0"/>
              </a:spcBef>
              <a:spcAft>
                <a:spcPts val="300"/>
              </a:spcAft>
            </a:pPr>
            <a:r>
              <a:rPr lang="de-DE" sz="1600" smtClean="0"/>
              <a:t>Turkey</a:t>
            </a:r>
            <a:r>
              <a:rPr lang="de-DE" sz="1600"/>
              <a:t/>
            </a:r>
            <a:br>
              <a:rPr lang="de-DE" sz="1600"/>
            </a:br>
            <a:r>
              <a:rPr lang="de-DE" sz="1100" smtClean="0"/>
              <a:t>N=1,000</a:t>
            </a:r>
            <a:endParaRPr lang="de-DE" sz="1600" smtClean="0"/>
          </a:p>
          <a:p>
            <a:pPr>
              <a:spcBef>
                <a:spcPts val="0"/>
              </a:spcBef>
              <a:spcAft>
                <a:spcPts val="300"/>
              </a:spcAft>
            </a:pPr>
            <a:r>
              <a:rPr lang="de-DE" sz="1600" smtClean="0"/>
              <a:t>United Kingdom</a:t>
            </a:r>
            <a:br>
              <a:rPr lang="de-DE" sz="1600" smtClean="0"/>
            </a:br>
            <a:r>
              <a:rPr lang="de-DE" sz="1100" smtClean="0"/>
              <a:t>N=1,047</a:t>
            </a:r>
            <a:endParaRPr lang="de-DE" sz="1600" smtClean="0"/>
          </a:p>
          <a:p>
            <a:endParaRPr lang="de-DE" sz="1600" smtClean="0"/>
          </a:p>
        </p:txBody>
      </p:sp>
    </p:spTree>
    <p:extLst>
      <p:ext uri="{BB962C8B-B14F-4D97-AF65-F5344CB8AC3E}">
        <p14:creationId xmlns:p14="http://schemas.microsoft.com/office/powerpoint/2010/main" val="8794938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1"/>
          </p:nvPr>
        </p:nvSpPr>
        <p:spPr>
          <a:xfrm>
            <a:off x="457199" y="1440000"/>
            <a:ext cx="7859714" cy="4715778"/>
          </a:xfrm>
        </p:spPr>
        <p:txBody>
          <a:bodyPr/>
          <a:lstStyle/>
          <a:p>
            <a:pPr marL="0" indent="0">
              <a:buNone/>
            </a:pPr>
            <a:r>
              <a:rPr lang="en-US" dirty="0" smtClean="0"/>
              <a:t>Educational and occupational background</a:t>
            </a:r>
            <a:endParaRPr lang="en-US" sz="1400" dirty="0" smtClean="0"/>
          </a:p>
          <a:p>
            <a:pPr marL="0" indent="0">
              <a:spcBef>
                <a:spcPts val="0"/>
              </a:spcBef>
              <a:buNone/>
            </a:pPr>
            <a:r>
              <a:rPr lang="en-US" sz="1400" dirty="0" smtClean="0"/>
              <a:t>With respect to the current employment status of young people, considerable differences are found between </a:t>
            </a:r>
            <a:r>
              <a:rPr lang="en-US" sz="1400" smtClean="0"/>
              <a:t>the countries. </a:t>
            </a:r>
            <a:r>
              <a:rPr lang="en-US" sz="1400" dirty="0" smtClean="0"/>
              <a:t>While in Germany, the UK and the Czech Republic 38% to 44% are employed full-time, this is the case for only 18% of young Italians and 20% of young Spaniards. Dutch are also less often full-time employed, but this is offset by the highest share of part-time employees across all countries (20%). Lower figures for employment in Italy and Spain go together with higher unemployment rates (16% resp. 18%), which are nearly twice as high as the next highest unemployment figure (UK, 9%). Additionally, young Italians and Spaniards indicate more often to be students than other Europeans (40% resp. 35% vs. 27% to 31%). This shows that they try to compensate a tougher situation on the job market by spending more time in education.</a:t>
            </a:r>
          </a:p>
          <a:p>
            <a:pPr marL="0" indent="0">
              <a:spcBef>
                <a:spcPts val="0"/>
              </a:spcBef>
              <a:buNone/>
            </a:pPr>
            <a:r>
              <a:rPr lang="en-US" sz="1400" dirty="0" smtClean="0"/>
              <a:t>Across all countries, young people primarily chose their fields of education because they were interested in the respective field of work and thus hoped to find an interesting job. Young Germans and Czech stand out in that they consider future payment more often in their educational choice than others (28% and 27% vs. 14% to 20%). Similar findings occur with respect to the reasons of actual job choice, where personal interest in the field of work is also most often mentioned in all countries. Payment is again more of a reason for Germans and Czech 33% and 34% vs. 18% to 27%). Czech are also most often applying for a job just to gain some initial work experience (35% vs. 12% to 26%). An interim solution to avoid unemployment is least likely a reason for Germans and Dutch (11% and 14%). This is more common in Italy and Spain (21% and 19%, The UK and the Czech Republic fall in between (17% and 16%)</a:t>
            </a:r>
          </a:p>
        </p:txBody>
      </p:sp>
      <p:sp>
        <p:nvSpPr>
          <p:cNvPr id="4" name="Title 3"/>
          <p:cNvSpPr>
            <a:spLocks noGrp="1"/>
          </p:cNvSpPr>
          <p:nvPr>
            <p:ph type="title"/>
          </p:nvPr>
        </p:nvSpPr>
        <p:spPr/>
        <p:txBody>
          <a:bodyPr/>
          <a:lstStyle/>
          <a:p>
            <a:r>
              <a:rPr lang="en-GB" dirty="0" smtClean="0"/>
              <a:t>Summary of results (I)</a:t>
            </a:r>
            <a:endParaRPr lang="en-GB" dirty="0"/>
          </a:p>
        </p:txBody>
      </p:sp>
      <p:sp>
        <p:nvSpPr>
          <p:cNvPr id="2" name="Slide Number Placeholder 1"/>
          <p:cNvSpPr>
            <a:spLocks noGrp="1"/>
          </p:cNvSpPr>
          <p:nvPr>
            <p:ph type="sldNum" sz="quarter" idx="11"/>
          </p:nvPr>
        </p:nvSpPr>
        <p:spPr/>
        <p:txBody>
          <a:bodyPr/>
          <a:lstStyle/>
          <a:p>
            <a:fld id="{72A83A2B-3358-44F8-83A0-4598795D8FB5}" type="slidenum">
              <a:rPr lang="en-GB" smtClean="0"/>
              <a:pPr/>
              <a:t>4</a:t>
            </a:fld>
            <a:endParaRPr lang="en-GB" dirty="0"/>
          </a:p>
        </p:txBody>
      </p:sp>
    </p:spTree>
    <p:extLst>
      <p:ext uri="{BB962C8B-B14F-4D97-AF65-F5344CB8AC3E}">
        <p14:creationId xmlns:p14="http://schemas.microsoft.com/office/powerpoint/2010/main" val="3217889631"/>
      </p:ext>
    </p:extLst>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1"/>
          </p:nvPr>
        </p:nvSpPr>
        <p:spPr/>
        <p:txBody>
          <a:bodyPr/>
          <a:lstStyle/>
          <a:p>
            <a:pPr marL="0" indent="0">
              <a:spcBef>
                <a:spcPts val="0"/>
              </a:spcBef>
              <a:buNone/>
            </a:pPr>
            <a:r>
              <a:rPr lang="en-US" dirty="0"/>
              <a:t>Outlook on the future</a:t>
            </a:r>
            <a:endParaRPr lang="en-US" sz="1400" dirty="0"/>
          </a:p>
          <a:p>
            <a:pPr marL="0" indent="0">
              <a:spcBef>
                <a:spcPts val="0"/>
              </a:spcBef>
              <a:buNone/>
            </a:pPr>
            <a:r>
              <a:rPr lang="en-US" sz="1400" dirty="0" smtClean="0"/>
              <a:t>A lot of young Europeans share a rather optimistic view on their future, although there are considerable differences between countries. Dutch are most optimistic</a:t>
            </a:r>
            <a:r>
              <a:rPr lang="en-US" sz="1400" smtClean="0"/>
              <a:t>, 71% </a:t>
            </a:r>
            <a:r>
              <a:rPr lang="en-US" sz="1400" dirty="0" smtClean="0"/>
              <a:t>say so by answering 7 to 10 on a scale from 0 (very pessimistic) to 10 (very optimistic), whereas Italians are the least optimistic (41%). The latter are </a:t>
            </a:r>
            <a:r>
              <a:rPr lang="en-US" sz="1400" smtClean="0"/>
              <a:t>also least convinced in </a:t>
            </a:r>
            <a:r>
              <a:rPr lang="en-US" sz="1400" dirty="0" smtClean="0"/>
              <a:t>Europe that they will lead a better life than their parents. Only 23% are of that opinion, while 40% of the Dutch think so</a:t>
            </a:r>
            <a:r>
              <a:rPr lang="en-US" sz="1400" smtClean="0"/>
              <a:t>. On this topic, Germans are even more convinced they will be better off than their parents (43%). These </a:t>
            </a:r>
            <a:r>
              <a:rPr lang="en-US" sz="1400" dirty="0" smtClean="0"/>
              <a:t>figures show that the optimism many young people show is rather pragmatic. It does not necessarily mean that they believe things will continuously get better and improve living conditions beyond what the previous generation was used to.</a:t>
            </a:r>
          </a:p>
          <a:p>
            <a:pPr marL="0" indent="0">
              <a:spcBef>
                <a:spcPts val="0"/>
              </a:spcBef>
              <a:buNone/>
            </a:pPr>
            <a:r>
              <a:rPr lang="en-US" sz="1400" dirty="0" smtClean="0"/>
              <a:t>When it comes to confidence in their chances to find a job in their field of expertise, young Germans show the most positive attitude. 73% of German students and 66% of employed Germans are rather confident in that regard. On the opposite end, in Italy only 42% of students and 36% of employed share this feeling.</a:t>
            </a:r>
          </a:p>
          <a:p>
            <a:pPr marL="0" indent="0">
              <a:spcBef>
                <a:spcPts val="0"/>
              </a:spcBef>
              <a:buNone/>
            </a:pPr>
            <a:r>
              <a:rPr lang="en-US" sz="1400" dirty="0" smtClean="0"/>
              <a:t>Cross-country differences are less pronounced in terms of how well students do feel prepared for a job by their education. British students provide the best ratings for their education with 47% answering 8 to 10 on a scale from o (very poor) to 10 (excellent), thereby handing out very good scores. In comparison, only 33% Italian students give similarly good ratings, which is the lowest share among all countries.</a:t>
            </a:r>
          </a:p>
          <a:p>
            <a:pPr marL="0" indent="0">
              <a:spcBef>
                <a:spcPts val="0"/>
              </a:spcBef>
              <a:buNone/>
            </a:pPr>
            <a:r>
              <a:rPr lang="en-US" sz="1400" dirty="0" smtClean="0"/>
              <a:t>In some countries, these opinions change once people are employed. In hindsight, only 21% of the British employed would give very good scores, which is the lowest figure across all countries. Germans are the most satisfied with how well their education prepared them. 40% hand out very good ratings. In terms of educational areas with the best job chances, ICT is ranked highest in all countries. Germans see this area more on equal footing with engineering, business, administration and law, and health / medicine than young people </a:t>
            </a:r>
            <a:r>
              <a:rPr lang="en-US" sz="1400" smtClean="0"/>
              <a:t>elsewhere.</a:t>
            </a:r>
            <a:endParaRPr lang="en-US" sz="1400" dirty="0"/>
          </a:p>
        </p:txBody>
      </p:sp>
      <p:sp>
        <p:nvSpPr>
          <p:cNvPr id="4" name="Title 3"/>
          <p:cNvSpPr>
            <a:spLocks noGrp="1"/>
          </p:cNvSpPr>
          <p:nvPr>
            <p:ph type="title"/>
          </p:nvPr>
        </p:nvSpPr>
        <p:spPr/>
        <p:txBody>
          <a:bodyPr/>
          <a:lstStyle/>
          <a:p>
            <a:r>
              <a:rPr lang="en-GB" dirty="0" smtClean="0"/>
              <a:t>Summary of results (II)</a:t>
            </a:r>
            <a:endParaRPr lang="en-GB" dirty="0"/>
          </a:p>
        </p:txBody>
      </p:sp>
      <p:sp>
        <p:nvSpPr>
          <p:cNvPr id="2" name="Slide Number Placeholder 1"/>
          <p:cNvSpPr>
            <a:spLocks noGrp="1"/>
          </p:cNvSpPr>
          <p:nvPr>
            <p:ph type="sldNum" sz="quarter" idx="11"/>
          </p:nvPr>
        </p:nvSpPr>
        <p:spPr/>
        <p:txBody>
          <a:bodyPr/>
          <a:lstStyle/>
          <a:p>
            <a:fld id="{72A83A2B-3358-44F8-83A0-4598795D8FB5}" type="slidenum">
              <a:rPr lang="en-GB" smtClean="0"/>
              <a:pPr/>
              <a:t>5</a:t>
            </a:fld>
            <a:endParaRPr lang="en-GB" dirty="0"/>
          </a:p>
        </p:txBody>
      </p:sp>
    </p:spTree>
    <p:extLst>
      <p:ext uri="{BB962C8B-B14F-4D97-AF65-F5344CB8AC3E}">
        <p14:creationId xmlns:p14="http://schemas.microsoft.com/office/powerpoint/2010/main" val="1876485834"/>
      </p:ext>
    </p:extLst>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1"/>
          </p:nvPr>
        </p:nvSpPr>
        <p:spPr/>
        <p:txBody>
          <a:bodyPr/>
          <a:lstStyle/>
          <a:p>
            <a:pPr marL="0" indent="0">
              <a:buNone/>
            </a:pPr>
            <a:r>
              <a:rPr lang="en-US" dirty="0"/>
              <a:t>Working and studying abroad</a:t>
            </a:r>
            <a:endParaRPr lang="en-US" sz="1400" dirty="0"/>
          </a:p>
          <a:p>
            <a:pPr marL="0" indent="0">
              <a:spcBef>
                <a:spcPts val="0"/>
              </a:spcBef>
              <a:buNone/>
            </a:pPr>
            <a:r>
              <a:rPr lang="en-US" sz="1400" dirty="0" smtClean="0"/>
              <a:t>The proportion of young people who did live abroad for some time is similar across Europe, with roughly one in five young people having stayed in another country before. Reasons to go abroad differ by country. Whereas studying is a common trigger in all countries, Dutch are least likely to go abroad for learning the language (11% vs. 20% to 42%) or learning about a country in general (12% vs. 17% to 34%). Dutch are also less often of the opinion that moving abroad will be a key requirement in the future. Italians, Spaniards and Czech stand out in that when asked about job chances in their own country compared </a:t>
            </a:r>
            <a:r>
              <a:rPr lang="en-US" sz="1400" smtClean="0"/>
              <a:t>to elsewhere. They </a:t>
            </a:r>
            <a:r>
              <a:rPr lang="en-US" sz="1400" dirty="0" smtClean="0"/>
              <a:t>believe more strongly than other Europeans that opportunities are better outside their home country.</a:t>
            </a:r>
            <a:endParaRPr lang="en-US" sz="1400" dirty="0"/>
          </a:p>
          <a:p>
            <a:pPr marL="0" indent="0">
              <a:buNone/>
            </a:pPr>
            <a:r>
              <a:rPr lang="en-US" dirty="0" smtClean="0"/>
              <a:t>Attitudes towards the digital revolution</a:t>
            </a:r>
            <a:endParaRPr lang="en-US" sz="1400" dirty="0" smtClean="0"/>
          </a:p>
          <a:p>
            <a:pPr marL="0" indent="0">
              <a:spcBef>
                <a:spcPts val="0"/>
              </a:spcBef>
              <a:buNone/>
            </a:pPr>
            <a:r>
              <a:rPr lang="en-US" sz="1400" dirty="0" smtClean="0"/>
              <a:t>Most young Europeans share a rather positive outlook on the digital revolution while still acknowledging some of its risks. Remarkable differences are found in the fact that the possibility to connect with the world is least relevant for Czech than young people elsewhere. They are also less concerned about potential violations of privacy. In line with this, Czech are more convinced that data protection is everyone’s own responsibility</a:t>
            </a:r>
            <a:r>
              <a:rPr lang="en-US" sz="1400" smtClean="0"/>
              <a:t>. On </a:t>
            </a:r>
            <a:r>
              <a:rPr lang="en-US" sz="1400" dirty="0" smtClean="0"/>
              <a:t>the other end of the spectrum, young Spaniards are worried about privacy violations more often than the average European. Young Brits stand out for the fact that they are most convinced that the benefits of the digital revolution outweigh its risks and that they, along with the Dutch, are the least likely to limit their use of digital technologies.</a:t>
            </a:r>
          </a:p>
        </p:txBody>
      </p:sp>
      <p:sp>
        <p:nvSpPr>
          <p:cNvPr id="4" name="Title 3"/>
          <p:cNvSpPr>
            <a:spLocks noGrp="1"/>
          </p:cNvSpPr>
          <p:nvPr>
            <p:ph type="title"/>
          </p:nvPr>
        </p:nvSpPr>
        <p:spPr/>
        <p:txBody>
          <a:bodyPr/>
          <a:lstStyle/>
          <a:p>
            <a:r>
              <a:rPr lang="en-GB" dirty="0" smtClean="0"/>
              <a:t>Summary of results (III)</a:t>
            </a:r>
            <a:endParaRPr lang="en-GB" dirty="0"/>
          </a:p>
        </p:txBody>
      </p:sp>
      <p:sp>
        <p:nvSpPr>
          <p:cNvPr id="2" name="Slide Number Placeholder 1"/>
          <p:cNvSpPr>
            <a:spLocks noGrp="1"/>
          </p:cNvSpPr>
          <p:nvPr>
            <p:ph type="sldNum" sz="quarter" idx="11"/>
          </p:nvPr>
        </p:nvSpPr>
        <p:spPr/>
        <p:txBody>
          <a:bodyPr/>
          <a:lstStyle/>
          <a:p>
            <a:fld id="{72A83A2B-3358-44F8-83A0-4598795D8FB5}" type="slidenum">
              <a:rPr lang="en-GB" smtClean="0"/>
              <a:pPr/>
              <a:t>6</a:t>
            </a:fld>
            <a:endParaRPr lang="en-GB" dirty="0"/>
          </a:p>
        </p:txBody>
      </p:sp>
    </p:spTree>
    <p:extLst>
      <p:ext uri="{BB962C8B-B14F-4D97-AF65-F5344CB8AC3E}">
        <p14:creationId xmlns:p14="http://schemas.microsoft.com/office/powerpoint/2010/main" val="2781564133"/>
      </p:ext>
    </p:extLst>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1"/>
          </p:nvPr>
        </p:nvSpPr>
        <p:spPr/>
        <p:txBody>
          <a:bodyPr/>
          <a:lstStyle/>
          <a:p>
            <a:pPr marL="0" indent="0">
              <a:buNone/>
            </a:pPr>
            <a:r>
              <a:rPr lang="en-US" dirty="0" smtClean="0"/>
              <a:t>Attitudes towards the digital revolution (cont.)</a:t>
            </a:r>
            <a:endParaRPr lang="en-US" sz="1400" dirty="0" smtClean="0"/>
          </a:p>
          <a:p>
            <a:pPr marL="0" indent="0">
              <a:spcBef>
                <a:spcPts val="0"/>
              </a:spcBef>
              <a:buNone/>
            </a:pPr>
            <a:r>
              <a:rPr lang="en-US" sz="1400" dirty="0" smtClean="0"/>
              <a:t>On the question of whether the digital revolution will create, destroy, or alter jobs, young Europeans are divided. While only a </a:t>
            </a:r>
            <a:r>
              <a:rPr lang="en-US" sz="1400" dirty="0"/>
              <a:t>minority (10% to 18%) believe </a:t>
            </a:r>
            <a:r>
              <a:rPr lang="en-US" sz="1400" dirty="0" smtClean="0"/>
              <a:t>that actually jobs will be gained, the share of those who think that only the character of jobs will change </a:t>
            </a:r>
            <a:r>
              <a:rPr lang="en-US" sz="1400" smtClean="0"/>
              <a:t>(33% </a:t>
            </a:r>
            <a:r>
              <a:rPr lang="en-US" sz="1400" dirty="0" smtClean="0"/>
              <a:t>to 47%) is similar to that of those who think jobs will be lost (27% to 41%). In comparison, young Italians and Spaniards who think jobs will be lost believe in far more jobs being destroyed than people elsewhere. 68% of Italians </a:t>
            </a:r>
            <a:r>
              <a:rPr lang="en-US" sz="1400" smtClean="0"/>
              <a:t>and 65% </a:t>
            </a:r>
            <a:r>
              <a:rPr lang="en-US" sz="1400" dirty="0" smtClean="0"/>
              <a:t>of Spaniards who are concerned that jobs will be lost expect that more than 20% of jobs will be destroyed.</a:t>
            </a:r>
          </a:p>
          <a:p>
            <a:pPr marL="0" lvl="0" indent="0">
              <a:buClr>
                <a:srgbClr val="E60000"/>
              </a:buClr>
              <a:buNone/>
            </a:pPr>
            <a:r>
              <a:rPr lang="en-US" dirty="0">
                <a:solidFill>
                  <a:srgbClr val="000000"/>
                </a:solidFill>
              </a:rPr>
              <a:t>Skills in the digital economy</a:t>
            </a:r>
            <a:endParaRPr lang="en-US" sz="1400" dirty="0">
              <a:solidFill>
                <a:srgbClr val="000000"/>
              </a:solidFill>
            </a:endParaRPr>
          </a:p>
          <a:p>
            <a:pPr marL="0" lvl="0" indent="0">
              <a:spcBef>
                <a:spcPts val="0"/>
              </a:spcBef>
              <a:buClr>
                <a:srgbClr val="E60000"/>
              </a:buClr>
              <a:buNone/>
            </a:pPr>
            <a:r>
              <a:rPr lang="en-US" sz="1400" dirty="0" smtClean="0">
                <a:solidFill>
                  <a:srgbClr val="000000"/>
                </a:solidFill>
              </a:rPr>
              <a:t>Basic ICT skills are widely believed to be required in more jobs in the future by young Europeans</a:t>
            </a:r>
            <a:r>
              <a:rPr lang="en-US" sz="1400" smtClean="0">
                <a:solidFill>
                  <a:srgbClr val="000000"/>
                </a:solidFill>
              </a:rPr>
              <a:t>. Especially young </a:t>
            </a:r>
            <a:r>
              <a:rPr lang="en-US" sz="1400" dirty="0" smtClean="0">
                <a:solidFill>
                  <a:srgbClr val="000000"/>
                </a:solidFill>
              </a:rPr>
              <a:t>Brits stand </a:t>
            </a:r>
            <a:r>
              <a:rPr lang="en-US" sz="1400" smtClean="0">
                <a:solidFill>
                  <a:srgbClr val="000000"/>
                </a:solidFill>
              </a:rPr>
              <a:t>out as they </a:t>
            </a:r>
            <a:r>
              <a:rPr lang="en-US" sz="1400" dirty="0" smtClean="0">
                <a:solidFill>
                  <a:srgbClr val="000000"/>
                </a:solidFill>
              </a:rPr>
              <a:t>are most convinced of this. Italians and Spaniards are remarkable for the fact that they are much more convinced than others that some level of coding skill will become a requirement for almost everyone.</a:t>
            </a:r>
          </a:p>
          <a:p>
            <a:pPr marL="0" lvl="0" indent="0">
              <a:spcBef>
                <a:spcPts val="0"/>
              </a:spcBef>
              <a:buClr>
                <a:srgbClr val="E60000"/>
              </a:buClr>
              <a:buNone/>
            </a:pPr>
            <a:r>
              <a:rPr lang="en-US" sz="1400" dirty="0" smtClean="0">
                <a:solidFill>
                  <a:srgbClr val="000000"/>
                </a:solidFill>
              </a:rPr>
              <a:t>Regarding ICT skills at work, Brits are most confident that their skills are sufficient for their future career path. Among </a:t>
            </a:r>
            <a:r>
              <a:rPr lang="en-US" sz="1400" smtClean="0">
                <a:solidFill>
                  <a:srgbClr val="000000"/>
                </a:solidFill>
              </a:rPr>
              <a:t>young Brits, </a:t>
            </a:r>
            <a:r>
              <a:rPr lang="en-US" sz="1400" dirty="0" smtClean="0">
                <a:solidFill>
                  <a:srgbClr val="000000"/>
                </a:solidFill>
              </a:rPr>
              <a:t>the concern that ICT requirements today endanger their job chances are least prevalent. Young Dutch are least convinced of the notion that changing working environments require constant learning and that digital technologies play an important role in their field of expertise. These findings might be somewhat related to the fact that the surveyed Dutch work more often in the areas of health, medicine and social work than respondents from other countries.</a:t>
            </a:r>
            <a:endParaRPr lang="en-US" sz="1400" dirty="0">
              <a:solidFill>
                <a:srgbClr val="000000"/>
              </a:solidFill>
            </a:endParaRPr>
          </a:p>
          <a:p>
            <a:pPr marL="0" indent="0">
              <a:spcBef>
                <a:spcPts val="0"/>
              </a:spcBef>
              <a:buNone/>
            </a:pPr>
            <a:endParaRPr lang="en-US" sz="1400" dirty="0" smtClean="0"/>
          </a:p>
        </p:txBody>
      </p:sp>
      <p:sp>
        <p:nvSpPr>
          <p:cNvPr id="4" name="Title 3"/>
          <p:cNvSpPr>
            <a:spLocks noGrp="1"/>
          </p:cNvSpPr>
          <p:nvPr>
            <p:ph type="title"/>
          </p:nvPr>
        </p:nvSpPr>
        <p:spPr/>
        <p:txBody>
          <a:bodyPr/>
          <a:lstStyle/>
          <a:p>
            <a:r>
              <a:rPr lang="en-GB" dirty="0" smtClean="0"/>
              <a:t>Summary of results (IV)</a:t>
            </a:r>
            <a:endParaRPr lang="en-GB" dirty="0"/>
          </a:p>
        </p:txBody>
      </p:sp>
      <p:sp>
        <p:nvSpPr>
          <p:cNvPr id="2" name="Slide Number Placeholder 1"/>
          <p:cNvSpPr>
            <a:spLocks noGrp="1"/>
          </p:cNvSpPr>
          <p:nvPr>
            <p:ph type="sldNum" sz="quarter" idx="11"/>
          </p:nvPr>
        </p:nvSpPr>
        <p:spPr/>
        <p:txBody>
          <a:bodyPr/>
          <a:lstStyle/>
          <a:p>
            <a:fld id="{72A83A2B-3358-44F8-83A0-4598795D8FB5}" type="slidenum">
              <a:rPr lang="en-GB" smtClean="0"/>
              <a:pPr/>
              <a:t>7</a:t>
            </a:fld>
            <a:endParaRPr lang="en-GB" dirty="0"/>
          </a:p>
        </p:txBody>
      </p:sp>
    </p:spTree>
    <p:extLst>
      <p:ext uri="{BB962C8B-B14F-4D97-AF65-F5344CB8AC3E}">
        <p14:creationId xmlns:p14="http://schemas.microsoft.com/office/powerpoint/2010/main" val="4070062173"/>
      </p:ext>
    </p:extLst>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1"/>
          </p:nvPr>
        </p:nvSpPr>
        <p:spPr/>
        <p:txBody>
          <a:bodyPr/>
          <a:lstStyle/>
          <a:p>
            <a:pPr marL="0" indent="0">
              <a:buNone/>
            </a:pPr>
            <a:r>
              <a:rPr lang="en-US" dirty="0" smtClean="0"/>
              <a:t>Skills in the digital economy (cont.)</a:t>
            </a:r>
            <a:endParaRPr lang="en-US" sz="1400" dirty="0" smtClean="0"/>
          </a:p>
          <a:p>
            <a:pPr marL="0" indent="0">
              <a:spcBef>
                <a:spcPts val="0"/>
              </a:spcBef>
              <a:buNone/>
            </a:pPr>
            <a:r>
              <a:rPr lang="en-US" sz="1400" dirty="0" smtClean="0"/>
              <a:t>With respect to specific skills, it becomes obvious across all countries that young people believe a skill to be more important the </a:t>
            </a:r>
            <a:r>
              <a:rPr lang="en-US" sz="1400" smtClean="0"/>
              <a:t>more it </a:t>
            </a:r>
            <a:r>
              <a:rPr lang="en-US" sz="1400" dirty="0" smtClean="0"/>
              <a:t>is considered to </a:t>
            </a:r>
            <a:r>
              <a:rPr lang="en-US" sz="1400" smtClean="0"/>
              <a:t>be basic today</a:t>
            </a:r>
            <a:r>
              <a:rPr lang="en-US" sz="1400" dirty="0" smtClean="0"/>
              <a:t>. Obviously, an uncommon skill today might become a basic skill in the future, but that link is, for the most part, not made by young Europeans. They generally feel that skills like using office or e-mail software will become even more relevant, whereas they consider hardware-related skills or coding to be less important</a:t>
            </a:r>
            <a:r>
              <a:rPr lang="en-US" sz="1400" dirty="0"/>
              <a:t>. In this context, Italians and Spaniards are noteworthy as they </a:t>
            </a:r>
            <a:r>
              <a:rPr lang="en-US" sz="1400" dirty="0" smtClean="0"/>
              <a:t>generally attribute a much higher importance to more complex skills than young people elsewhere.</a:t>
            </a:r>
          </a:p>
          <a:p>
            <a:pPr marL="0" indent="0">
              <a:spcBef>
                <a:spcPts val="0"/>
              </a:spcBef>
              <a:buNone/>
            </a:pPr>
            <a:r>
              <a:rPr lang="en-US" sz="1400" dirty="0" smtClean="0"/>
              <a:t>There is a universal confidence among young Europeans in their ability to perform those ICT skills they believe to be of high importance. Notable exceptions to this are data protection and database software, which, despite being seen as medium to highly important, young people feel less confident about than about skills of similar relevance. Regarding more complex skills, Brits often show the least confidence in their abilities. They feel least competent in e-mail encryption, web server setup and maintenance, and coding. In that regard, it might be rather unhelpful that they also are more likely to try solving ICT problems by figuring things out themselves or searching the Internet.</a:t>
            </a:r>
          </a:p>
        </p:txBody>
      </p:sp>
      <p:sp>
        <p:nvSpPr>
          <p:cNvPr id="4" name="Title 3"/>
          <p:cNvSpPr>
            <a:spLocks noGrp="1"/>
          </p:cNvSpPr>
          <p:nvPr>
            <p:ph type="title"/>
          </p:nvPr>
        </p:nvSpPr>
        <p:spPr/>
        <p:txBody>
          <a:bodyPr/>
          <a:lstStyle/>
          <a:p>
            <a:r>
              <a:rPr lang="en-GB" dirty="0" smtClean="0"/>
              <a:t>Summary of results (V)</a:t>
            </a:r>
            <a:endParaRPr lang="en-GB" dirty="0"/>
          </a:p>
        </p:txBody>
      </p:sp>
      <p:sp>
        <p:nvSpPr>
          <p:cNvPr id="2" name="Slide Number Placeholder 1"/>
          <p:cNvSpPr>
            <a:spLocks noGrp="1"/>
          </p:cNvSpPr>
          <p:nvPr>
            <p:ph type="sldNum" sz="quarter" idx="11"/>
          </p:nvPr>
        </p:nvSpPr>
        <p:spPr/>
        <p:txBody>
          <a:bodyPr/>
          <a:lstStyle/>
          <a:p>
            <a:fld id="{72A83A2B-3358-44F8-83A0-4598795D8FB5}" type="slidenum">
              <a:rPr lang="en-GB" smtClean="0"/>
              <a:pPr/>
              <a:t>8</a:t>
            </a:fld>
            <a:endParaRPr lang="en-GB" dirty="0"/>
          </a:p>
        </p:txBody>
      </p:sp>
    </p:spTree>
    <p:extLst>
      <p:ext uri="{BB962C8B-B14F-4D97-AF65-F5344CB8AC3E}">
        <p14:creationId xmlns:p14="http://schemas.microsoft.com/office/powerpoint/2010/main" val="606348122"/>
      </p:ext>
    </p:extLst>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1"/>
          </p:nvPr>
        </p:nvSpPr>
        <p:spPr/>
        <p:txBody>
          <a:bodyPr/>
          <a:lstStyle/>
          <a:p>
            <a:pPr marL="0" indent="0">
              <a:spcBef>
                <a:spcPts val="0"/>
              </a:spcBef>
              <a:buNone/>
            </a:pPr>
            <a:r>
              <a:rPr lang="en-US" dirty="0" smtClean="0">
                <a:solidFill>
                  <a:srgbClr val="000000"/>
                </a:solidFill>
              </a:rPr>
              <a:t>Role of employers and educational institutions</a:t>
            </a:r>
            <a:endParaRPr lang="en-US" sz="1400" dirty="0" smtClean="0">
              <a:solidFill>
                <a:srgbClr val="000000"/>
              </a:solidFill>
            </a:endParaRPr>
          </a:p>
          <a:p>
            <a:pPr marL="0" lvl="0" indent="0">
              <a:spcBef>
                <a:spcPts val="0"/>
              </a:spcBef>
              <a:buClr>
                <a:srgbClr val="E60000"/>
              </a:buClr>
              <a:buNone/>
            </a:pPr>
            <a:r>
              <a:rPr lang="en-US" sz="1400" dirty="0" smtClean="0">
                <a:solidFill>
                  <a:srgbClr val="000000"/>
                </a:solidFill>
              </a:rPr>
              <a:t>When it comes to thinking about how employers, schools, and universities organize education, young Europeans are equivocal in their wish for more cooperation between these players. They also hold companies responsible to offer more on-the-job training if the employers feel that there are skill gaps. Compared to other young Europeans, young Dutch are less likely to agree to this however. An interesting difference between countries is found in the attitude towards the idea that employers should have more influence on curricula. Especially Spaniards and Italians are in agreement with this, while more skepticism is present in the UK and Germany. This potentially reflects the fear of “streamlining” education too much. Spaniards are also very remarkable in that they agree much stronger to the idea that not the educators need to reassess their approach to education, but the companies.</a:t>
            </a:r>
          </a:p>
          <a:p>
            <a:pPr marL="0" lvl="0" indent="0">
              <a:spcBef>
                <a:spcPts val="0"/>
              </a:spcBef>
              <a:buClr>
                <a:srgbClr val="E60000"/>
              </a:buClr>
              <a:buNone/>
            </a:pPr>
            <a:r>
              <a:rPr lang="en-US" sz="1400" dirty="0" smtClean="0">
                <a:solidFill>
                  <a:srgbClr val="000000"/>
                </a:solidFill>
              </a:rPr>
              <a:t>In terms of ICT education, there is no general consensus across Europe that would hold one institution the most responsible. Brits stand out in that they hold schools for general education responsible more often than young people elsewhere in Europe (49% vs. 17% </a:t>
            </a:r>
            <a:r>
              <a:rPr lang="en-US" sz="1400" smtClean="0">
                <a:solidFill>
                  <a:srgbClr val="000000"/>
                </a:solidFill>
              </a:rPr>
              <a:t>to 26%), </a:t>
            </a:r>
            <a:r>
              <a:rPr lang="en-US" sz="1400" dirty="0" smtClean="0">
                <a:solidFill>
                  <a:srgbClr val="000000"/>
                </a:solidFill>
              </a:rPr>
              <a:t>and that they are least likely to see employers responsible in the form of vocational training (3% vs. 14% to 26%). The latter are most often considered responsible by young Germans (26%).</a:t>
            </a:r>
          </a:p>
          <a:p>
            <a:pPr marL="0" lvl="0" indent="0">
              <a:spcBef>
                <a:spcPts val="0"/>
              </a:spcBef>
              <a:buClr>
                <a:srgbClr val="E60000"/>
              </a:buClr>
              <a:buNone/>
            </a:pPr>
            <a:r>
              <a:rPr lang="en-US" sz="1400" dirty="0" smtClean="0">
                <a:solidFill>
                  <a:srgbClr val="000000"/>
                </a:solidFill>
              </a:rPr>
              <a:t>Young Europeans agree that schools for general education provide the worst teaching of ICT of all educational institutions. Solutions they have universally in mind are more ICT courses, better training of teachers in ICT, and a wider use of ICT outside specific courses on that topic.</a:t>
            </a:r>
            <a:endParaRPr lang="en-US" sz="1400" dirty="0" smtClean="0"/>
          </a:p>
        </p:txBody>
      </p:sp>
      <p:sp>
        <p:nvSpPr>
          <p:cNvPr id="4" name="Title 3"/>
          <p:cNvSpPr>
            <a:spLocks noGrp="1"/>
          </p:cNvSpPr>
          <p:nvPr>
            <p:ph type="title"/>
          </p:nvPr>
        </p:nvSpPr>
        <p:spPr/>
        <p:txBody>
          <a:bodyPr/>
          <a:lstStyle/>
          <a:p>
            <a:r>
              <a:rPr lang="en-GB" dirty="0" smtClean="0"/>
              <a:t>Summary of results (VI)</a:t>
            </a:r>
            <a:endParaRPr lang="en-GB" dirty="0"/>
          </a:p>
        </p:txBody>
      </p:sp>
      <p:sp>
        <p:nvSpPr>
          <p:cNvPr id="2" name="Slide Number Placeholder 1"/>
          <p:cNvSpPr>
            <a:spLocks noGrp="1"/>
          </p:cNvSpPr>
          <p:nvPr>
            <p:ph type="sldNum" sz="quarter" idx="11"/>
          </p:nvPr>
        </p:nvSpPr>
        <p:spPr/>
        <p:txBody>
          <a:bodyPr/>
          <a:lstStyle/>
          <a:p>
            <a:fld id="{72A83A2B-3358-44F8-83A0-4598795D8FB5}" type="slidenum">
              <a:rPr lang="en-GB" smtClean="0"/>
              <a:pPr/>
              <a:t>9</a:t>
            </a:fld>
            <a:endParaRPr lang="en-GB" dirty="0"/>
          </a:p>
        </p:txBody>
      </p:sp>
    </p:spTree>
    <p:extLst>
      <p:ext uri="{BB962C8B-B14F-4D97-AF65-F5344CB8AC3E}">
        <p14:creationId xmlns:p14="http://schemas.microsoft.com/office/powerpoint/2010/main" val="3377387603"/>
      </p:ext>
    </p:extLst>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1"/>
          </p:nvPr>
        </p:nvSpPr>
        <p:spPr/>
        <p:txBody>
          <a:bodyPr/>
          <a:lstStyle/>
          <a:p>
            <a:pPr marL="0" indent="0">
              <a:buNone/>
            </a:pPr>
            <a:r>
              <a:rPr lang="en-US" dirty="0"/>
              <a:t>ICT courses in education</a:t>
            </a:r>
          </a:p>
          <a:p>
            <a:pPr marL="0" indent="0">
              <a:spcBef>
                <a:spcPts val="0"/>
              </a:spcBef>
              <a:buNone/>
            </a:pPr>
            <a:r>
              <a:rPr lang="en-US" sz="1400" dirty="0" smtClean="0"/>
              <a:t>With respect to ICT trainings that students are and employed were offered and attended during their education, there are similar patterns to be found in all countries. Overall, trainings on office software and Internet usage are the most commonly offered and also most commonly attended by students and employed. Apart from these general courses, which are attended by roughly to thirds of young people who would have access to them, about half the students and employed attended courses they were actually offered. Generally, the more complex a skill is, the less often courses in that field are offered, and the less young people actually attended training.</a:t>
            </a:r>
          </a:p>
          <a:p>
            <a:pPr marL="0" indent="0">
              <a:spcBef>
                <a:spcPts val="0"/>
              </a:spcBef>
              <a:buNone/>
            </a:pPr>
            <a:r>
              <a:rPr lang="en-US" sz="1400" dirty="0" smtClean="0"/>
              <a:t>Comparing the different countries, it is remarkable that across all skills, availability of trainings is highest in Spain. Thus, young Spaniards are generally the most likely to have attended ICT training during their education, regardless of whether they are currently studying or employed. Specifically among students, young Spaniards and Dutch attended trainings on searching and interpreting information on the Internet most often. This is least common among Czech students. However, attendance in this cases is also related to the availability of courses. While about 60% of Spanish and 50% of Dutch students state that such trainings are offered by their educators, only 40% of Czech students can say so.</a:t>
            </a:r>
          </a:p>
          <a:p>
            <a:pPr marL="0" indent="0">
              <a:spcBef>
                <a:spcPts val="0"/>
              </a:spcBef>
              <a:buNone/>
            </a:pPr>
            <a:r>
              <a:rPr lang="en-US" sz="1400" dirty="0" smtClean="0"/>
              <a:t>Courses on coding were yet attended by roughly 10% to 15% of young people across countries. In Germany and the UK, other complex skills are even less popular among students. In other countries, attendance of courses is about equal for all complex skills.</a:t>
            </a:r>
          </a:p>
        </p:txBody>
      </p:sp>
      <p:sp>
        <p:nvSpPr>
          <p:cNvPr id="4" name="Title 3"/>
          <p:cNvSpPr>
            <a:spLocks noGrp="1"/>
          </p:cNvSpPr>
          <p:nvPr>
            <p:ph type="title"/>
          </p:nvPr>
        </p:nvSpPr>
        <p:spPr/>
        <p:txBody>
          <a:bodyPr/>
          <a:lstStyle/>
          <a:p>
            <a:r>
              <a:rPr lang="en-GB" dirty="0" smtClean="0"/>
              <a:t>Summary of results (VII)</a:t>
            </a:r>
            <a:endParaRPr lang="en-GB" dirty="0"/>
          </a:p>
        </p:txBody>
      </p:sp>
      <p:sp>
        <p:nvSpPr>
          <p:cNvPr id="2" name="Slide Number Placeholder 1"/>
          <p:cNvSpPr>
            <a:spLocks noGrp="1"/>
          </p:cNvSpPr>
          <p:nvPr>
            <p:ph type="sldNum" sz="quarter" idx="11"/>
          </p:nvPr>
        </p:nvSpPr>
        <p:spPr/>
        <p:txBody>
          <a:bodyPr/>
          <a:lstStyle/>
          <a:p>
            <a:fld id="{72A83A2B-3358-44F8-83A0-4598795D8FB5}" type="slidenum">
              <a:rPr lang="en-GB" smtClean="0"/>
              <a:pPr/>
              <a:t>10</a:t>
            </a:fld>
            <a:endParaRPr lang="en-GB" dirty="0"/>
          </a:p>
        </p:txBody>
      </p:sp>
    </p:spTree>
    <p:extLst>
      <p:ext uri="{BB962C8B-B14F-4D97-AF65-F5344CB8AC3E}">
        <p14:creationId xmlns:p14="http://schemas.microsoft.com/office/powerpoint/2010/main" val="380830611"/>
      </p:ext>
    </p:extLst>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1"/>
          </p:nvPr>
        </p:nvSpPr>
        <p:spPr/>
        <p:txBody>
          <a:bodyPr/>
          <a:lstStyle/>
          <a:p>
            <a:pPr marL="0" indent="0">
              <a:buNone/>
            </a:pPr>
            <a:r>
              <a:rPr lang="en-US" dirty="0"/>
              <a:t>ICT courses in </a:t>
            </a:r>
            <a:r>
              <a:rPr lang="en-US" dirty="0" smtClean="0"/>
              <a:t>education (cont.)</a:t>
            </a:r>
            <a:endParaRPr lang="en-US" dirty="0"/>
          </a:p>
          <a:p>
            <a:pPr marL="0" indent="0">
              <a:spcBef>
                <a:spcPts val="0"/>
              </a:spcBef>
              <a:buNone/>
            </a:pPr>
            <a:r>
              <a:rPr lang="en-US" sz="1400" dirty="0" smtClean="0"/>
              <a:t>Two important consequences can be drawn from the findings on ICT courses. On the one hand, educational institutions need to offer more training. While a direct relation between course offerings and total attendance might seem obvious, the “supply side” of ICT courses is worrying. Aside from the most basic skills, not even half the young people have or had access to ICT trainings during their education. Increasing this side is an important lever to improve ICT competence. On the other hand, the “demand side” needs to be addressed as well. Young people are apparently confident about their ICT skills, but only a minority attended anything but basic training. Overall, they seem to be somewhat oblivious to the actual level of ICT skills that might be required in the future and need to made much more aware of this. Offering courses more “aggressively” or even making them mandatory in education can be one way to achieve this.</a:t>
            </a:r>
          </a:p>
          <a:p>
            <a:pPr marL="0" lvl="0" indent="0">
              <a:buClr>
                <a:srgbClr val="E60000"/>
              </a:buClr>
              <a:buNone/>
            </a:pPr>
            <a:r>
              <a:rPr lang="en-US" dirty="0">
                <a:solidFill>
                  <a:srgbClr val="000000"/>
                </a:solidFill>
              </a:rPr>
              <a:t>Europe’s role in ICT</a:t>
            </a:r>
            <a:endParaRPr lang="en-US" sz="1400" dirty="0">
              <a:solidFill>
                <a:srgbClr val="000000"/>
              </a:solidFill>
            </a:endParaRPr>
          </a:p>
          <a:p>
            <a:pPr marL="0" lvl="0" indent="0">
              <a:spcBef>
                <a:spcPts val="0"/>
              </a:spcBef>
              <a:buClr>
                <a:srgbClr val="E60000"/>
              </a:buClr>
              <a:buNone/>
            </a:pPr>
            <a:r>
              <a:rPr lang="en-US" sz="1400" dirty="0">
                <a:solidFill>
                  <a:srgbClr val="000000"/>
                </a:solidFill>
              </a:rPr>
              <a:t>While there is general agreement on the fact that Europe can and should take a leading role in ICT research and development, this conviction is less pronounced among young Dutch and young Czech. Dutch and Czech are also the least afraid about jobs being outsourced to other regions in the world due to a lack of ICT skills in Europe. Remarkable, but not surprising, is the fact that especially Italians and Spaniards are less convinced that their respective home countries will remain competitive and not loose jobs due to the digital revolution. Italians are also least likely to think Europe as a whole will remain competitive.</a:t>
            </a:r>
          </a:p>
          <a:p>
            <a:pPr marL="0" indent="0">
              <a:spcBef>
                <a:spcPts val="0"/>
              </a:spcBef>
              <a:buNone/>
            </a:pPr>
            <a:endParaRPr lang="en-US" sz="1400" dirty="0"/>
          </a:p>
        </p:txBody>
      </p:sp>
      <p:sp>
        <p:nvSpPr>
          <p:cNvPr id="4" name="Title 3"/>
          <p:cNvSpPr>
            <a:spLocks noGrp="1"/>
          </p:cNvSpPr>
          <p:nvPr>
            <p:ph type="title"/>
          </p:nvPr>
        </p:nvSpPr>
        <p:spPr/>
        <p:txBody>
          <a:bodyPr/>
          <a:lstStyle/>
          <a:p>
            <a:r>
              <a:rPr lang="en-GB" dirty="0" smtClean="0"/>
              <a:t>Summary of results (VIII)</a:t>
            </a:r>
            <a:endParaRPr lang="en-GB" dirty="0"/>
          </a:p>
        </p:txBody>
      </p:sp>
      <p:sp>
        <p:nvSpPr>
          <p:cNvPr id="2" name="Slide Number Placeholder 1"/>
          <p:cNvSpPr>
            <a:spLocks noGrp="1"/>
          </p:cNvSpPr>
          <p:nvPr>
            <p:ph type="sldNum" sz="quarter" idx="11"/>
          </p:nvPr>
        </p:nvSpPr>
        <p:spPr/>
        <p:txBody>
          <a:bodyPr/>
          <a:lstStyle/>
          <a:p>
            <a:fld id="{72A83A2B-3358-44F8-83A0-4598795D8FB5}" type="slidenum">
              <a:rPr lang="en-GB" smtClean="0"/>
              <a:pPr/>
              <a:t>11</a:t>
            </a:fld>
            <a:endParaRPr lang="en-GB" dirty="0"/>
          </a:p>
        </p:txBody>
      </p:sp>
    </p:spTree>
    <p:extLst>
      <p:ext uri="{BB962C8B-B14F-4D97-AF65-F5344CB8AC3E}">
        <p14:creationId xmlns:p14="http://schemas.microsoft.com/office/powerpoint/2010/main" val="2006390242"/>
      </p:ext>
    </p:extLst>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1"/>
          </p:nvPr>
        </p:nvSpPr>
        <p:spPr/>
        <p:txBody>
          <a:bodyPr/>
          <a:lstStyle/>
          <a:p>
            <a:pPr marL="0" lvl="0" indent="0">
              <a:buClr>
                <a:srgbClr val="E60000"/>
              </a:buClr>
              <a:buNone/>
            </a:pPr>
            <a:r>
              <a:rPr lang="en-US" dirty="0" smtClean="0">
                <a:solidFill>
                  <a:srgbClr val="000000"/>
                </a:solidFill>
              </a:rPr>
              <a:t>Entrepreneurship</a:t>
            </a:r>
            <a:endParaRPr lang="en-US" sz="1400" dirty="0" smtClean="0">
              <a:solidFill>
                <a:srgbClr val="000000"/>
              </a:solidFill>
            </a:endParaRPr>
          </a:p>
          <a:p>
            <a:pPr marL="0" lvl="0" indent="0">
              <a:spcBef>
                <a:spcPts val="0"/>
              </a:spcBef>
              <a:buClr>
                <a:srgbClr val="E60000"/>
              </a:buClr>
              <a:buNone/>
            </a:pPr>
            <a:r>
              <a:rPr lang="en-US" sz="1400" dirty="0" smtClean="0">
                <a:solidFill>
                  <a:srgbClr val="000000"/>
                </a:solidFill>
              </a:rPr>
              <a:t>Interest in starting an own business is remarkably high in Italy and Spain. The same applies to the idea of working for a startup company. This also translates into a higher interest in starting a business in ICT or working in an ICT startup. Interest in that is much lower elsewhere in Europe. A remarkable motivation for Italians, Spaniards and also Czech in that regard is the harsh job market which makes it hard to find employment (32% to 35%)). This is much less a reason for young Germans, Brits, and Dutch (18% to 24%). On the other hand, a lack of funds is the primary reason against self-employment among Italians, Spaniards and Czech who would rather not start their own business (50% to 55% vs. 35% to 42% in Germany, the UK and the Netherlands).</a:t>
            </a:r>
          </a:p>
          <a:p>
            <a:pPr marL="0" lvl="0" indent="0">
              <a:buClr>
                <a:srgbClr val="E60000"/>
              </a:buClr>
              <a:buNone/>
            </a:pPr>
            <a:r>
              <a:rPr lang="en-US" dirty="0" smtClean="0">
                <a:solidFill>
                  <a:srgbClr val="000000"/>
                </a:solidFill>
              </a:rPr>
              <a:t>Key changes the young generation would make</a:t>
            </a:r>
            <a:endParaRPr lang="en-US" sz="1400" dirty="0" smtClean="0">
              <a:solidFill>
                <a:srgbClr val="000000"/>
              </a:solidFill>
            </a:endParaRPr>
          </a:p>
          <a:p>
            <a:pPr marL="0" lvl="0" indent="0">
              <a:spcBef>
                <a:spcPts val="0"/>
              </a:spcBef>
              <a:buClr>
                <a:srgbClr val="E60000"/>
              </a:buClr>
              <a:buNone/>
            </a:pPr>
            <a:r>
              <a:rPr lang="en-US" sz="1400" dirty="0" smtClean="0">
                <a:solidFill>
                  <a:srgbClr val="000000"/>
                </a:solidFill>
              </a:rPr>
              <a:t>In terms of key changes they would make to the educational system, young Europeans </a:t>
            </a:r>
            <a:r>
              <a:rPr lang="en-US" sz="1400" dirty="0" err="1" smtClean="0">
                <a:solidFill>
                  <a:srgbClr val="000000"/>
                </a:solidFill>
              </a:rPr>
              <a:t>emphasise</a:t>
            </a:r>
            <a:r>
              <a:rPr lang="en-US" sz="1400" dirty="0" smtClean="0">
                <a:solidFill>
                  <a:srgbClr val="000000"/>
                </a:solidFill>
              </a:rPr>
              <a:t> different measures depending on their home country. Especially Germans and Czech feel that it is necessary to adapt education to real life tasks. Still, this is also a key change young people in other countries wish for. Young Brits would mostly like to see ICT education to be offered at a very early stage. Spaniards and Italians feel comparatively often that better work protection for young people is needed, the latter also wish for fairer and more transparent recruitment processes, which is a sentiment that Brits also share. Germans and Brits stand out in that they more often believe that socially or educationally disadvantaged should be given better chances by the educational system.</a:t>
            </a:r>
          </a:p>
          <a:p>
            <a:pPr marL="0" lvl="0" indent="0">
              <a:spcBef>
                <a:spcPts val="0"/>
              </a:spcBef>
              <a:buClr>
                <a:srgbClr val="E60000"/>
              </a:buClr>
              <a:buNone/>
            </a:pPr>
            <a:r>
              <a:rPr lang="en-US" sz="1400" dirty="0" smtClean="0">
                <a:solidFill>
                  <a:srgbClr val="000000"/>
                </a:solidFill>
              </a:rPr>
              <a:t>Despite these differences, it is noteworthy that in none of the countries just one key change does stand out as the most necessary for young people. Ideas are rather diverse, with at most about one third per country agreeing on any measure.</a:t>
            </a:r>
            <a:endParaRPr lang="en-US" sz="1400" dirty="0" smtClean="0"/>
          </a:p>
        </p:txBody>
      </p:sp>
      <p:sp>
        <p:nvSpPr>
          <p:cNvPr id="4" name="Title 3"/>
          <p:cNvSpPr>
            <a:spLocks noGrp="1"/>
          </p:cNvSpPr>
          <p:nvPr>
            <p:ph type="title"/>
          </p:nvPr>
        </p:nvSpPr>
        <p:spPr/>
        <p:txBody>
          <a:bodyPr/>
          <a:lstStyle/>
          <a:p>
            <a:r>
              <a:rPr lang="en-GB" dirty="0" smtClean="0"/>
              <a:t>Summary of results (IX)</a:t>
            </a:r>
            <a:endParaRPr lang="en-GB" dirty="0"/>
          </a:p>
        </p:txBody>
      </p:sp>
      <p:sp>
        <p:nvSpPr>
          <p:cNvPr id="2" name="Slide Number Placeholder 1"/>
          <p:cNvSpPr>
            <a:spLocks noGrp="1"/>
          </p:cNvSpPr>
          <p:nvPr>
            <p:ph type="sldNum" sz="quarter" idx="11"/>
          </p:nvPr>
        </p:nvSpPr>
        <p:spPr/>
        <p:txBody>
          <a:bodyPr/>
          <a:lstStyle/>
          <a:p>
            <a:fld id="{72A83A2B-3358-44F8-83A0-4598795D8FB5}" type="slidenum">
              <a:rPr lang="en-GB" smtClean="0"/>
              <a:pPr/>
              <a:t>12</a:t>
            </a:fld>
            <a:endParaRPr lang="en-GB" dirty="0"/>
          </a:p>
        </p:txBody>
      </p:sp>
    </p:spTree>
    <p:extLst>
      <p:ext uri="{BB962C8B-B14F-4D97-AF65-F5344CB8AC3E}">
        <p14:creationId xmlns:p14="http://schemas.microsoft.com/office/powerpoint/2010/main" val="773316967"/>
      </p:ext>
    </p:extLst>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p:cNvSpPr>
            <a:spLocks noGrp="1"/>
          </p:cNvSpPr>
          <p:nvPr>
            <p:ph idx="1"/>
          </p:nvPr>
        </p:nvSpPr>
        <p:spPr/>
        <p:txBody>
          <a:bodyPr/>
          <a:lstStyle/>
          <a:p>
            <a:pPr marL="342900" indent="-342900">
              <a:buFont typeface="+mj-lt"/>
              <a:buAutoNum type="arabicPeriod"/>
            </a:pPr>
            <a:r>
              <a:rPr lang="de-DE" smtClean="0"/>
              <a:t>Educational background</a:t>
            </a:r>
          </a:p>
          <a:p>
            <a:pPr marL="342900" indent="-342900">
              <a:buFont typeface="+mj-lt"/>
              <a:buAutoNum type="arabicPeriod"/>
            </a:pPr>
            <a:r>
              <a:rPr lang="de-DE" smtClean="0"/>
              <a:t>Occupational background</a:t>
            </a:r>
          </a:p>
          <a:p>
            <a:pPr marL="342900" indent="-342900">
              <a:buFont typeface="+mj-lt"/>
              <a:buAutoNum type="arabicPeriod"/>
            </a:pPr>
            <a:r>
              <a:rPr lang="de-DE" smtClean="0"/>
              <a:t>General outlook on the future</a:t>
            </a:r>
          </a:p>
          <a:p>
            <a:pPr marL="342900" indent="-342900">
              <a:buFont typeface="+mj-lt"/>
              <a:buAutoNum type="arabicPeriod"/>
            </a:pPr>
            <a:r>
              <a:rPr lang="de-DE" smtClean="0"/>
              <a:t>Working and studying abroad</a:t>
            </a:r>
          </a:p>
          <a:p>
            <a:pPr marL="342900" indent="-342900">
              <a:buFont typeface="+mj-lt"/>
              <a:buAutoNum type="arabicPeriod"/>
            </a:pPr>
            <a:r>
              <a:rPr lang="de-DE"/>
              <a:t>Attitudes towards information and communication </a:t>
            </a:r>
            <a:r>
              <a:rPr lang="de-DE" smtClean="0"/>
              <a:t>technologies</a:t>
            </a:r>
          </a:p>
          <a:p>
            <a:pPr marL="342900" indent="-342900">
              <a:buFont typeface="+mj-lt"/>
              <a:buAutoNum type="arabicPeriod"/>
            </a:pPr>
            <a:r>
              <a:rPr lang="en-US"/>
              <a:t>Skills in the digitalised </a:t>
            </a:r>
            <a:r>
              <a:rPr lang="en-US" smtClean="0"/>
              <a:t>economy</a:t>
            </a:r>
          </a:p>
          <a:p>
            <a:pPr marL="342900" indent="-342900">
              <a:buFont typeface="+mj-lt"/>
              <a:buAutoNum type="arabicPeriod"/>
            </a:pPr>
            <a:r>
              <a:rPr lang="en-US"/>
              <a:t>Evaluation of education and </a:t>
            </a:r>
            <a:r>
              <a:rPr lang="en-US" smtClean="0"/>
              <a:t>work</a:t>
            </a:r>
          </a:p>
          <a:p>
            <a:pPr marL="342900" indent="-342900">
              <a:buFont typeface="+mj-lt"/>
              <a:buAutoNum type="arabicPeriod"/>
            </a:pPr>
            <a:r>
              <a:rPr lang="en-US" smtClean="0"/>
              <a:t>Entrepreneurship</a:t>
            </a:r>
          </a:p>
          <a:p>
            <a:pPr marL="342900" indent="-342900">
              <a:buFont typeface="+mj-lt"/>
              <a:buAutoNum type="arabicPeriod"/>
            </a:pPr>
            <a:r>
              <a:rPr lang="en-US"/>
              <a:t>Key changes the young generation would </a:t>
            </a:r>
            <a:r>
              <a:rPr lang="en-US" smtClean="0"/>
              <a:t>make</a:t>
            </a:r>
          </a:p>
        </p:txBody>
      </p:sp>
      <p:sp>
        <p:nvSpPr>
          <p:cNvPr id="5" name="Titel 4"/>
          <p:cNvSpPr>
            <a:spLocks noGrp="1"/>
          </p:cNvSpPr>
          <p:nvPr>
            <p:ph type="title"/>
          </p:nvPr>
        </p:nvSpPr>
        <p:spPr/>
        <p:txBody>
          <a:bodyPr/>
          <a:lstStyle/>
          <a:p>
            <a:r>
              <a:rPr lang="de-DE" smtClean="0"/>
              <a:t>Table of contents</a:t>
            </a:r>
            <a:endParaRPr lang="en-US"/>
          </a:p>
        </p:txBody>
      </p:sp>
    </p:spTree>
    <p:extLst>
      <p:ext uri="{BB962C8B-B14F-4D97-AF65-F5344CB8AC3E}">
        <p14:creationId xmlns:p14="http://schemas.microsoft.com/office/powerpoint/2010/main" val="2558902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Educational background</a:t>
            </a:r>
          </a:p>
        </p:txBody>
      </p:sp>
      <p:sp>
        <p:nvSpPr>
          <p:cNvPr id="3" name="Slide Number Placeholder 2"/>
          <p:cNvSpPr>
            <a:spLocks noGrp="1"/>
          </p:cNvSpPr>
          <p:nvPr>
            <p:ph type="sldNum" sz="quarter" idx="11"/>
          </p:nvPr>
        </p:nvSpPr>
        <p:spPr/>
        <p:txBody>
          <a:bodyPr/>
          <a:lstStyle/>
          <a:p>
            <a:fld id="{72A83A2B-3358-44F8-83A0-4598795D8FB5}" type="slidenum">
              <a:rPr lang="en-GB" smtClean="0"/>
              <a:pPr/>
              <a:t>14</a:t>
            </a:fld>
            <a:endParaRPr lang="en-GB" dirty="0"/>
          </a:p>
        </p:txBody>
      </p:sp>
    </p:spTree>
    <p:extLst>
      <p:ext uri="{BB962C8B-B14F-4D97-AF65-F5344CB8AC3E}">
        <p14:creationId xmlns:p14="http://schemas.microsoft.com/office/powerpoint/2010/main" val="1543107460"/>
      </p:ext>
    </p:extLst>
  </p:cSld>
  <p:clrMapOvr>
    <a:masterClrMapping/>
  </p:clrMapOvr>
  <p:transition spd="slow">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Across all countries, 40-60% of respondents are still in education.</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15</a:t>
            </a:fld>
            <a:endParaRPr lang="en-GB" dirty="0"/>
          </a:p>
        </p:txBody>
      </p:sp>
      <p:sp>
        <p:nvSpPr>
          <p:cNvPr id="11" name="Basis 1"/>
          <p:cNvSpPr txBox="1">
            <a:spLocks/>
          </p:cNvSpPr>
          <p:nvPr>
            <p:custDataLst>
              <p:tags r:id="rId1"/>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noProof="0" dirty="0" smtClean="0">
                <a:ln>
                  <a:noFill/>
                </a:ln>
                <a:solidFill>
                  <a:schemeClr val="tx1"/>
                </a:solidFill>
                <a:effectLst/>
                <a:uLnTx/>
                <a:uFillTx/>
                <a:ea typeface="+mn-ea"/>
                <a:cs typeface="+mn-cs"/>
              </a:rPr>
              <a:t>Are you currently undergoing education, e.g. in school or university?; All respondents; n=1000-1047</a:t>
            </a:r>
            <a:endParaRPr kumimoji="0" lang="en-GB" sz="800" b="0" i="0" u="none" strike="noStrike" kern="1200" cap="none" spc="0" normalizeH="0" baseline="0" noProof="0" dirty="0">
              <a:ln>
                <a:noFill/>
              </a:ln>
              <a:solidFill>
                <a:schemeClr val="tx1"/>
              </a:solidFill>
              <a:effectLst/>
              <a:uLnTx/>
              <a:uFillTx/>
              <a:ea typeface="+mn-ea"/>
              <a:cs typeface="+mn-cs"/>
            </a:endParaRPr>
          </a:p>
        </p:txBody>
      </p:sp>
      <p:graphicFrame>
        <p:nvGraphicFramePr>
          <p:cNvPr id="21" name="Diagrammplatzhalter 9"/>
          <p:cNvGraphicFramePr>
            <a:graphicFrameLocks/>
          </p:cNvGraphicFramePr>
          <p:nvPr>
            <p:custDataLst>
              <p:tags r:id="rId2"/>
            </p:custDataLst>
            <p:extLst>
              <p:ext uri="{D42A27DB-BD31-4B8C-83A1-F6EECF244321}">
                <p14:modId xmlns:p14="http://schemas.microsoft.com/office/powerpoint/2010/main" val="518790765"/>
              </p:ext>
            </p:extLst>
          </p:nvPr>
        </p:nvGraphicFramePr>
        <p:xfrm>
          <a:off x="243560" y="1728101"/>
          <a:ext cx="8747837" cy="4212000"/>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3609974"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GB" dirty="0">
                <a:solidFill>
                  <a:srgbClr val="E60000"/>
                </a:solidFill>
                <a:latin typeface="Vodafone Rg" pitchFamily="34" charset="0"/>
              </a:rPr>
              <a:t>Are you currently undergoing education?</a:t>
            </a:r>
            <a:endParaRPr lang="en-GB" b="1" baseline="30000" dirty="0">
              <a:latin typeface="Vodafone Rg" pitchFamily="34" charset="0"/>
            </a:endParaRPr>
          </a:p>
        </p:txBody>
      </p:sp>
      <p:sp>
        <p:nvSpPr>
          <p:cNvPr id="3" name="Textfeld 2"/>
          <p:cNvSpPr txBox="1"/>
          <p:nvPr/>
        </p:nvSpPr>
        <p:spPr>
          <a:xfrm>
            <a:off x="5273964" y="415636"/>
            <a:ext cx="2392218" cy="775855"/>
          </a:xfrm>
          <a:prstGeom prst="rect">
            <a:avLst/>
          </a:prstGeom>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6" name="DiagrammL_21_0"/>
          <p:cNvSpPr txBox="1"/>
          <p:nvPr/>
        </p:nvSpPr>
        <p:spPr>
          <a:xfrm>
            <a:off x="2325092" y="2399298"/>
            <a:ext cx="469392" cy="310896"/>
          </a:xfrm>
          <a:prstGeom prst="rect">
            <a:avLst/>
          </a:prstGeom>
          <a:blipFill>
            <a:blip r:embed="rId6"/>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7" name="DiagrammL_21_1"/>
          <p:cNvSpPr txBox="1"/>
          <p:nvPr/>
        </p:nvSpPr>
        <p:spPr>
          <a:xfrm>
            <a:off x="2329227" y="4331762"/>
            <a:ext cx="466531" cy="300369"/>
          </a:xfrm>
          <a:prstGeom prst="rect">
            <a:avLst/>
          </a:prstGeom>
          <a:blipFill>
            <a:blip r:embed="rId7"/>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8" name="DiagrammL_21_2"/>
          <p:cNvSpPr txBox="1"/>
          <p:nvPr/>
        </p:nvSpPr>
        <p:spPr>
          <a:xfrm>
            <a:off x="2329227" y="3366683"/>
            <a:ext cx="466531" cy="307910"/>
          </a:xfrm>
          <a:prstGeom prst="rect">
            <a:avLst/>
          </a:prstGeom>
          <a:blipFill>
            <a:blip r:embed="rId8"/>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10" name="DiagrammL_21_3"/>
          <p:cNvSpPr txBox="1"/>
          <p:nvPr/>
        </p:nvSpPr>
        <p:spPr>
          <a:xfrm>
            <a:off x="2326366" y="2883152"/>
            <a:ext cx="469392" cy="310896"/>
          </a:xfrm>
          <a:prstGeom prst="rect">
            <a:avLst/>
          </a:prstGeom>
          <a:blipFill>
            <a:blip r:embed="rId9"/>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12" name="DiagrammL_21_4"/>
          <p:cNvSpPr txBox="1"/>
          <p:nvPr/>
        </p:nvSpPr>
        <p:spPr>
          <a:xfrm>
            <a:off x="2326366" y="1918517"/>
            <a:ext cx="469392" cy="310896"/>
          </a:xfrm>
          <a:prstGeom prst="rect">
            <a:avLst/>
          </a:prstGeom>
          <a:blipFill>
            <a:blip r:embed="rId10"/>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13" name="DiagrammL_21_5"/>
          <p:cNvSpPr txBox="1"/>
          <p:nvPr/>
        </p:nvSpPr>
        <p:spPr>
          <a:xfrm>
            <a:off x="2326366" y="3854906"/>
            <a:ext cx="469392" cy="316992"/>
          </a:xfrm>
          <a:prstGeom prst="rect">
            <a:avLst/>
          </a:prstGeom>
          <a:blipFill>
            <a:blip r:embed="rId11"/>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Tree>
    <p:extLst>
      <p:ext uri="{BB962C8B-B14F-4D97-AF65-F5344CB8AC3E}">
        <p14:creationId xmlns:p14="http://schemas.microsoft.com/office/powerpoint/2010/main" val="2815040535"/>
      </p:ext>
    </p:extLst>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p:cNvSpPr>
            <a:spLocks noGrp="1"/>
          </p:cNvSpPr>
          <p:nvPr>
            <p:ph idx="1"/>
          </p:nvPr>
        </p:nvSpPr>
        <p:spPr>
          <a:xfrm>
            <a:off x="457199" y="1449388"/>
            <a:ext cx="7810718" cy="4706390"/>
          </a:xfrm>
        </p:spPr>
        <p:txBody>
          <a:bodyPr/>
          <a:lstStyle/>
          <a:p>
            <a:r>
              <a:rPr lang="en-US" dirty="0" smtClean="0"/>
              <a:t>Educational systems vary across countries with respect to structure and curricula. To facilitate international comparisons of educational systems, UNESCO developed the International Standard Classification of Education (ISCED). ISCED structures educational institutions into higher-order levels that are equivalent across countries:</a:t>
            </a:r>
          </a:p>
          <a:p>
            <a:pPr lvl="1"/>
            <a:r>
              <a:rPr lang="en-US" dirty="0" smtClean="0"/>
              <a:t>ISCED level 1: primary education</a:t>
            </a:r>
          </a:p>
          <a:p>
            <a:pPr lvl="1"/>
            <a:r>
              <a:rPr lang="en-US" dirty="0" smtClean="0"/>
              <a:t>ISCED level 2: lower secondary education</a:t>
            </a:r>
          </a:p>
          <a:p>
            <a:pPr lvl="1"/>
            <a:r>
              <a:rPr lang="en-US" dirty="0" smtClean="0"/>
              <a:t>ISCED level 3: upper secondary education</a:t>
            </a:r>
          </a:p>
          <a:p>
            <a:pPr lvl="1"/>
            <a:r>
              <a:rPr lang="en-US" dirty="0" smtClean="0"/>
              <a:t>ISCED level 4 to </a:t>
            </a:r>
            <a:r>
              <a:rPr lang="en-US" dirty="0"/>
              <a:t>6</a:t>
            </a:r>
            <a:r>
              <a:rPr lang="en-US" dirty="0" smtClean="0"/>
              <a:t>: post-secondary non-tertiary education, short-cycle tertiary education, academic education: bachelor / master degree, doctoral degree</a:t>
            </a:r>
          </a:p>
          <a:p>
            <a:r>
              <a:rPr lang="en-US" dirty="0" smtClean="0"/>
              <a:t>Educational institutions and attainments of a country are assigned to these higher-order levels.</a:t>
            </a:r>
          </a:p>
          <a:p>
            <a:r>
              <a:rPr lang="en-US" dirty="0" smtClean="0"/>
              <a:t>In this study, ISCED was used to assess educational level. Within the online questionnaire, respondents were shown the specific educational institutions and attainments of their country grouped together in terms of ISCED levels.</a:t>
            </a:r>
            <a:endParaRPr lang="en-US" dirty="0"/>
          </a:p>
        </p:txBody>
      </p:sp>
      <p:sp>
        <p:nvSpPr>
          <p:cNvPr id="7" name="Titel 6"/>
          <p:cNvSpPr>
            <a:spLocks noGrp="1"/>
          </p:cNvSpPr>
          <p:nvPr>
            <p:ph type="title"/>
          </p:nvPr>
        </p:nvSpPr>
        <p:spPr/>
        <p:txBody>
          <a:bodyPr/>
          <a:lstStyle/>
          <a:p>
            <a:r>
              <a:rPr lang="en-US" dirty="0" smtClean="0">
                <a:solidFill>
                  <a:srgbClr val="E60000"/>
                </a:solidFill>
                <a:latin typeface="Vodafone Rg" pitchFamily="34" charset="0"/>
              </a:rPr>
              <a:t>Methodology: </a:t>
            </a:r>
            <a:r>
              <a:rPr lang="en-US" dirty="0" smtClean="0"/>
              <a:t>Assessing educational level</a:t>
            </a:r>
            <a:endParaRPr lang="en-US" dirty="0"/>
          </a:p>
        </p:txBody>
      </p:sp>
      <p:sp>
        <p:nvSpPr>
          <p:cNvPr id="6" name="Foliennummernplatzhalter 5"/>
          <p:cNvSpPr>
            <a:spLocks noGrp="1"/>
          </p:cNvSpPr>
          <p:nvPr>
            <p:ph type="sldNum" sz="quarter" idx="11"/>
          </p:nvPr>
        </p:nvSpPr>
        <p:spPr/>
        <p:txBody>
          <a:bodyPr/>
          <a:lstStyle/>
          <a:p>
            <a:fld id="{72A83A2B-3358-44F8-83A0-4598795D8FB5}" type="slidenum">
              <a:rPr lang="en-GB" smtClean="0"/>
              <a:pPr/>
              <a:t>16</a:t>
            </a:fld>
            <a:endParaRPr lang="en-GB" dirty="0"/>
          </a:p>
        </p:txBody>
      </p:sp>
    </p:spTree>
    <p:extLst>
      <p:ext uri="{BB962C8B-B14F-4D97-AF65-F5344CB8AC3E}">
        <p14:creationId xmlns:p14="http://schemas.microsoft.com/office/powerpoint/2010/main" val="26219680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The share of young people having achieved higher level degrees (ISCED 4+) is highest in the UK and in Spain.</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17</a:t>
            </a:fld>
            <a:endParaRPr lang="en-GB" dirty="0"/>
          </a:p>
        </p:txBody>
      </p:sp>
      <p:sp>
        <p:nvSpPr>
          <p:cNvPr id="11" name="Basis 1"/>
          <p:cNvSpPr txBox="1">
            <a:spLocks/>
          </p:cNvSpPr>
          <p:nvPr>
            <p:custDataLst>
              <p:tags r:id="rId1"/>
            </p:custDataLst>
          </p:nvPr>
        </p:nvSpPr>
        <p:spPr bwMode="auto">
          <a:xfrm>
            <a:off x="457200" y="6070600"/>
            <a:ext cx="56184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What is the highest level of education you have completed so far?; All respondents; n=1000-1047</a:t>
            </a:r>
            <a:endParaRPr kumimoji="0" lang="en-GB" sz="800" b="0" i="0" u="none" strike="noStrike" kern="1200" cap="none" spc="0" normalizeH="0" baseline="0" noProof="0" dirty="0">
              <a:ln>
                <a:noFill/>
              </a:ln>
              <a:solidFill>
                <a:schemeClr val="tx1"/>
              </a:solidFill>
              <a:effectLst/>
              <a:uLnTx/>
              <a:uFillTx/>
              <a:ea typeface="+mn-ea"/>
              <a:cs typeface="+mn-cs"/>
            </a:endParaRPr>
          </a:p>
        </p:txBody>
      </p:sp>
      <p:graphicFrame>
        <p:nvGraphicFramePr>
          <p:cNvPr id="17" name="Säule links"/>
          <p:cNvGraphicFramePr>
            <a:graphicFrameLocks noGrp="1"/>
          </p:cNvGraphicFramePr>
          <p:nvPr>
            <p:ph idx="1"/>
            <p:custDataLst>
              <p:tags r:id="rId2"/>
            </p:custDataLst>
            <p:extLst>
              <p:ext uri="{D42A27DB-BD31-4B8C-83A1-F6EECF244321}">
                <p14:modId xmlns:p14="http://schemas.microsoft.com/office/powerpoint/2010/main" val="2315948893"/>
              </p:ext>
            </p:extLst>
          </p:nvPr>
        </p:nvGraphicFramePr>
        <p:xfrm>
          <a:off x="460376" y="1757568"/>
          <a:ext cx="7808912" cy="4257040"/>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3609974"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Highest level of education achieved</a:t>
            </a:r>
            <a:endParaRPr lang="en-GB" b="1" baseline="30000" dirty="0">
              <a:latin typeface="Vodafone Rg" pitchFamily="34" charset="0"/>
            </a:endParaRPr>
          </a:p>
        </p:txBody>
      </p:sp>
      <p:grpSp>
        <p:nvGrpSpPr>
          <p:cNvPr id="3" name="Flaggenlegende"/>
          <p:cNvGrpSpPr/>
          <p:nvPr/>
        </p:nvGrpSpPr>
        <p:grpSpPr>
          <a:xfrm>
            <a:off x="3142453" y="5453586"/>
            <a:ext cx="3625425" cy="216832"/>
            <a:chOff x="3142453" y="5453586"/>
            <a:chExt cx="3625425" cy="216832"/>
          </a:xfrm>
        </p:grpSpPr>
        <p:pic>
          <p:nvPicPr>
            <p:cNvPr id="27" name="Grafik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43878" y="5454418"/>
              <a:ext cx="324000" cy="216000"/>
            </a:xfrm>
            <a:prstGeom prst="rect">
              <a:avLst/>
            </a:prstGeom>
          </p:spPr>
        </p:pic>
        <p:pic>
          <p:nvPicPr>
            <p:cNvPr id="28" name="Grafik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3308" y="5454418"/>
              <a:ext cx="324000" cy="216000"/>
            </a:xfrm>
            <a:prstGeom prst="rect">
              <a:avLst/>
            </a:prstGeom>
          </p:spPr>
        </p:pic>
        <p:pic>
          <p:nvPicPr>
            <p:cNvPr id="29" name="Picture 2" descr="Flagge Spanien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83593" y="5454418"/>
              <a:ext cx="324000" cy="216000"/>
            </a:xfrm>
            <a:prstGeom prst="rect">
              <a:avLst/>
            </a:prstGeom>
            <a:noFill/>
            <a:extLst>
              <a:ext uri="{909E8E84-426E-40DD-AFC4-6F175D3DCCD1}">
                <a14:hiddenFill xmlns:a14="http://schemas.microsoft.com/office/drawing/2010/main">
                  <a:solidFill>
                    <a:srgbClr val="FFFFFF"/>
                  </a:solidFill>
                </a14:hiddenFill>
              </a:ext>
            </a:extLst>
          </p:spPr>
        </p:pic>
        <p:pic>
          <p:nvPicPr>
            <p:cNvPr id="30" name="Grafik 2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42453" y="5453586"/>
              <a:ext cx="324000" cy="216832"/>
            </a:xfrm>
            <a:prstGeom prst="rect">
              <a:avLst/>
            </a:prstGeom>
          </p:spPr>
        </p:pic>
        <p:pic>
          <p:nvPicPr>
            <p:cNvPr id="31" name="Grafik 3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63023" y="5453586"/>
              <a:ext cx="324000" cy="216832"/>
            </a:xfrm>
            <a:prstGeom prst="rect">
              <a:avLst/>
            </a:prstGeom>
          </p:spPr>
        </p:pic>
        <p:pic>
          <p:nvPicPr>
            <p:cNvPr id="32" name="Grafik 3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802738" y="5453586"/>
              <a:ext cx="324000" cy="216832"/>
            </a:xfrm>
            <a:prstGeom prst="rect">
              <a:avLst/>
            </a:prstGeom>
          </p:spPr>
        </p:pic>
      </p:grpSp>
    </p:spTree>
    <p:extLst>
      <p:ext uri="{BB962C8B-B14F-4D97-AF65-F5344CB8AC3E}">
        <p14:creationId xmlns:p14="http://schemas.microsoft.com/office/powerpoint/2010/main" val="3796123512"/>
      </p:ext>
    </p:extLst>
  </p:cSld>
  <p:clrMapOvr>
    <a:masterClrMapping/>
  </p:clrMapOvr>
  <p:transition spd="slow">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Young people in the Netherlands are planning to achieve higher level degrees least frequently.</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18</a:t>
            </a:fld>
            <a:endParaRPr lang="en-GB" dirty="0"/>
          </a:p>
        </p:txBody>
      </p:sp>
      <p:sp>
        <p:nvSpPr>
          <p:cNvPr id="11" name="Basis 1"/>
          <p:cNvSpPr txBox="1">
            <a:spLocks/>
          </p:cNvSpPr>
          <p:nvPr>
            <p:custDataLst>
              <p:tags r:id="rId1"/>
            </p:custDataLst>
          </p:nvPr>
        </p:nvSpPr>
        <p:spPr bwMode="auto">
          <a:xfrm>
            <a:off x="457200" y="6070600"/>
            <a:ext cx="56184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What level of education are you aiming for at the moment?; Respondents who are not undergoing general education; n=408-649</a:t>
            </a:r>
            <a:endParaRPr kumimoji="0" lang="en-GB" sz="800" b="0" i="0" u="none" strike="noStrike" kern="1200" cap="none" spc="0" normalizeH="0" baseline="0" noProof="0" dirty="0">
              <a:ln>
                <a:noFill/>
              </a:ln>
              <a:solidFill>
                <a:schemeClr val="tx1"/>
              </a:solidFill>
              <a:effectLst/>
              <a:uLnTx/>
              <a:uFillTx/>
              <a:ea typeface="+mn-ea"/>
              <a:cs typeface="+mn-cs"/>
            </a:endParaRPr>
          </a:p>
        </p:txBody>
      </p:sp>
      <p:graphicFrame>
        <p:nvGraphicFramePr>
          <p:cNvPr id="17" name="Säule links"/>
          <p:cNvGraphicFramePr>
            <a:graphicFrameLocks noGrp="1"/>
          </p:cNvGraphicFramePr>
          <p:nvPr>
            <p:ph idx="1"/>
            <p:custDataLst>
              <p:tags r:id="rId2"/>
            </p:custDataLst>
            <p:extLst>
              <p:ext uri="{D42A27DB-BD31-4B8C-83A1-F6EECF244321}">
                <p14:modId xmlns:p14="http://schemas.microsoft.com/office/powerpoint/2010/main" val="1159558771"/>
              </p:ext>
            </p:extLst>
          </p:nvPr>
        </p:nvGraphicFramePr>
        <p:xfrm>
          <a:off x="460376" y="1757568"/>
          <a:ext cx="7808912" cy="4257040"/>
        </p:xfrm>
        <a:graphic>
          <a:graphicData uri="http://schemas.openxmlformats.org/drawingml/2006/chart">
            <c:chart xmlns:c="http://schemas.openxmlformats.org/drawingml/2006/chart" xmlns:r="http://schemas.openxmlformats.org/officeDocument/2006/relationships" r:id="rId5"/>
          </a:graphicData>
        </a:graphic>
      </p:graphicFrame>
      <p:sp>
        <p:nvSpPr>
          <p:cNvPr id="8" name="Diatitel 1"/>
          <p:cNvSpPr txBox="1">
            <a:spLocks/>
          </p:cNvSpPr>
          <p:nvPr/>
        </p:nvSpPr>
        <p:spPr>
          <a:xfrm>
            <a:off x="433070" y="1443038"/>
            <a:ext cx="3609974"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Planned level of education</a:t>
            </a:r>
            <a:endParaRPr lang="en-GB" b="1" baseline="30000" dirty="0">
              <a:latin typeface="Vodafone Rg" pitchFamily="34" charset="0"/>
            </a:endParaRPr>
          </a:p>
        </p:txBody>
      </p:sp>
      <p:grpSp>
        <p:nvGrpSpPr>
          <p:cNvPr id="10" name="Flaggenlegende"/>
          <p:cNvGrpSpPr/>
          <p:nvPr/>
        </p:nvGrpSpPr>
        <p:grpSpPr>
          <a:xfrm>
            <a:off x="3142453" y="5453586"/>
            <a:ext cx="3625425" cy="216832"/>
            <a:chOff x="3142453" y="5453586"/>
            <a:chExt cx="3625425" cy="216832"/>
          </a:xfrm>
        </p:grpSpPr>
        <p:pic>
          <p:nvPicPr>
            <p:cNvPr id="13" name="Grafik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43878" y="5454418"/>
              <a:ext cx="324000" cy="216000"/>
            </a:xfrm>
            <a:prstGeom prst="rect">
              <a:avLst/>
            </a:prstGeom>
          </p:spPr>
        </p:pic>
        <p:pic>
          <p:nvPicPr>
            <p:cNvPr id="14" name="Grafik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3308" y="5454418"/>
              <a:ext cx="324000" cy="216000"/>
            </a:xfrm>
            <a:prstGeom prst="rect">
              <a:avLst/>
            </a:prstGeom>
          </p:spPr>
        </p:pic>
        <p:pic>
          <p:nvPicPr>
            <p:cNvPr id="15" name="Picture 2" descr="Flagge Spanien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83593" y="5454418"/>
              <a:ext cx="324000" cy="216000"/>
            </a:xfrm>
            <a:prstGeom prst="rect">
              <a:avLst/>
            </a:prstGeom>
            <a:noFill/>
            <a:extLst>
              <a:ext uri="{909E8E84-426E-40DD-AFC4-6F175D3DCCD1}">
                <a14:hiddenFill xmlns:a14="http://schemas.microsoft.com/office/drawing/2010/main">
                  <a:solidFill>
                    <a:srgbClr val="FFFFFF"/>
                  </a:solidFill>
                </a14:hiddenFill>
              </a:ext>
            </a:extLst>
          </p:spPr>
        </p:pic>
        <p:pic>
          <p:nvPicPr>
            <p:cNvPr id="16" name="Grafik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42453" y="5453586"/>
              <a:ext cx="324000" cy="216832"/>
            </a:xfrm>
            <a:prstGeom prst="rect">
              <a:avLst/>
            </a:prstGeom>
          </p:spPr>
        </p:pic>
        <p:pic>
          <p:nvPicPr>
            <p:cNvPr id="18" name="Grafik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63023" y="5453586"/>
              <a:ext cx="324000" cy="216832"/>
            </a:xfrm>
            <a:prstGeom prst="rect">
              <a:avLst/>
            </a:prstGeom>
          </p:spPr>
        </p:pic>
        <p:pic>
          <p:nvPicPr>
            <p:cNvPr id="19" name="Grafik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802738" y="5453586"/>
              <a:ext cx="324000" cy="216832"/>
            </a:xfrm>
            <a:prstGeom prst="rect">
              <a:avLst/>
            </a:prstGeom>
          </p:spPr>
        </p:pic>
      </p:grpSp>
    </p:spTree>
    <p:extLst>
      <p:ext uri="{BB962C8B-B14F-4D97-AF65-F5344CB8AC3E}">
        <p14:creationId xmlns:p14="http://schemas.microsoft.com/office/powerpoint/2010/main" val="3316794339"/>
      </p:ext>
    </p:extLst>
  </p:cSld>
  <p:clrMapOvr>
    <a:masterClrMapping/>
  </p:clrMapOvr>
  <p:transition spd="slow">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6971"/>
            <a:ext cx="7960936" cy="1026068"/>
          </a:xfrm>
        </p:spPr>
        <p:txBody>
          <a:bodyPr/>
          <a:lstStyle/>
          <a:p>
            <a:r>
              <a:rPr lang="en-GB" dirty="0" smtClean="0"/>
              <a:t>The highest number of part-time workers is found in the Netherlands, vocational training is more common in Germany.</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19</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1455405123"/>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3646731395"/>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155487843"/>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sp>
        <p:nvSpPr>
          <p:cNvPr id="77" name="balkendia aAL0"/>
          <p:cNvSpPr txBox="1"/>
          <p:nvPr/>
        </p:nvSpPr>
        <p:spPr>
          <a:xfrm>
            <a:off x="363420" y="2192370"/>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Employee, working full-time</a:t>
            </a:r>
            <a:endParaRPr lang="de-DE" sz="1000" dirty="0" smtClean="0">
              <a:latin typeface="Vodafone Rg" pitchFamily="34" charset="0"/>
            </a:endParaRPr>
          </a:p>
        </p:txBody>
      </p:sp>
      <p:sp>
        <p:nvSpPr>
          <p:cNvPr id="78" name="balkendia aAL1"/>
          <p:cNvSpPr txBox="1"/>
          <p:nvPr/>
        </p:nvSpPr>
        <p:spPr>
          <a:xfrm>
            <a:off x="363420" y="2515393"/>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Employee, working part-time</a:t>
            </a:r>
            <a:endParaRPr lang="de-DE" sz="1000" dirty="0" smtClean="0">
              <a:latin typeface="Vodafone Rg" pitchFamily="34" charset="0"/>
            </a:endParaRPr>
          </a:p>
        </p:txBody>
      </p:sp>
      <p:sp>
        <p:nvSpPr>
          <p:cNvPr id="79" name="balkendia aAL2"/>
          <p:cNvSpPr txBox="1"/>
          <p:nvPr/>
        </p:nvSpPr>
        <p:spPr>
          <a:xfrm>
            <a:off x="363420" y="2838416"/>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Self-employed, working full-time</a:t>
            </a:r>
            <a:endParaRPr lang="de-DE" sz="1000" dirty="0" smtClean="0">
              <a:latin typeface="Vodafone Rg" pitchFamily="34" charset="0"/>
            </a:endParaRPr>
          </a:p>
        </p:txBody>
      </p:sp>
      <p:sp>
        <p:nvSpPr>
          <p:cNvPr id="80" name="balkendia aAL3"/>
          <p:cNvSpPr txBox="1"/>
          <p:nvPr/>
        </p:nvSpPr>
        <p:spPr>
          <a:xfrm>
            <a:off x="363420" y="3161439"/>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Self-employed, working part-time</a:t>
            </a:r>
            <a:endParaRPr lang="de-DE" sz="1000" dirty="0" smtClean="0">
              <a:latin typeface="Vodafone Rg" pitchFamily="34" charset="0"/>
            </a:endParaRPr>
          </a:p>
        </p:txBody>
      </p:sp>
      <p:sp>
        <p:nvSpPr>
          <p:cNvPr id="81" name="balkendia aAL4"/>
          <p:cNvSpPr txBox="1"/>
          <p:nvPr/>
        </p:nvSpPr>
        <p:spPr>
          <a:xfrm>
            <a:off x="363420" y="3484462"/>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Apprenticeship, vocational training</a:t>
            </a:r>
            <a:endParaRPr lang="de-DE" sz="1000" dirty="0" smtClean="0">
              <a:latin typeface="Vodafone Rg" pitchFamily="34" charset="0"/>
            </a:endParaRPr>
          </a:p>
        </p:txBody>
      </p:sp>
      <p:sp>
        <p:nvSpPr>
          <p:cNvPr id="82" name="balkendia aAL5"/>
          <p:cNvSpPr txBox="1"/>
          <p:nvPr/>
        </p:nvSpPr>
        <p:spPr>
          <a:xfrm>
            <a:off x="363420" y="3807485"/>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Internship</a:t>
            </a:r>
            <a:endParaRPr lang="de-DE" sz="1000" dirty="0" smtClean="0">
              <a:latin typeface="Vodafone Rg" pitchFamily="34" charset="0"/>
            </a:endParaRPr>
          </a:p>
        </p:txBody>
      </p:sp>
      <p:sp>
        <p:nvSpPr>
          <p:cNvPr id="84" name="balkendia aAL7"/>
          <p:cNvSpPr txBox="1"/>
          <p:nvPr/>
        </p:nvSpPr>
        <p:spPr>
          <a:xfrm>
            <a:off x="363420" y="4453530"/>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In compulsory military or community service</a:t>
            </a:r>
            <a:endParaRPr lang="de-DE" sz="1000" dirty="0" smtClean="0">
              <a:latin typeface="Vodafone Rg" pitchFamily="34" charset="0"/>
            </a:endParaRPr>
          </a:p>
        </p:txBody>
      </p:sp>
      <p:sp>
        <p:nvSpPr>
          <p:cNvPr id="85" name="balkendia aAL8"/>
          <p:cNvSpPr txBox="1"/>
          <p:nvPr/>
        </p:nvSpPr>
        <p:spPr>
          <a:xfrm>
            <a:off x="363420" y="4776553"/>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Not employed for other reasons</a:t>
            </a:r>
            <a:endParaRPr lang="de-DE" sz="1000" dirty="0" smtClean="0">
              <a:latin typeface="Vodafone Rg" pitchFamily="34" charset="0"/>
            </a:endParaRPr>
          </a:p>
        </p:txBody>
      </p:sp>
      <p:sp>
        <p:nvSpPr>
          <p:cNvPr id="86" name="balkendia aAL9"/>
          <p:cNvSpPr txBox="1"/>
          <p:nvPr/>
        </p:nvSpPr>
        <p:spPr>
          <a:xfrm>
            <a:off x="363420" y="5099576"/>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87" name="balkendia aAL10"/>
          <p:cNvSpPr txBox="1"/>
          <p:nvPr/>
        </p:nvSpPr>
        <p:spPr>
          <a:xfrm>
            <a:off x="363420" y="5422599"/>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88" name="Basis 1"/>
          <p:cNvSpPr txBox="1">
            <a:spLocks/>
          </p:cNvSpPr>
          <p:nvPr>
            <p:custDataLst>
              <p:tags r:id="rId4"/>
            </p:custDataLst>
          </p:nvPr>
        </p:nvSpPr>
        <p:spPr bwMode="auto">
          <a:xfrm>
            <a:off x="457200" y="6070600"/>
            <a:ext cx="56184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What describes your current employment status best?; Respondents who are not undergoing general education; n=915-1033</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GB" dirty="0">
                <a:solidFill>
                  <a:srgbClr val="E60000"/>
                </a:solidFill>
                <a:latin typeface="Vodafone Rg" pitchFamily="34" charset="0"/>
              </a:rPr>
              <a:t>What describes your current employment status best?</a:t>
            </a:r>
            <a:endParaRPr lang="en-GB" b="1" baseline="30000" dirty="0">
              <a:latin typeface="Vodafone Rg" pitchFamily="34" charset="0"/>
            </a:endParaRPr>
          </a:p>
        </p:txBody>
      </p:sp>
      <p:pic>
        <p:nvPicPr>
          <p:cNvPr id="43" name="Grafik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sp>
        <p:nvSpPr>
          <p:cNvPr id="26" name="Rechteck 25"/>
          <p:cNvSpPr/>
          <p:nvPr/>
        </p:nvSpPr>
        <p:spPr>
          <a:xfrm>
            <a:off x="3510332" y="3505206"/>
            <a:ext cx="439500" cy="278255"/>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7" name="Rechteck 26"/>
          <p:cNvSpPr/>
          <p:nvPr/>
        </p:nvSpPr>
        <p:spPr>
          <a:xfrm>
            <a:off x="6074417" y="2534247"/>
            <a:ext cx="722309" cy="278255"/>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8" name="balkendia aAL6"/>
          <p:cNvSpPr txBox="1"/>
          <p:nvPr/>
        </p:nvSpPr>
        <p:spPr>
          <a:xfrm>
            <a:off x="1210491" y="4130508"/>
            <a:ext cx="2327929" cy="32302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Student, not employed or working part-time to fund education / daily life</a:t>
            </a:r>
            <a:endParaRPr lang="de-DE" sz="1000" dirty="0" smtClean="0">
              <a:latin typeface="Vodafone Rg" pitchFamily="34" charset="0"/>
            </a:endParaRPr>
          </a:p>
        </p:txBody>
      </p:sp>
    </p:spTree>
    <p:extLst>
      <p:ext uri="{BB962C8B-B14F-4D97-AF65-F5344CB8AC3E}">
        <p14:creationId xmlns:p14="http://schemas.microsoft.com/office/powerpoint/2010/main" val="1945927561"/>
      </p:ext>
    </p:extLst>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069" y="416970"/>
            <a:ext cx="7796826" cy="1026068"/>
          </a:xfrm>
        </p:spPr>
        <p:txBody>
          <a:bodyPr/>
          <a:lstStyle/>
          <a:p>
            <a:r>
              <a:rPr lang="en-US" dirty="0" smtClean="0"/>
              <a:t>While young Italians and Spaniards are studying most often, Czechs are considerably more often employed full-time.</a:t>
            </a:r>
            <a:endParaRPr lang="en-US"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20</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3313782103"/>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3016388149"/>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1698684119"/>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pic>
        <p:nvPicPr>
          <p:cNvPr id="45" name="Grafik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46" name="Grafik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47" name="Picture 2" descr="Flagge Spanie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77" name="balkendia aAL0"/>
          <p:cNvSpPr txBox="1"/>
          <p:nvPr/>
        </p:nvSpPr>
        <p:spPr>
          <a:xfrm>
            <a:off x="363420" y="2192370"/>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Employee, working full-time</a:t>
            </a:r>
            <a:endParaRPr lang="de-DE" sz="1000" dirty="0" smtClean="0">
              <a:latin typeface="Vodafone Rg" pitchFamily="34" charset="0"/>
            </a:endParaRPr>
          </a:p>
        </p:txBody>
      </p:sp>
      <p:sp>
        <p:nvSpPr>
          <p:cNvPr id="78" name="balkendia aAL1"/>
          <p:cNvSpPr txBox="1"/>
          <p:nvPr/>
        </p:nvSpPr>
        <p:spPr>
          <a:xfrm>
            <a:off x="363420" y="2515393"/>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Employee, working part-time</a:t>
            </a:r>
            <a:endParaRPr lang="de-DE" sz="1000" dirty="0" smtClean="0">
              <a:latin typeface="Vodafone Rg" pitchFamily="34" charset="0"/>
            </a:endParaRPr>
          </a:p>
        </p:txBody>
      </p:sp>
      <p:sp>
        <p:nvSpPr>
          <p:cNvPr id="79" name="balkendia aAL2"/>
          <p:cNvSpPr txBox="1"/>
          <p:nvPr/>
        </p:nvSpPr>
        <p:spPr>
          <a:xfrm>
            <a:off x="363420" y="2838416"/>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Self-employed, working full-time</a:t>
            </a:r>
            <a:endParaRPr lang="de-DE" sz="1000" dirty="0" smtClean="0">
              <a:latin typeface="Vodafone Rg" pitchFamily="34" charset="0"/>
            </a:endParaRPr>
          </a:p>
        </p:txBody>
      </p:sp>
      <p:sp>
        <p:nvSpPr>
          <p:cNvPr id="80" name="balkendia aAL3"/>
          <p:cNvSpPr txBox="1"/>
          <p:nvPr/>
        </p:nvSpPr>
        <p:spPr>
          <a:xfrm>
            <a:off x="363420" y="3161439"/>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Self-employed, working part-time</a:t>
            </a:r>
            <a:endParaRPr lang="de-DE" sz="1000" dirty="0" smtClean="0">
              <a:latin typeface="Vodafone Rg" pitchFamily="34" charset="0"/>
            </a:endParaRPr>
          </a:p>
        </p:txBody>
      </p:sp>
      <p:sp>
        <p:nvSpPr>
          <p:cNvPr id="81" name="balkendia aAL4"/>
          <p:cNvSpPr txBox="1"/>
          <p:nvPr/>
        </p:nvSpPr>
        <p:spPr>
          <a:xfrm>
            <a:off x="363420" y="3484462"/>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Apprenticeship, vocational training</a:t>
            </a:r>
            <a:endParaRPr lang="de-DE" sz="1000" dirty="0" smtClean="0">
              <a:latin typeface="Vodafone Rg" pitchFamily="34" charset="0"/>
            </a:endParaRPr>
          </a:p>
        </p:txBody>
      </p:sp>
      <p:sp>
        <p:nvSpPr>
          <p:cNvPr id="82" name="balkendia aAL5"/>
          <p:cNvSpPr txBox="1"/>
          <p:nvPr/>
        </p:nvSpPr>
        <p:spPr>
          <a:xfrm>
            <a:off x="363420" y="3807485"/>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Internship</a:t>
            </a:r>
            <a:endParaRPr lang="de-DE" sz="1000" dirty="0" smtClean="0">
              <a:latin typeface="Vodafone Rg" pitchFamily="34" charset="0"/>
            </a:endParaRPr>
          </a:p>
        </p:txBody>
      </p:sp>
      <p:sp>
        <p:nvSpPr>
          <p:cNvPr id="84" name="balkendia aAL7"/>
          <p:cNvSpPr txBox="1"/>
          <p:nvPr/>
        </p:nvSpPr>
        <p:spPr>
          <a:xfrm>
            <a:off x="363420" y="4453530"/>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In compulsory military or community service</a:t>
            </a:r>
            <a:endParaRPr lang="de-DE" sz="1000" dirty="0" smtClean="0">
              <a:latin typeface="Vodafone Rg" pitchFamily="34" charset="0"/>
            </a:endParaRPr>
          </a:p>
        </p:txBody>
      </p:sp>
      <p:sp>
        <p:nvSpPr>
          <p:cNvPr id="85" name="balkendia aAL8"/>
          <p:cNvSpPr txBox="1"/>
          <p:nvPr/>
        </p:nvSpPr>
        <p:spPr>
          <a:xfrm>
            <a:off x="363420" y="4776553"/>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Not employed for other reasons</a:t>
            </a:r>
            <a:endParaRPr lang="de-DE" sz="1000" dirty="0" smtClean="0">
              <a:latin typeface="Vodafone Rg" pitchFamily="34" charset="0"/>
            </a:endParaRPr>
          </a:p>
        </p:txBody>
      </p:sp>
      <p:sp>
        <p:nvSpPr>
          <p:cNvPr id="86" name="balkendia aAL9"/>
          <p:cNvSpPr txBox="1"/>
          <p:nvPr/>
        </p:nvSpPr>
        <p:spPr>
          <a:xfrm>
            <a:off x="363420" y="5099576"/>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87" name="balkendia aAL10"/>
          <p:cNvSpPr txBox="1"/>
          <p:nvPr/>
        </p:nvSpPr>
        <p:spPr>
          <a:xfrm>
            <a:off x="363420" y="5422599"/>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88" name="Basis 1"/>
          <p:cNvSpPr txBox="1">
            <a:spLocks/>
          </p:cNvSpPr>
          <p:nvPr>
            <p:custDataLst>
              <p:tags r:id="rId4"/>
            </p:custDataLst>
          </p:nvPr>
        </p:nvSpPr>
        <p:spPr bwMode="auto">
          <a:xfrm>
            <a:off x="457200" y="6070600"/>
            <a:ext cx="56184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What describes your current employment status best?; Respondents who are not undergoing general education; n=915-1033</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GB" dirty="0">
                <a:solidFill>
                  <a:srgbClr val="E60000"/>
                </a:solidFill>
                <a:latin typeface="Vodafone Rg" pitchFamily="34" charset="0"/>
              </a:rPr>
              <a:t>What describes your current employment status best?</a:t>
            </a:r>
            <a:endParaRPr lang="en-GB" b="1" baseline="30000" dirty="0">
              <a:latin typeface="Vodafone Rg" pitchFamily="34" charset="0"/>
            </a:endParaRPr>
          </a:p>
        </p:txBody>
      </p:sp>
      <p:sp>
        <p:nvSpPr>
          <p:cNvPr id="26" name="Rechteck 25"/>
          <p:cNvSpPr/>
          <p:nvPr/>
        </p:nvSpPr>
        <p:spPr>
          <a:xfrm>
            <a:off x="6074417" y="2213733"/>
            <a:ext cx="1099381" cy="278255"/>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8" name="Rechteck 27"/>
          <p:cNvSpPr/>
          <p:nvPr/>
        </p:nvSpPr>
        <p:spPr>
          <a:xfrm>
            <a:off x="3510331" y="4146232"/>
            <a:ext cx="2268299" cy="278255"/>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7" name="balkendia aAL6"/>
          <p:cNvSpPr txBox="1"/>
          <p:nvPr/>
        </p:nvSpPr>
        <p:spPr>
          <a:xfrm>
            <a:off x="1210491" y="4130508"/>
            <a:ext cx="2327929" cy="32302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Student, not employed or working part-time to fund education / daily life</a:t>
            </a:r>
            <a:endParaRPr lang="de-DE" sz="1000" dirty="0" smtClean="0">
              <a:latin typeface="Vodafone Rg" pitchFamily="34" charset="0"/>
            </a:endParaRPr>
          </a:p>
        </p:txBody>
      </p:sp>
    </p:spTree>
    <p:extLst>
      <p:ext uri="{BB962C8B-B14F-4D97-AF65-F5344CB8AC3E}">
        <p14:creationId xmlns:p14="http://schemas.microsoft.com/office/powerpoint/2010/main" val="1897872046"/>
      </p:ext>
    </p:extLst>
  </p:cSld>
  <p:clrMapOvr>
    <a:masterClrMapping/>
  </p:clrMapOvr>
  <p:transition spd="slow">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Germany, the UK, and the Netherlands, only a minority are studying in the field of ICT.</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21</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2871339467"/>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3410806663"/>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1920831780"/>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sp>
        <p:nvSpPr>
          <p:cNvPr id="88"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dirty="0" smtClean="0">
                <a:ln>
                  <a:noFill/>
                </a:ln>
                <a:solidFill>
                  <a:schemeClr val="tx1"/>
                </a:solidFill>
                <a:effectLst/>
                <a:uLnTx/>
                <a:uFillTx/>
                <a:ea typeface="+mn-ea"/>
                <a:cs typeface="+mn-cs"/>
              </a:rPr>
              <a:t>What is your current field of education / vocational training?; Respondents who are still undergoing education (other than general education); n=394-615; Values &lt;4% (across all countries) are aggregated to others</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Field of education (present)</a:t>
            </a:r>
            <a:endParaRPr lang="en-GB" b="1" baseline="30000" dirty="0">
              <a:latin typeface="Vodafone Rg" pitchFamily="34" charset="0"/>
            </a:endParaRPr>
          </a:p>
        </p:txBody>
      </p:sp>
      <p:pic>
        <p:nvPicPr>
          <p:cNvPr id="43" name="Grafik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sp>
        <p:nvSpPr>
          <p:cNvPr id="3" name="balkendia aAL0"/>
          <p:cNvSpPr txBox="1"/>
          <p:nvPr/>
        </p:nvSpPr>
        <p:spPr>
          <a:xfrm>
            <a:off x="363420" y="2192370"/>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Education</a:t>
            </a:r>
            <a:endParaRPr lang="de-DE" sz="1000" dirty="0" smtClean="0">
              <a:latin typeface="Vodafone Rg" pitchFamily="34" charset="0"/>
            </a:endParaRPr>
          </a:p>
        </p:txBody>
      </p:sp>
      <p:sp>
        <p:nvSpPr>
          <p:cNvPr id="5" name="balkendia aAL1"/>
          <p:cNvSpPr txBox="1"/>
          <p:nvPr/>
        </p:nvSpPr>
        <p:spPr>
          <a:xfrm>
            <a:off x="363420" y="2488474"/>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Arts, humanities, languages</a:t>
            </a:r>
            <a:endParaRPr lang="de-DE" sz="1000" dirty="0" smtClean="0">
              <a:latin typeface="Vodafone Rg" pitchFamily="34" charset="0"/>
            </a:endParaRPr>
          </a:p>
        </p:txBody>
      </p:sp>
      <p:sp>
        <p:nvSpPr>
          <p:cNvPr id="6" name="balkendia aAL2"/>
          <p:cNvSpPr txBox="1"/>
          <p:nvPr/>
        </p:nvSpPr>
        <p:spPr>
          <a:xfrm>
            <a:off x="363420" y="2784579"/>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Social and behavioral sciences</a:t>
            </a:r>
            <a:endParaRPr lang="de-DE" sz="1000" dirty="0" smtClean="0">
              <a:latin typeface="Vodafone Rg" pitchFamily="34" charset="0"/>
            </a:endParaRPr>
          </a:p>
        </p:txBody>
      </p:sp>
      <p:sp>
        <p:nvSpPr>
          <p:cNvPr id="7" name="balkendia aAL3"/>
          <p:cNvSpPr txBox="1"/>
          <p:nvPr/>
        </p:nvSpPr>
        <p:spPr>
          <a:xfrm>
            <a:off x="363420" y="3080683"/>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dirty="0" smtClean="0">
                <a:latin typeface="Vodafone Rg" pitchFamily="34" charset="0"/>
              </a:rPr>
              <a:t>Business, </a:t>
            </a:r>
            <a:r>
              <a:rPr lang="de-DE" sz="1000" dirty="0" err="1" smtClean="0">
                <a:latin typeface="Vodafone Rg" pitchFamily="34" charset="0"/>
              </a:rPr>
              <a:t>administration</a:t>
            </a:r>
            <a:r>
              <a:rPr lang="de-DE" sz="1000" dirty="0" smtClean="0">
                <a:latin typeface="Vodafone Rg" pitchFamily="34" charset="0"/>
              </a:rPr>
              <a:t> </a:t>
            </a:r>
            <a:r>
              <a:rPr lang="de-DE" sz="1000" dirty="0" err="1" smtClean="0">
                <a:latin typeface="Vodafone Rg" pitchFamily="34" charset="0"/>
              </a:rPr>
              <a:t>and</a:t>
            </a:r>
            <a:r>
              <a:rPr lang="de-DE" sz="1000" dirty="0" smtClean="0">
                <a:latin typeface="Vodafone Rg" pitchFamily="34" charset="0"/>
              </a:rPr>
              <a:t> </a:t>
            </a:r>
            <a:r>
              <a:rPr lang="de-DE" sz="1000" dirty="0" err="1" smtClean="0">
                <a:latin typeface="Vodafone Rg" pitchFamily="34" charset="0"/>
              </a:rPr>
              <a:t>law</a:t>
            </a:r>
            <a:endParaRPr lang="de-DE" sz="1000" dirty="0" smtClean="0">
              <a:latin typeface="Vodafone Rg" pitchFamily="34" charset="0"/>
            </a:endParaRPr>
          </a:p>
        </p:txBody>
      </p:sp>
      <p:sp>
        <p:nvSpPr>
          <p:cNvPr id="8" name="balkendia aAL4"/>
          <p:cNvSpPr txBox="1"/>
          <p:nvPr/>
        </p:nvSpPr>
        <p:spPr>
          <a:xfrm>
            <a:off x="363420" y="3376787"/>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Natural sciences </a:t>
            </a:r>
            <a:endParaRPr lang="de-DE" sz="1000" dirty="0" smtClean="0">
              <a:latin typeface="Vodafone Rg" pitchFamily="34" charset="0"/>
            </a:endParaRPr>
          </a:p>
        </p:txBody>
      </p:sp>
      <p:sp>
        <p:nvSpPr>
          <p:cNvPr id="10" name="balkendia aAL5"/>
          <p:cNvSpPr txBox="1"/>
          <p:nvPr/>
        </p:nvSpPr>
        <p:spPr>
          <a:xfrm>
            <a:off x="363420" y="3672892"/>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Mathematics and statistics</a:t>
            </a:r>
            <a:endParaRPr lang="de-DE" sz="1000" dirty="0" smtClean="0">
              <a:latin typeface="Vodafone Rg" pitchFamily="34" charset="0"/>
            </a:endParaRPr>
          </a:p>
        </p:txBody>
      </p:sp>
      <p:sp>
        <p:nvSpPr>
          <p:cNvPr id="11" name="balkendia aAL6"/>
          <p:cNvSpPr txBox="1"/>
          <p:nvPr/>
        </p:nvSpPr>
        <p:spPr>
          <a:xfrm>
            <a:off x="363420" y="3968996"/>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Information and communication technologies </a:t>
            </a:r>
            <a:endParaRPr lang="de-DE" sz="1000" dirty="0" smtClean="0">
              <a:latin typeface="Vodafone Rg" pitchFamily="34" charset="0"/>
            </a:endParaRPr>
          </a:p>
        </p:txBody>
      </p:sp>
      <p:sp>
        <p:nvSpPr>
          <p:cNvPr id="12" name="balkendia aAL7"/>
          <p:cNvSpPr txBox="1"/>
          <p:nvPr/>
        </p:nvSpPr>
        <p:spPr>
          <a:xfrm>
            <a:off x="363420" y="4265101"/>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Engineering and engineering trades</a:t>
            </a:r>
            <a:endParaRPr lang="de-DE" sz="1000" dirty="0" smtClean="0">
              <a:latin typeface="Vodafone Rg" pitchFamily="34" charset="0"/>
            </a:endParaRPr>
          </a:p>
        </p:txBody>
      </p:sp>
      <p:sp>
        <p:nvSpPr>
          <p:cNvPr id="13" name="balkendia aAL8"/>
          <p:cNvSpPr txBox="1"/>
          <p:nvPr/>
        </p:nvSpPr>
        <p:spPr>
          <a:xfrm>
            <a:off x="363420" y="4561205"/>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Health / medicine and welfare</a:t>
            </a:r>
            <a:endParaRPr lang="de-DE" sz="1000" dirty="0" smtClean="0">
              <a:latin typeface="Vodafone Rg" pitchFamily="34" charset="0"/>
            </a:endParaRPr>
          </a:p>
        </p:txBody>
      </p:sp>
      <p:sp>
        <p:nvSpPr>
          <p:cNvPr id="14" name="balkendia aAL9"/>
          <p:cNvSpPr txBox="1"/>
          <p:nvPr/>
        </p:nvSpPr>
        <p:spPr>
          <a:xfrm>
            <a:off x="363420" y="4857309"/>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Services </a:t>
            </a:r>
            <a:endParaRPr lang="de-DE" sz="1000" dirty="0" smtClean="0">
              <a:latin typeface="Vodafone Rg" pitchFamily="34" charset="0"/>
            </a:endParaRPr>
          </a:p>
        </p:txBody>
      </p:sp>
      <p:sp>
        <p:nvSpPr>
          <p:cNvPr id="15" name="balkendia aAL10"/>
          <p:cNvSpPr txBox="1"/>
          <p:nvPr/>
        </p:nvSpPr>
        <p:spPr>
          <a:xfrm>
            <a:off x="363420" y="5153413"/>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16" name="balkendia aAL11"/>
          <p:cNvSpPr txBox="1"/>
          <p:nvPr/>
        </p:nvSpPr>
        <p:spPr>
          <a:xfrm>
            <a:off x="363420" y="5449518"/>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28" name="Rechteck 27"/>
          <p:cNvSpPr/>
          <p:nvPr/>
        </p:nvSpPr>
        <p:spPr>
          <a:xfrm>
            <a:off x="3510139" y="3982338"/>
            <a:ext cx="3435409" cy="278255"/>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1023197488"/>
      </p:ext>
    </p:extLst>
  </p:cSld>
  <p:clrMapOvr>
    <a:masterClrMapping/>
  </p:clrMapOvr>
  <p:transition spd="slow">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6970"/>
            <a:ext cx="7796826" cy="1026068"/>
          </a:xfrm>
        </p:spPr>
        <p:txBody>
          <a:bodyPr/>
          <a:lstStyle/>
          <a:p>
            <a:r>
              <a:rPr lang="en-US" dirty="0" smtClean="0"/>
              <a:t>Education in ICT is more popular in Italy, Spain, and the Czech Republic.</a:t>
            </a:r>
            <a:endParaRPr lang="en-US"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22</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1947856185"/>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4173745683"/>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2629131640"/>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pic>
        <p:nvPicPr>
          <p:cNvPr id="45" name="Grafik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46" name="Grafik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47" name="Picture 2" descr="Flagge Spanie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Field of education (present)</a:t>
            </a:r>
            <a:endParaRPr lang="en-GB" b="1" baseline="30000" dirty="0">
              <a:latin typeface="Vodafone Rg" pitchFamily="34" charset="0"/>
            </a:endParaRPr>
          </a:p>
        </p:txBody>
      </p:sp>
      <p:sp>
        <p:nvSpPr>
          <p:cNvPr id="3" name="balkendia aAL0"/>
          <p:cNvSpPr txBox="1"/>
          <p:nvPr/>
        </p:nvSpPr>
        <p:spPr>
          <a:xfrm>
            <a:off x="363420" y="2192370"/>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Education</a:t>
            </a:r>
            <a:endParaRPr lang="de-DE" sz="1000" dirty="0" smtClean="0">
              <a:latin typeface="Vodafone Rg" pitchFamily="34" charset="0"/>
            </a:endParaRPr>
          </a:p>
        </p:txBody>
      </p:sp>
      <p:sp>
        <p:nvSpPr>
          <p:cNvPr id="5" name="balkendia aAL1"/>
          <p:cNvSpPr txBox="1"/>
          <p:nvPr/>
        </p:nvSpPr>
        <p:spPr>
          <a:xfrm>
            <a:off x="363420" y="2488474"/>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Arts, humanities, languages</a:t>
            </a:r>
            <a:endParaRPr lang="de-DE" sz="1000" dirty="0" smtClean="0">
              <a:latin typeface="Vodafone Rg" pitchFamily="34" charset="0"/>
            </a:endParaRPr>
          </a:p>
        </p:txBody>
      </p:sp>
      <p:sp>
        <p:nvSpPr>
          <p:cNvPr id="6" name="balkendia aAL2"/>
          <p:cNvSpPr txBox="1"/>
          <p:nvPr/>
        </p:nvSpPr>
        <p:spPr>
          <a:xfrm>
            <a:off x="363420" y="2784579"/>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Social and behavioral sciences</a:t>
            </a:r>
            <a:endParaRPr lang="de-DE" sz="1000" dirty="0" smtClean="0">
              <a:latin typeface="Vodafone Rg" pitchFamily="34" charset="0"/>
            </a:endParaRPr>
          </a:p>
        </p:txBody>
      </p:sp>
      <p:sp>
        <p:nvSpPr>
          <p:cNvPr id="7" name="balkendia aAL3"/>
          <p:cNvSpPr txBox="1"/>
          <p:nvPr/>
        </p:nvSpPr>
        <p:spPr>
          <a:xfrm>
            <a:off x="363420" y="3080683"/>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Business, administration and law</a:t>
            </a:r>
            <a:endParaRPr lang="de-DE" sz="1000" dirty="0" smtClean="0">
              <a:latin typeface="Vodafone Rg" pitchFamily="34" charset="0"/>
            </a:endParaRPr>
          </a:p>
        </p:txBody>
      </p:sp>
      <p:sp>
        <p:nvSpPr>
          <p:cNvPr id="8" name="balkendia aAL4"/>
          <p:cNvSpPr txBox="1"/>
          <p:nvPr/>
        </p:nvSpPr>
        <p:spPr>
          <a:xfrm>
            <a:off x="363420" y="3376787"/>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Natural sciences </a:t>
            </a:r>
            <a:endParaRPr lang="de-DE" sz="1000" dirty="0" smtClean="0">
              <a:latin typeface="Vodafone Rg" pitchFamily="34" charset="0"/>
            </a:endParaRPr>
          </a:p>
        </p:txBody>
      </p:sp>
      <p:sp>
        <p:nvSpPr>
          <p:cNvPr id="10" name="balkendia aAL5"/>
          <p:cNvSpPr txBox="1"/>
          <p:nvPr/>
        </p:nvSpPr>
        <p:spPr>
          <a:xfrm>
            <a:off x="363420" y="3672892"/>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Mathematics and statistics</a:t>
            </a:r>
            <a:endParaRPr lang="de-DE" sz="1000" dirty="0" smtClean="0">
              <a:latin typeface="Vodafone Rg" pitchFamily="34" charset="0"/>
            </a:endParaRPr>
          </a:p>
        </p:txBody>
      </p:sp>
      <p:sp>
        <p:nvSpPr>
          <p:cNvPr id="11" name="balkendia aAL6"/>
          <p:cNvSpPr txBox="1"/>
          <p:nvPr/>
        </p:nvSpPr>
        <p:spPr>
          <a:xfrm>
            <a:off x="363420" y="3968996"/>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Information and communication technologies </a:t>
            </a:r>
            <a:endParaRPr lang="de-DE" sz="1000" dirty="0" smtClean="0">
              <a:latin typeface="Vodafone Rg" pitchFamily="34" charset="0"/>
            </a:endParaRPr>
          </a:p>
        </p:txBody>
      </p:sp>
      <p:sp>
        <p:nvSpPr>
          <p:cNvPr id="12" name="balkendia aAL7"/>
          <p:cNvSpPr txBox="1"/>
          <p:nvPr/>
        </p:nvSpPr>
        <p:spPr>
          <a:xfrm>
            <a:off x="363420" y="4265101"/>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Engineering and engineering trades</a:t>
            </a:r>
            <a:endParaRPr lang="de-DE" sz="1000" dirty="0" smtClean="0">
              <a:latin typeface="Vodafone Rg" pitchFamily="34" charset="0"/>
            </a:endParaRPr>
          </a:p>
        </p:txBody>
      </p:sp>
      <p:sp>
        <p:nvSpPr>
          <p:cNvPr id="13" name="balkendia aAL8"/>
          <p:cNvSpPr txBox="1"/>
          <p:nvPr/>
        </p:nvSpPr>
        <p:spPr>
          <a:xfrm>
            <a:off x="363420" y="4561205"/>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Health / medicine and welfare</a:t>
            </a:r>
            <a:endParaRPr lang="de-DE" sz="1000" dirty="0" smtClean="0">
              <a:latin typeface="Vodafone Rg" pitchFamily="34" charset="0"/>
            </a:endParaRPr>
          </a:p>
        </p:txBody>
      </p:sp>
      <p:sp>
        <p:nvSpPr>
          <p:cNvPr id="14" name="balkendia aAL9"/>
          <p:cNvSpPr txBox="1"/>
          <p:nvPr/>
        </p:nvSpPr>
        <p:spPr>
          <a:xfrm>
            <a:off x="363420" y="4857309"/>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Services </a:t>
            </a:r>
            <a:endParaRPr lang="de-DE" sz="1000" dirty="0" smtClean="0">
              <a:latin typeface="Vodafone Rg" pitchFamily="34" charset="0"/>
            </a:endParaRPr>
          </a:p>
        </p:txBody>
      </p:sp>
      <p:sp>
        <p:nvSpPr>
          <p:cNvPr id="15" name="balkendia aAL10"/>
          <p:cNvSpPr txBox="1"/>
          <p:nvPr/>
        </p:nvSpPr>
        <p:spPr>
          <a:xfrm>
            <a:off x="363420" y="5153413"/>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16" name="balkendia aAL11"/>
          <p:cNvSpPr txBox="1"/>
          <p:nvPr/>
        </p:nvSpPr>
        <p:spPr>
          <a:xfrm>
            <a:off x="363420" y="5449518"/>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48"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dirty="0" smtClean="0">
                <a:ln>
                  <a:noFill/>
                </a:ln>
                <a:solidFill>
                  <a:schemeClr val="tx1"/>
                </a:solidFill>
                <a:effectLst/>
                <a:uLnTx/>
                <a:uFillTx/>
                <a:ea typeface="+mn-ea"/>
                <a:cs typeface="+mn-cs"/>
              </a:rPr>
              <a:t>What is your current field of education / vocational training?; Respondents who are still undergoing education (other than general education); n=394-615; Values &lt;4% (across all countries all countries) are aggregated to others</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29" name="Rechteck 28"/>
          <p:cNvSpPr/>
          <p:nvPr/>
        </p:nvSpPr>
        <p:spPr>
          <a:xfrm>
            <a:off x="3510139" y="3982338"/>
            <a:ext cx="3435409" cy="278255"/>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3261469509"/>
      </p:ext>
    </p:extLst>
  </p:cSld>
  <p:clrMapOvr>
    <a:masterClrMapping/>
  </p:clrMapOvr>
  <p:transition spd="slow">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interest is the primary reason for choosing a field of education, Germans also </a:t>
            </a:r>
            <a:r>
              <a:rPr lang="en-GB" smtClean="0"/>
              <a:t>consider future payment.</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23</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54319038"/>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2473803320"/>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3642476086"/>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sp>
        <p:nvSpPr>
          <p:cNvPr id="88"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Out of what reasons did you choose your current field of education / vocational training? Please tick the three most important reasons.; Respondents who are still undergoing education (other than general education); n=394-615</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7722640"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Out of what reasons did you choose your current field of education / vocational training?</a:t>
            </a:r>
            <a:endParaRPr lang="en-GB" b="1" baseline="30000" dirty="0">
              <a:latin typeface="Vodafone Rg" pitchFamily="34" charset="0"/>
            </a:endParaRPr>
          </a:p>
        </p:txBody>
      </p:sp>
      <p:pic>
        <p:nvPicPr>
          <p:cNvPr id="43" name="Grafik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sp>
        <p:nvSpPr>
          <p:cNvPr id="3" name="balkendia aAL0"/>
          <p:cNvSpPr txBox="1"/>
          <p:nvPr/>
        </p:nvSpPr>
        <p:spPr>
          <a:xfrm>
            <a:off x="363420" y="2192370"/>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am interested in this field of work</a:t>
            </a:r>
            <a:endParaRPr lang="de-DE" sz="1000" dirty="0" smtClean="0">
              <a:latin typeface="Vodafone Rg" pitchFamily="34" charset="0"/>
            </a:endParaRPr>
          </a:p>
        </p:txBody>
      </p:sp>
      <p:sp>
        <p:nvSpPr>
          <p:cNvPr id="5" name="balkendia aAL1"/>
          <p:cNvSpPr txBox="1"/>
          <p:nvPr/>
        </p:nvSpPr>
        <p:spPr>
          <a:xfrm>
            <a:off x="363420" y="2515393"/>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High chances of finding a job that is interesting to me</a:t>
            </a:r>
            <a:endParaRPr lang="de-DE" sz="1000" dirty="0" smtClean="0">
              <a:latin typeface="Vodafone Rg" pitchFamily="34" charset="0"/>
            </a:endParaRPr>
          </a:p>
        </p:txBody>
      </p:sp>
      <p:sp>
        <p:nvSpPr>
          <p:cNvPr id="6" name="balkendia aAL2"/>
          <p:cNvSpPr txBox="1"/>
          <p:nvPr/>
        </p:nvSpPr>
        <p:spPr>
          <a:xfrm>
            <a:off x="363420" y="2838416"/>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High employment chances</a:t>
            </a:r>
            <a:endParaRPr lang="de-DE" sz="1000" dirty="0" smtClean="0">
              <a:latin typeface="Vodafone Rg" pitchFamily="34" charset="0"/>
            </a:endParaRPr>
          </a:p>
        </p:txBody>
      </p:sp>
      <p:sp>
        <p:nvSpPr>
          <p:cNvPr id="7" name="balkendia aAL3"/>
          <p:cNvSpPr txBox="1"/>
          <p:nvPr/>
        </p:nvSpPr>
        <p:spPr>
          <a:xfrm>
            <a:off x="363420" y="3161439"/>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High chances of finding a job that is well paid</a:t>
            </a:r>
            <a:endParaRPr lang="de-DE" sz="1000" dirty="0" smtClean="0">
              <a:latin typeface="Vodafone Rg" pitchFamily="34" charset="0"/>
            </a:endParaRPr>
          </a:p>
        </p:txBody>
      </p:sp>
      <p:sp>
        <p:nvSpPr>
          <p:cNvPr id="8" name="balkendia aAL4"/>
          <p:cNvSpPr txBox="1"/>
          <p:nvPr/>
        </p:nvSpPr>
        <p:spPr>
          <a:xfrm>
            <a:off x="363420" y="3484462"/>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Field of education / study is meaningful to society</a:t>
            </a:r>
            <a:endParaRPr lang="de-DE" sz="1000" dirty="0" smtClean="0">
              <a:latin typeface="Vodafone Rg" pitchFamily="34" charset="0"/>
            </a:endParaRPr>
          </a:p>
        </p:txBody>
      </p:sp>
      <p:sp>
        <p:nvSpPr>
          <p:cNvPr id="10" name="balkendia aAL5"/>
          <p:cNvSpPr txBox="1"/>
          <p:nvPr/>
        </p:nvSpPr>
        <p:spPr>
          <a:xfrm>
            <a:off x="363420" y="3807485"/>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High chances of finding a job that offers me career options</a:t>
            </a:r>
            <a:endParaRPr lang="de-DE" sz="1000" dirty="0" smtClean="0">
              <a:latin typeface="Vodafone Rg" pitchFamily="34" charset="0"/>
            </a:endParaRPr>
          </a:p>
        </p:txBody>
      </p:sp>
      <p:sp>
        <p:nvSpPr>
          <p:cNvPr id="28" name="balkendia aAL6"/>
          <p:cNvSpPr txBox="1"/>
          <p:nvPr/>
        </p:nvSpPr>
        <p:spPr>
          <a:xfrm>
            <a:off x="363420" y="4130508"/>
            <a:ext cx="3175000" cy="32302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High chances of finding a job that offers a good balance between work and private life</a:t>
            </a:r>
            <a:endParaRPr lang="de-DE" sz="1000" dirty="0" smtClean="0">
              <a:latin typeface="Vodafone Rg" pitchFamily="34" charset="0"/>
            </a:endParaRPr>
          </a:p>
        </p:txBody>
      </p:sp>
      <p:sp>
        <p:nvSpPr>
          <p:cNvPr id="29" name="balkendia aAL7"/>
          <p:cNvSpPr txBox="1"/>
          <p:nvPr/>
        </p:nvSpPr>
        <p:spPr>
          <a:xfrm>
            <a:off x="363420" y="4453530"/>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Field of education / study has a good reputation</a:t>
            </a:r>
            <a:endParaRPr lang="de-DE" sz="1000" dirty="0" smtClean="0">
              <a:latin typeface="Vodafone Rg" pitchFamily="34" charset="0"/>
            </a:endParaRPr>
          </a:p>
        </p:txBody>
      </p:sp>
      <p:sp>
        <p:nvSpPr>
          <p:cNvPr id="30" name="balkendia aAL8"/>
          <p:cNvSpPr txBox="1"/>
          <p:nvPr/>
        </p:nvSpPr>
        <p:spPr>
          <a:xfrm>
            <a:off x="1471749" y="4776553"/>
            <a:ext cx="2066670" cy="32302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Degree is required for applying for further field educational degree</a:t>
            </a:r>
            <a:endParaRPr lang="de-DE" sz="1000" dirty="0" smtClean="0">
              <a:latin typeface="Vodafone Rg" pitchFamily="34" charset="0"/>
            </a:endParaRPr>
          </a:p>
        </p:txBody>
      </p:sp>
      <p:sp>
        <p:nvSpPr>
          <p:cNvPr id="31" name="balkendia aAL9"/>
          <p:cNvSpPr txBox="1"/>
          <p:nvPr/>
        </p:nvSpPr>
        <p:spPr>
          <a:xfrm>
            <a:off x="600890" y="5099576"/>
            <a:ext cx="2937529" cy="32302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Choosing education / study was the only possibility to avoid spare time or unemployment</a:t>
            </a:r>
            <a:endParaRPr lang="de-DE" sz="1000" dirty="0" smtClean="0">
              <a:latin typeface="Vodafone Rg" pitchFamily="34" charset="0"/>
            </a:endParaRPr>
          </a:p>
        </p:txBody>
      </p:sp>
      <p:sp>
        <p:nvSpPr>
          <p:cNvPr id="32" name="balkendia aAL10"/>
          <p:cNvSpPr txBox="1"/>
          <p:nvPr/>
        </p:nvSpPr>
        <p:spPr>
          <a:xfrm>
            <a:off x="363420" y="5422599"/>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26" name="Rechteck 25"/>
          <p:cNvSpPr/>
          <p:nvPr/>
        </p:nvSpPr>
        <p:spPr>
          <a:xfrm>
            <a:off x="3510139" y="3181058"/>
            <a:ext cx="571667" cy="278255"/>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3986829454"/>
      </p:ext>
    </p:extLst>
  </p:cSld>
  <p:clrMapOvr>
    <a:masterClrMapping/>
  </p:clrMapOvr>
  <p:transition spd="slow">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Young Czechs also base their choice </a:t>
            </a:r>
            <a:r>
              <a:rPr lang="en-GB" smtClean="0"/>
              <a:t>of education more often on future payment than </a:t>
            </a:r>
            <a:r>
              <a:rPr lang="en-GB" dirty="0" smtClean="0"/>
              <a:t>young people elsewhere.</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24</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51009859"/>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1987637663"/>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1404558929"/>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pic>
        <p:nvPicPr>
          <p:cNvPr id="45" name="Grafik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46" name="Grafik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47" name="Picture 2" descr="Flagge Spanie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42" name="Diatitel 1"/>
          <p:cNvSpPr txBox="1">
            <a:spLocks/>
          </p:cNvSpPr>
          <p:nvPr/>
        </p:nvSpPr>
        <p:spPr>
          <a:xfrm>
            <a:off x="433069" y="1443038"/>
            <a:ext cx="783621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Out of what reasons did you choose your current field of education / vocational training?</a:t>
            </a:r>
            <a:endParaRPr lang="en-GB" b="1" baseline="30000" dirty="0">
              <a:latin typeface="Vodafone Rg" pitchFamily="34" charset="0"/>
            </a:endParaRPr>
          </a:p>
        </p:txBody>
      </p:sp>
      <p:sp>
        <p:nvSpPr>
          <p:cNvPr id="3" name="balkendia aAL0"/>
          <p:cNvSpPr txBox="1"/>
          <p:nvPr/>
        </p:nvSpPr>
        <p:spPr>
          <a:xfrm>
            <a:off x="363420" y="2192370"/>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am interested in this field of work</a:t>
            </a:r>
            <a:endParaRPr lang="de-DE" sz="1000" dirty="0" smtClean="0">
              <a:latin typeface="Vodafone Rg" pitchFamily="34" charset="0"/>
            </a:endParaRPr>
          </a:p>
        </p:txBody>
      </p:sp>
      <p:sp>
        <p:nvSpPr>
          <p:cNvPr id="5" name="balkendia aAL1"/>
          <p:cNvSpPr txBox="1"/>
          <p:nvPr/>
        </p:nvSpPr>
        <p:spPr>
          <a:xfrm>
            <a:off x="363420" y="2515393"/>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High chances of finding a job that is interesting to me</a:t>
            </a:r>
            <a:endParaRPr lang="de-DE" sz="1000" dirty="0" smtClean="0">
              <a:latin typeface="Vodafone Rg" pitchFamily="34" charset="0"/>
            </a:endParaRPr>
          </a:p>
        </p:txBody>
      </p:sp>
      <p:sp>
        <p:nvSpPr>
          <p:cNvPr id="6" name="balkendia aAL2"/>
          <p:cNvSpPr txBox="1"/>
          <p:nvPr/>
        </p:nvSpPr>
        <p:spPr>
          <a:xfrm>
            <a:off x="363420" y="2838416"/>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High employment chances</a:t>
            </a:r>
            <a:endParaRPr lang="de-DE" sz="1000" dirty="0" smtClean="0">
              <a:latin typeface="Vodafone Rg" pitchFamily="34" charset="0"/>
            </a:endParaRPr>
          </a:p>
        </p:txBody>
      </p:sp>
      <p:sp>
        <p:nvSpPr>
          <p:cNvPr id="7" name="balkendia aAL3"/>
          <p:cNvSpPr txBox="1"/>
          <p:nvPr/>
        </p:nvSpPr>
        <p:spPr>
          <a:xfrm>
            <a:off x="363420" y="3161439"/>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High chances of finding a job that is well paid</a:t>
            </a:r>
            <a:endParaRPr lang="de-DE" sz="1000" dirty="0" smtClean="0">
              <a:latin typeface="Vodafone Rg" pitchFamily="34" charset="0"/>
            </a:endParaRPr>
          </a:p>
        </p:txBody>
      </p:sp>
      <p:sp>
        <p:nvSpPr>
          <p:cNvPr id="8" name="balkendia aAL4"/>
          <p:cNvSpPr txBox="1"/>
          <p:nvPr/>
        </p:nvSpPr>
        <p:spPr>
          <a:xfrm>
            <a:off x="363420" y="3484462"/>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Field of education / study is meaningful to society</a:t>
            </a:r>
            <a:endParaRPr lang="de-DE" sz="1000" dirty="0" smtClean="0">
              <a:latin typeface="Vodafone Rg" pitchFamily="34" charset="0"/>
            </a:endParaRPr>
          </a:p>
        </p:txBody>
      </p:sp>
      <p:sp>
        <p:nvSpPr>
          <p:cNvPr id="10" name="balkendia aAL5"/>
          <p:cNvSpPr txBox="1"/>
          <p:nvPr/>
        </p:nvSpPr>
        <p:spPr>
          <a:xfrm>
            <a:off x="363420" y="3807485"/>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High chances of finding a job that offers me career options</a:t>
            </a:r>
            <a:endParaRPr lang="de-DE" sz="1000" dirty="0" smtClean="0">
              <a:latin typeface="Vodafone Rg" pitchFamily="34" charset="0"/>
            </a:endParaRPr>
          </a:p>
        </p:txBody>
      </p:sp>
      <p:sp>
        <p:nvSpPr>
          <p:cNvPr id="29" name="balkendia aAL7"/>
          <p:cNvSpPr txBox="1"/>
          <p:nvPr/>
        </p:nvSpPr>
        <p:spPr>
          <a:xfrm>
            <a:off x="363420" y="4453530"/>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Field of education / study has a good reputation</a:t>
            </a:r>
            <a:endParaRPr lang="de-DE" sz="1000" dirty="0" smtClean="0">
              <a:latin typeface="Vodafone Rg" pitchFamily="34" charset="0"/>
            </a:endParaRPr>
          </a:p>
        </p:txBody>
      </p:sp>
      <p:sp>
        <p:nvSpPr>
          <p:cNvPr id="32" name="balkendia aAL10"/>
          <p:cNvSpPr txBox="1"/>
          <p:nvPr/>
        </p:nvSpPr>
        <p:spPr>
          <a:xfrm>
            <a:off x="363420" y="5422599"/>
            <a:ext cx="3175000" cy="32302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43"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Out of what reasons did you choose your current field of education / vocational training? Please tick the three most important reasons.; Respondents who are still undergoing education (other than general education); n=394-615</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26" name="Rechteck 25"/>
          <p:cNvSpPr/>
          <p:nvPr/>
        </p:nvSpPr>
        <p:spPr>
          <a:xfrm>
            <a:off x="6064805" y="3181058"/>
            <a:ext cx="571667" cy="278255"/>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7" name="balkendia aAL6"/>
          <p:cNvSpPr txBox="1"/>
          <p:nvPr/>
        </p:nvSpPr>
        <p:spPr>
          <a:xfrm>
            <a:off x="363420" y="4130508"/>
            <a:ext cx="3175000" cy="32302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High chances of finding a job that offers a good balance between work and private life</a:t>
            </a:r>
            <a:endParaRPr lang="de-DE" sz="1000" dirty="0" smtClean="0">
              <a:latin typeface="Vodafone Rg" pitchFamily="34" charset="0"/>
            </a:endParaRPr>
          </a:p>
        </p:txBody>
      </p:sp>
      <p:sp>
        <p:nvSpPr>
          <p:cNvPr id="33" name="balkendia aAL8"/>
          <p:cNvSpPr txBox="1"/>
          <p:nvPr/>
        </p:nvSpPr>
        <p:spPr>
          <a:xfrm>
            <a:off x="1471749" y="4776553"/>
            <a:ext cx="2066670" cy="32302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Degree is required for applying for further field educational degree</a:t>
            </a:r>
            <a:endParaRPr lang="de-DE" sz="1000" dirty="0" smtClean="0">
              <a:latin typeface="Vodafone Rg" pitchFamily="34" charset="0"/>
            </a:endParaRPr>
          </a:p>
        </p:txBody>
      </p:sp>
      <p:sp>
        <p:nvSpPr>
          <p:cNvPr id="34" name="balkendia aAL9"/>
          <p:cNvSpPr txBox="1"/>
          <p:nvPr/>
        </p:nvSpPr>
        <p:spPr>
          <a:xfrm>
            <a:off x="600890" y="5099576"/>
            <a:ext cx="2937529" cy="32302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Choosing education / study was the only possibility to avoid spare time or unemployment</a:t>
            </a:r>
            <a:endParaRPr lang="de-DE" sz="1000" dirty="0" smtClean="0">
              <a:latin typeface="Vodafone Rg" pitchFamily="34" charset="0"/>
            </a:endParaRPr>
          </a:p>
        </p:txBody>
      </p:sp>
    </p:spTree>
    <p:extLst>
      <p:ext uri="{BB962C8B-B14F-4D97-AF65-F5344CB8AC3E}">
        <p14:creationId xmlns:p14="http://schemas.microsoft.com/office/powerpoint/2010/main" val="2084978071"/>
      </p:ext>
    </p:extLst>
  </p:cSld>
  <p:clrMapOvr>
    <a:masterClrMapping/>
  </p:clrMapOvr>
  <p:transition spd="slow">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Occupational background</a:t>
            </a:r>
          </a:p>
        </p:txBody>
      </p:sp>
      <p:sp>
        <p:nvSpPr>
          <p:cNvPr id="3" name="Slide Number Placeholder 2"/>
          <p:cNvSpPr>
            <a:spLocks noGrp="1"/>
          </p:cNvSpPr>
          <p:nvPr>
            <p:ph type="sldNum" sz="quarter" idx="11"/>
          </p:nvPr>
        </p:nvSpPr>
        <p:spPr/>
        <p:txBody>
          <a:bodyPr/>
          <a:lstStyle/>
          <a:p>
            <a:fld id="{72A83A2B-3358-44F8-83A0-4598795D8FB5}" type="slidenum">
              <a:rPr lang="en-GB" smtClean="0"/>
              <a:pPr/>
              <a:t>25</a:t>
            </a:fld>
            <a:endParaRPr lang="en-GB" dirty="0"/>
          </a:p>
        </p:txBody>
      </p:sp>
    </p:spTree>
    <p:extLst>
      <p:ext uri="{BB962C8B-B14F-4D97-AF65-F5344CB8AC3E}">
        <p14:creationId xmlns:p14="http://schemas.microsoft.com/office/powerpoint/2010/main" val="2019740966"/>
      </p:ext>
    </p:extLst>
  </p:cSld>
  <p:clrMapOvr>
    <a:masterClrMapping/>
  </p:clrMapOvr>
  <p:transition spd="slow">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6971"/>
            <a:ext cx="8036351" cy="1026068"/>
          </a:xfrm>
        </p:spPr>
        <p:txBody>
          <a:bodyPr/>
          <a:lstStyle/>
          <a:p>
            <a:r>
              <a:rPr lang="en-US" dirty="0" smtClean="0"/>
              <a:t>In the Netherlands, considerably fewer young people describe their jobs as dealing with business, administration and law.</a:t>
            </a:r>
            <a:endParaRPr lang="en-US"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26</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4249010825"/>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402437319"/>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3333285915"/>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sp>
        <p:nvSpPr>
          <p:cNvPr id="88"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dirty="0" smtClean="0">
                <a:ln>
                  <a:noFill/>
                </a:ln>
                <a:solidFill>
                  <a:schemeClr val="tx1"/>
                </a:solidFill>
                <a:effectLst/>
                <a:uLnTx/>
                <a:uFillTx/>
                <a:ea typeface="+mn-ea"/>
                <a:cs typeface="+mn-cs"/>
              </a:rPr>
              <a:t>Thinking about the type of work you do in your job, which of the following does fit best?; Respondents who are employed or used to be employed; n=471-717</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Field of occupation (present)</a:t>
            </a:r>
            <a:endParaRPr lang="en-GB" b="1" baseline="30000" dirty="0">
              <a:latin typeface="Vodafone Rg" pitchFamily="34" charset="0"/>
            </a:endParaRPr>
          </a:p>
        </p:txBody>
      </p:sp>
      <p:pic>
        <p:nvPicPr>
          <p:cNvPr id="43" name="Grafik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sp>
        <p:nvSpPr>
          <p:cNvPr id="11" name="balkendia aAL0"/>
          <p:cNvSpPr txBox="1"/>
          <p:nvPr/>
        </p:nvSpPr>
        <p:spPr>
          <a:xfrm>
            <a:off x="363420" y="2192370"/>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Education</a:t>
            </a:r>
            <a:endParaRPr lang="de-DE" sz="1000" dirty="0" smtClean="0">
              <a:latin typeface="Vodafone Rg" pitchFamily="34" charset="0"/>
            </a:endParaRPr>
          </a:p>
        </p:txBody>
      </p:sp>
      <p:sp>
        <p:nvSpPr>
          <p:cNvPr id="12" name="balkendia aAL1"/>
          <p:cNvSpPr txBox="1"/>
          <p:nvPr/>
        </p:nvSpPr>
        <p:spPr>
          <a:xfrm>
            <a:off x="363420" y="2414448"/>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Arts, humanities, languages</a:t>
            </a:r>
            <a:endParaRPr lang="de-DE" sz="1000" dirty="0" smtClean="0">
              <a:latin typeface="Vodafone Rg" pitchFamily="34" charset="0"/>
            </a:endParaRPr>
          </a:p>
        </p:txBody>
      </p:sp>
      <p:sp>
        <p:nvSpPr>
          <p:cNvPr id="13" name="balkendia aAL2"/>
          <p:cNvSpPr txBox="1"/>
          <p:nvPr/>
        </p:nvSpPr>
        <p:spPr>
          <a:xfrm>
            <a:off x="363420" y="2636526"/>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Social and behavioral sciences</a:t>
            </a:r>
            <a:endParaRPr lang="de-DE" sz="1000" dirty="0" smtClean="0">
              <a:latin typeface="Vodafone Rg" pitchFamily="34" charset="0"/>
            </a:endParaRPr>
          </a:p>
        </p:txBody>
      </p:sp>
      <p:sp>
        <p:nvSpPr>
          <p:cNvPr id="14" name="balkendia aAL3"/>
          <p:cNvSpPr txBox="1"/>
          <p:nvPr/>
        </p:nvSpPr>
        <p:spPr>
          <a:xfrm>
            <a:off x="363420" y="2858605"/>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Journalism and information </a:t>
            </a:r>
            <a:endParaRPr lang="de-DE" sz="1000" dirty="0" smtClean="0">
              <a:latin typeface="Vodafone Rg" pitchFamily="34" charset="0"/>
            </a:endParaRPr>
          </a:p>
        </p:txBody>
      </p:sp>
      <p:sp>
        <p:nvSpPr>
          <p:cNvPr id="15" name="balkendia aAL4"/>
          <p:cNvSpPr txBox="1"/>
          <p:nvPr/>
        </p:nvSpPr>
        <p:spPr>
          <a:xfrm>
            <a:off x="363420" y="3080683"/>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Business, administration and law</a:t>
            </a:r>
            <a:endParaRPr lang="de-DE" sz="1000" dirty="0" smtClean="0">
              <a:latin typeface="Vodafone Rg" pitchFamily="34" charset="0"/>
            </a:endParaRPr>
          </a:p>
        </p:txBody>
      </p:sp>
      <p:sp>
        <p:nvSpPr>
          <p:cNvPr id="16" name="balkendia aAL5"/>
          <p:cNvSpPr txBox="1"/>
          <p:nvPr/>
        </p:nvSpPr>
        <p:spPr>
          <a:xfrm>
            <a:off x="363420" y="3302761"/>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Natural sciences </a:t>
            </a:r>
            <a:endParaRPr lang="de-DE" sz="1000" dirty="0" smtClean="0">
              <a:latin typeface="Vodafone Rg" pitchFamily="34" charset="0"/>
            </a:endParaRPr>
          </a:p>
        </p:txBody>
      </p:sp>
      <p:sp>
        <p:nvSpPr>
          <p:cNvPr id="17" name="balkendia aAL6"/>
          <p:cNvSpPr txBox="1"/>
          <p:nvPr/>
        </p:nvSpPr>
        <p:spPr>
          <a:xfrm>
            <a:off x="363420" y="3524839"/>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Mathematics and statistics</a:t>
            </a:r>
            <a:endParaRPr lang="de-DE" sz="1000" dirty="0" smtClean="0">
              <a:latin typeface="Vodafone Rg" pitchFamily="34" charset="0"/>
            </a:endParaRPr>
          </a:p>
        </p:txBody>
      </p:sp>
      <p:sp>
        <p:nvSpPr>
          <p:cNvPr id="18" name="balkendia aAL7"/>
          <p:cNvSpPr txBox="1"/>
          <p:nvPr/>
        </p:nvSpPr>
        <p:spPr>
          <a:xfrm>
            <a:off x="363420" y="3746918"/>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Information and communication technologies </a:t>
            </a:r>
            <a:endParaRPr lang="de-DE" sz="1000" dirty="0" smtClean="0">
              <a:latin typeface="Vodafone Rg" pitchFamily="34" charset="0"/>
            </a:endParaRPr>
          </a:p>
        </p:txBody>
      </p:sp>
      <p:sp>
        <p:nvSpPr>
          <p:cNvPr id="19" name="balkendia aAL8"/>
          <p:cNvSpPr txBox="1"/>
          <p:nvPr/>
        </p:nvSpPr>
        <p:spPr>
          <a:xfrm>
            <a:off x="363420" y="3968996"/>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Engineering and engineering trades</a:t>
            </a:r>
            <a:endParaRPr lang="de-DE" sz="1000" dirty="0" smtClean="0">
              <a:latin typeface="Vodafone Rg" pitchFamily="34" charset="0"/>
            </a:endParaRPr>
          </a:p>
        </p:txBody>
      </p:sp>
      <p:sp>
        <p:nvSpPr>
          <p:cNvPr id="20" name="balkendia aAL9"/>
          <p:cNvSpPr txBox="1"/>
          <p:nvPr/>
        </p:nvSpPr>
        <p:spPr>
          <a:xfrm>
            <a:off x="363420" y="4191074"/>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Manufacturing, processing</a:t>
            </a:r>
            <a:endParaRPr lang="de-DE" sz="1000" dirty="0" smtClean="0">
              <a:latin typeface="Vodafone Rg" pitchFamily="34" charset="0"/>
            </a:endParaRPr>
          </a:p>
        </p:txBody>
      </p:sp>
      <p:sp>
        <p:nvSpPr>
          <p:cNvPr id="22" name="balkendia aAL10"/>
          <p:cNvSpPr txBox="1"/>
          <p:nvPr/>
        </p:nvSpPr>
        <p:spPr>
          <a:xfrm>
            <a:off x="363420" y="4413152"/>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Architecture and construction</a:t>
            </a:r>
            <a:endParaRPr lang="de-DE" sz="1000" dirty="0" smtClean="0">
              <a:latin typeface="Vodafone Rg" pitchFamily="34" charset="0"/>
            </a:endParaRPr>
          </a:p>
        </p:txBody>
      </p:sp>
      <p:sp>
        <p:nvSpPr>
          <p:cNvPr id="23" name="balkendia aAL11"/>
          <p:cNvSpPr txBox="1"/>
          <p:nvPr/>
        </p:nvSpPr>
        <p:spPr>
          <a:xfrm>
            <a:off x="363420" y="4635231"/>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Agriculture, forestry, fisheries and veterinary</a:t>
            </a:r>
            <a:endParaRPr lang="de-DE" sz="1000" dirty="0" smtClean="0">
              <a:latin typeface="Vodafone Rg" pitchFamily="34" charset="0"/>
            </a:endParaRPr>
          </a:p>
        </p:txBody>
      </p:sp>
      <p:sp>
        <p:nvSpPr>
          <p:cNvPr id="24" name="balkendia aAL12"/>
          <p:cNvSpPr txBox="1"/>
          <p:nvPr/>
        </p:nvSpPr>
        <p:spPr>
          <a:xfrm>
            <a:off x="363420" y="4857309"/>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Health / medicine and welfare</a:t>
            </a:r>
            <a:endParaRPr lang="de-DE" sz="1000" dirty="0" smtClean="0">
              <a:latin typeface="Vodafone Rg" pitchFamily="34" charset="0"/>
            </a:endParaRPr>
          </a:p>
        </p:txBody>
      </p:sp>
      <p:sp>
        <p:nvSpPr>
          <p:cNvPr id="25" name="balkendia aAL13"/>
          <p:cNvSpPr txBox="1"/>
          <p:nvPr/>
        </p:nvSpPr>
        <p:spPr>
          <a:xfrm>
            <a:off x="363420" y="5079387"/>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Services </a:t>
            </a:r>
            <a:endParaRPr lang="de-DE" sz="1000" dirty="0" smtClean="0">
              <a:latin typeface="Vodafone Rg" pitchFamily="34" charset="0"/>
            </a:endParaRPr>
          </a:p>
        </p:txBody>
      </p:sp>
      <p:sp>
        <p:nvSpPr>
          <p:cNvPr id="26" name="balkendia aAL14"/>
          <p:cNvSpPr txBox="1"/>
          <p:nvPr/>
        </p:nvSpPr>
        <p:spPr>
          <a:xfrm>
            <a:off x="363420" y="5301466"/>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27" name="balkendia aAL15"/>
          <p:cNvSpPr txBox="1"/>
          <p:nvPr/>
        </p:nvSpPr>
        <p:spPr>
          <a:xfrm>
            <a:off x="363420" y="5523544"/>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31" name="Rechteck 30"/>
          <p:cNvSpPr/>
          <p:nvPr/>
        </p:nvSpPr>
        <p:spPr>
          <a:xfrm>
            <a:off x="6064805" y="3080683"/>
            <a:ext cx="449117" cy="199518"/>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2999954696"/>
      </p:ext>
    </p:extLst>
  </p:cSld>
  <p:clrMapOvr>
    <a:masterClrMapping/>
  </p:clrMapOvr>
  <p:transition spd="slow">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Across all countries, Czech respondents most often describe their job as dealing with manufacturing and processing.</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27</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3435619457"/>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6316901"/>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4190772063"/>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pic>
        <p:nvPicPr>
          <p:cNvPr id="45" name="Grafik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46" name="Grafik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47" name="Picture 2" descr="Flagge Spanie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Field of occupation (present)</a:t>
            </a:r>
            <a:endParaRPr lang="en-GB" b="1" baseline="30000" dirty="0">
              <a:latin typeface="Vodafone Rg" pitchFamily="34" charset="0"/>
            </a:endParaRPr>
          </a:p>
        </p:txBody>
      </p:sp>
      <p:sp>
        <p:nvSpPr>
          <p:cNvPr id="11" name="balkendia aAL0"/>
          <p:cNvSpPr txBox="1"/>
          <p:nvPr/>
        </p:nvSpPr>
        <p:spPr>
          <a:xfrm>
            <a:off x="363420" y="2192370"/>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Education</a:t>
            </a:r>
            <a:endParaRPr lang="de-DE" sz="1000" dirty="0" smtClean="0">
              <a:latin typeface="Vodafone Rg" pitchFamily="34" charset="0"/>
            </a:endParaRPr>
          </a:p>
        </p:txBody>
      </p:sp>
      <p:sp>
        <p:nvSpPr>
          <p:cNvPr id="12" name="balkendia aAL1"/>
          <p:cNvSpPr txBox="1"/>
          <p:nvPr/>
        </p:nvSpPr>
        <p:spPr>
          <a:xfrm>
            <a:off x="363420" y="2414448"/>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Arts, humanities, languages</a:t>
            </a:r>
            <a:endParaRPr lang="de-DE" sz="1000" dirty="0" smtClean="0">
              <a:latin typeface="Vodafone Rg" pitchFamily="34" charset="0"/>
            </a:endParaRPr>
          </a:p>
        </p:txBody>
      </p:sp>
      <p:sp>
        <p:nvSpPr>
          <p:cNvPr id="13" name="balkendia aAL2"/>
          <p:cNvSpPr txBox="1"/>
          <p:nvPr/>
        </p:nvSpPr>
        <p:spPr>
          <a:xfrm>
            <a:off x="363420" y="2636526"/>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Social and behavioral sciences</a:t>
            </a:r>
            <a:endParaRPr lang="de-DE" sz="1000" dirty="0" smtClean="0">
              <a:latin typeface="Vodafone Rg" pitchFamily="34" charset="0"/>
            </a:endParaRPr>
          </a:p>
        </p:txBody>
      </p:sp>
      <p:sp>
        <p:nvSpPr>
          <p:cNvPr id="14" name="balkendia aAL3"/>
          <p:cNvSpPr txBox="1"/>
          <p:nvPr/>
        </p:nvSpPr>
        <p:spPr>
          <a:xfrm>
            <a:off x="363420" y="2858605"/>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Journalism and information </a:t>
            </a:r>
            <a:endParaRPr lang="de-DE" sz="1000" dirty="0" smtClean="0">
              <a:latin typeface="Vodafone Rg" pitchFamily="34" charset="0"/>
            </a:endParaRPr>
          </a:p>
        </p:txBody>
      </p:sp>
      <p:sp>
        <p:nvSpPr>
          <p:cNvPr id="15" name="balkendia aAL4"/>
          <p:cNvSpPr txBox="1"/>
          <p:nvPr/>
        </p:nvSpPr>
        <p:spPr>
          <a:xfrm>
            <a:off x="363420" y="3080683"/>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Business, administration and law</a:t>
            </a:r>
            <a:endParaRPr lang="de-DE" sz="1000" dirty="0" smtClean="0">
              <a:latin typeface="Vodafone Rg" pitchFamily="34" charset="0"/>
            </a:endParaRPr>
          </a:p>
        </p:txBody>
      </p:sp>
      <p:sp>
        <p:nvSpPr>
          <p:cNvPr id="16" name="balkendia aAL5"/>
          <p:cNvSpPr txBox="1"/>
          <p:nvPr/>
        </p:nvSpPr>
        <p:spPr>
          <a:xfrm>
            <a:off x="363420" y="3302761"/>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Natural sciences </a:t>
            </a:r>
            <a:endParaRPr lang="de-DE" sz="1000" dirty="0" smtClean="0">
              <a:latin typeface="Vodafone Rg" pitchFamily="34" charset="0"/>
            </a:endParaRPr>
          </a:p>
        </p:txBody>
      </p:sp>
      <p:sp>
        <p:nvSpPr>
          <p:cNvPr id="17" name="balkendia aAL6"/>
          <p:cNvSpPr txBox="1"/>
          <p:nvPr/>
        </p:nvSpPr>
        <p:spPr>
          <a:xfrm>
            <a:off x="363420" y="3524839"/>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Mathematics and statistics</a:t>
            </a:r>
            <a:endParaRPr lang="de-DE" sz="1000" dirty="0" smtClean="0">
              <a:latin typeface="Vodafone Rg" pitchFamily="34" charset="0"/>
            </a:endParaRPr>
          </a:p>
        </p:txBody>
      </p:sp>
      <p:sp>
        <p:nvSpPr>
          <p:cNvPr id="18" name="balkendia aAL7"/>
          <p:cNvSpPr txBox="1"/>
          <p:nvPr/>
        </p:nvSpPr>
        <p:spPr>
          <a:xfrm>
            <a:off x="363420" y="3746918"/>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Information and communication technologies </a:t>
            </a:r>
            <a:endParaRPr lang="de-DE" sz="1000" dirty="0" smtClean="0">
              <a:latin typeface="Vodafone Rg" pitchFamily="34" charset="0"/>
            </a:endParaRPr>
          </a:p>
        </p:txBody>
      </p:sp>
      <p:sp>
        <p:nvSpPr>
          <p:cNvPr id="19" name="balkendia aAL8"/>
          <p:cNvSpPr txBox="1"/>
          <p:nvPr/>
        </p:nvSpPr>
        <p:spPr>
          <a:xfrm>
            <a:off x="363420" y="3968996"/>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Engineering and engineering trades</a:t>
            </a:r>
            <a:endParaRPr lang="de-DE" sz="1000" dirty="0" smtClean="0">
              <a:latin typeface="Vodafone Rg" pitchFamily="34" charset="0"/>
            </a:endParaRPr>
          </a:p>
        </p:txBody>
      </p:sp>
      <p:sp>
        <p:nvSpPr>
          <p:cNvPr id="20" name="balkendia aAL9"/>
          <p:cNvSpPr txBox="1"/>
          <p:nvPr/>
        </p:nvSpPr>
        <p:spPr>
          <a:xfrm>
            <a:off x="363420" y="4191074"/>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Manufacturing, processing</a:t>
            </a:r>
            <a:endParaRPr lang="de-DE" sz="1000" dirty="0" smtClean="0">
              <a:latin typeface="Vodafone Rg" pitchFamily="34" charset="0"/>
            </a:endParaRPr>
          </a:p>
        </p:txBody>
      </p:sp>
      <p:sp>
        <p:nvSpPr>
          <p:cNvPr id="22" name="balkendia aAL10"/>
          <p:cNvSpPr txBox="1"/>
          <p:nvPr/>
        </p:nvSpPr>
        <p:spPr>
          <a:xfrm>
            <a:off x="363420" y="4413152"/>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Architecture and construction</a:t>
            </a:r>
            <a:endParaRPr lang="de-DE" sz="1000" dirty="0" smtClean="0">
              <a:latin typeface="Vodafone Rg" pitchFamily="34" charset="0"/>
            </a:endParaRPr>
          </a:p>
        </p:txBody>
      </p:sp>
      <p:sp>
        <p:nvSpPr>
          <p:cNvPr id="23" name="balkendia aAL11"/>
          <p:cNvSpPr txBox="1"/>
          <p:nvPr/>
        </p:nvSpPr>
        <p:spPr>
          <a:xfrm>
            <a:off x="363420" y="4635231"/>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Agriculture, forestry, fisheries and veterinary</a:t>
            </a:r>
            <a:endParaRPr lang="de-DE" sz="1000" dirty="0" smtClean="0">
              <a:latin typeface="Vodafone Rg" pitchFamily="34" charset="0"/>
            </a:endParaRPr>
          </a:p>
        </p:txBody>
      </p:sp>
      <p:sp>
        <p:nvSpPr>
          <p:cNvPr id="24" name="balkendia aAL12"/>
          <p:cNvSpPr txBox="1"/>
          <p:nvPr/>
        </p:nvSpPr>
        <p:spPr>
          <a:xfrm>
            <a:off x="363420" y="4857309"/>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Health / medicine and welfare</a:t>
            </a:r>
            <a:endParaRPr lang="de-DE" sz="1000" dirty="0" smtClean="0">
              <a:latin typeface="Vodafone Rg" pitchFamily="34" charset="0"/>
            </a:endParaRPr>
          </a:p>
        </p:txBody>
      </p:sp>
      <p:sp>
        <p:nvSpPr>
          <p:cNvPr id="25" name="balkendia aAL13"/>
          <p:cNvSpPr txBox="1"/>
          <p:nvPr/>
        </p:nvSpPr>
        <p:spPr>
          <a:xfrm>
            <a:off x="363420" y="5079387"/>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Services </a:t>
            </a:r>
            <a:endParaRPr lang="de-DE" sz="1000" dirty="0" smtClean="0">
              <a:latin typeface="Vodafone Rg" pitchFamily="34" charset="0"/>
            </a:endParaRPr>
          </a:p>
        </p:txBody>
      </p:sp>
      <p:sp>
        <p:nvSpPr>
          <p:cNvPr id="26" name="balkendia aAL14"/>
          <p:cNvSpPr txBox="1"/>
          <p:nvPr/>
        </p:nvSpPr>
        <p:spPr>
          <a:xfrm>
            <a:off x="363420" y="5301466"/>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27" name="balkendia aAL15"/>
          <p:cNvSpPr txBox="1"/>
          <p:nvPr/>
        </p:nvSpPr>
        <p:spPr>
          <a:xfrm>
            <a:off x="363420" y="5523544"/>
            <a:ext cx="3175000" cy="222078"/>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44"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Thinking about the type of work you do in your job, which of the following does fit best?; Respondents who are employed or used to be employed; n=471-717</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31" name="Rechteck 30"/>
          <p:cNvSpPr/>
          <p:nvPr/>
        </p:nvSpPr>
        <p:spPr>
          <a:xfrm>
            <a:off x="6064805" y="4174193"/>
            <a:ext cx="703640" cy="229532"/>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530521776"/>
      </p:ext>
    </p:extLst>
  </p:cSld>
  <p:clrMapOvr>
    <a:masterClrMapping/>
  </p:clrMapOvr>
  <p:transition spd="slow">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Occupation is mostly spread across different sectors, in the Netherlands health and medicine are especially popular.</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28</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35659488"/>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890589254"/>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3879345677"/>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sp>
        <p:nvSpPr>
          <p:cNvPr id="88"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dirty="0" smtClean="0">
                <a:ln>
                  <a:noFill/>
                </a:ln>
                <a:solidFill>
                  <a:schemeClr val="tx1"/>
                </a:solidFill>
                <a:effectLst/>
                <a:uLnTx/>
                <a:uFillTx/>
                <a:ea typeface="+mn-ea"/>
                <a:cs typeface="+mn-cs"/>
              </a:rPr>
              <a:t>And in which sector do you currently work / did you work in your last job?; Respondents who are employed or used to be employed; n=471-717; Values &lt;3% (across all countries) are aggregated to others</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Sector of occupation (present)</a:t>
            </a:r>
            <a:endParaRPr lang="en-GB" b="1" baseline="30000" dirty="0">
              <a:latin typeface="Vodafone Rg" pitchFamily="34" charset="0"/>
            </a:endParaRPr>
          </a:p>
        </p:txBody>
      </p:sp>
      <p:pic>
        <p:nvPicPr>
          <p:cNvPr id="43" name="Grafik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sp>
        <p:nvSpPr>
          <p:cNvPr id="69" name="balkendia aAL0"/>
          <p:cNvSpPr txBox="1"/>
          <p:nvPr/>
        </p:nvSpPr>
        <p:spPr>
          <a:xfrm>
            <a:off x="363420" y="2192370"/>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Manufacturing</a:t>
            </a:r>
            <a:endParaRPr lang="de-DE" sz="1000" dirty="0" smtClean="0">
              <a:latin typeface="Vodafone Rg" pitchFamily="34" charset="0"/>
            </a:endParaRPr>
          </a:p>
        </p:txBody>
      </p:sp>
      <p:sp>
        <p:nvSpPr>
          <p:cNvPr id="70" name="balkendia aAL1"/>
          <p:cNvSpPr txBox="1"/>
          <p:nvPr/>
        </p:nvSpPr>
        <p:spPr>
          <a:xfrm>
            <a:off x="363420" y="2429253"/>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Construction</a:t>
            </a:r>
            <a:endParaRPr lang="de-DE" sz="1000" dirty="0" smtClean="0">
              <a:latin typeface="Vodafone Rg" pitchFamily="34" charset="0"/>
            </a:endParaRPr>
          </a:p>
        </p:txBody>
      </p:sp>
      <p:sp>
        <p:nvSpPr>
          <p:cNvPr id="71" name="balkendia aAL2"/>
          <p:cNvSpPr txBox="1"/>
          <p:nvPr/>
        </p:nvSpPr>
        <p:spPr>
          <a:xfrm>
            <a:off x="940526" y="2666137"/>
            <a:ext cx="2597894"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Wholesale and retail trade; repair of motor vehicles and motorcycles</a:t>
            </a:r>
            <a:endParaRPr lang="de-DE" sz="1000" dirty="0" smtClean="0">
              <a:latin typeface="Vodafone Rg" pitchFamily="34" charset="0"/>
            </a:endParaRPr>
          </a:p>
        </p:txBody>
      </p:sp>
      <p:sp>
        <p:nvSpPr>
          <p:cNvPr id="72" name="balkendia aAL3"/>
          <p:cNvSpPr txBox="1"/>
          <p:nvPr/>
        </p:nvSpPr>
        <p:spPr>
          <a:xfrm>
            <a:off x="363420" y="2903020"/>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Hotels / accomodation, restaurant / food service</a:t>
            </a:r>
            <a:endParaRPr lang="de-DE" sz="1000" dirty="0" smtClean="0">
              <a:latin typeface="Vodafone Rg" pitchFamily="34" charset="0"/>
            </a:endParaRPr>
          </a:p>
        </p:txBody>
      </p:sp>
      <p:sp>
        <p:nvSpPr>
          <p:cNvPr id="73" name="balkendia aAL4"/>
          <p:cNvSpPr txBox="1"/>
          <p:nvPr/>
        </p:nvSpPr>
        <p:spPr>
          <a:xfrm>
            <a:off x="363420" y="3139904"/>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Information and communication</a:t>
            </a:r>
            <a:endParaRPr lang="de-DE" sz="1000" dirty="0" smtClean="0">
              <a:latin typeface="Vodafone Rg" pitchFamily="34" charset="0"/>
            </a:endParaRPr>
          </a:p>
        </p:txBody>
      </p:sp>
      <p:sp>
        <p:nvSpPr>
          <p:cNvPr id="74" name="balkendia aAL5"/>
          <p:cNvSpPr txBox="1"/>
          <p:nvPr/>
        </p:nvSpPr>
        <p:spPr>
          <a:xfrm>
            <a:off x="363420" y="3376787"/>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Financial and insurance activities</a:t>
            </a:r>
            <a:endParaRPr lang="de-DE" sz="1000" dirty="0" smtClean="0">
              <a:latin typeface="Vodafone Rg" pitchFamily="34" charset="0"/>
            </a:endParaRPr>
          </a:p>
        </p:txBody>
      </p:sp>
      <p:sp>
        <p:nvSpPr>
          <p:cNvPr id="75" name="balkendia aAL6"/>
          <p:cNvSpPr txBox="1"/>
          <p:nvPr/>
        </p:nvSpPr>
        <p:spPr>
          <a:xfrm>
            <a:off x="363420" y="3613671"/>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Legal, accounting, management consultancy</a:t>
            </a:r>
            <a:endParaRPr lang="de-DE" sz="1000" dirty="0" smtClean="0">
              <a:latin typeface="Vodafone Rg" pitchFamily="34" charset="0"/>
            </a:endParaRPr>
          </a:p>
        </p:txBody>
      </p:sp>
      <p:sp>
        <p:nvSpPr>
          <p:cNvPr id="76" name="balkendia aAL7"/>
          <p:cNvSpPr txBox="1"/>
          <p:nvPr/>
        </p:nvSpPr>
        <p:spPr>
          <a:xfrm>
            <a:off x="363420" y="3850554"/>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Other professional, scientific and technical activities</a:t>
            </a:r>
            <a:endParaRPr lang="de-DE" sz="1000" dirty="0" smtClean="0">
              <a:latin typeface="Vodafone Rg" pitchFamily="34" charset="0"/>
            </a:endParaRPr>
          </a:p>
        </p:txBody>
      </p:sp>
      <p:sp>
        <p:nvSpPr>
          <p:cNvPr id="77" name="balkendia aAL8"/>
          <p:cNvSpPr txBox="1"/>
          <p:nvPr/>
        </p:nvSpPr>
        <p:spPr>
          <a:xfrm>
            <a:off x="363420" y="4087438"/>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Administrative and support service activities</a:t>
            </a:r>
            <a:endParaRPr lang="de-DE" sz="1000" dirty="0" smtClean="0">
              <a:latin typeface="Vodafone Rg" pitchFamily="34" charset="0"/>
            </a:endParaRPr>
          </a:p>
        </p:txBody>
      </p:sp>
      <p:sp>
        <p:nvSpPr>
          <p:cNvPr id="78" name="balkendia aAL9"/>
          <p:cNvSpPr txBox="1"/>
          <p:nvPr/>
        </p:nvSpPr>
        <p:spPr>
          <a:xfrm>
            <a:off x="363420" y="4324321"/>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Office administration and other business support</a:t>
            </a:r>
            <a:endParaRPr lang="de-DE" sz="1000" dirty="0" smtClean="0">
              <a:latin typeface="Vodafone Rg" pitchFamily="34" charset="0"/>
            </a:endParaRPr>
          </a:p>
        </p:txBody>
      </p:sp>
      <p:sp>
        <p:nvSpPr>
          <p:cNvPr id="79" name="balkendia aAL10"/>
          <p:cNvSpPr txBox="1"/>
          <p:nvPr/>
        </p:nvSpPr>
        <p:spPr>
          <a:xfrm>
            <a:off x="363420" y="4561205"/>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Education</a:t>
            </a:r>
            <a:endParaRPr lang="de-DE" sz="1000" dirty="0" smtClean="0">
              <a:latin typeface="Vodafone Rg" pitchFamily="34" charset="0"/>
            </a:endParaRPr>
          </a:p>
        </p:txBody>
      </p:sp>
      <p:sp>
        <p:nvSpPr>
          <p:cNvPr id="80" name="balkendia aAL11"/>
          <p:cNvSpPr txBox="1"/>
          <p:nvPr/>
        </p:nvSpPr>
        <p:spPr>
          <a:xfrm>
            <a:off x="363420" y="4798088"/>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Human health / medical and social work activities</a:t>
            </a:r>
            <a:endParaRPr lang="de-DE" sz="1000" dirty="0" smtClean="0">
              <a:latin typeface="Vodafone Rg" pitchFamily="34" charset="0"/>
            </a:endParaRPr>
          </a:p>
        </p:txBody>
      </p:sp>
      <p:sp>
        <p:nvSpPr>
          <p:cNvPr id="81" name="balkendia aAL12"/>
          <p:cNvSpPr txBox="1"/>
          <p:nvPr/>
        </p:nvSpPr>
        <p:spPr>
          <a:xfrm>
            <a:off x="363420" y="5034972"/>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 service activities</a:t>
            </a:r>
            <a:endParaRPr lang="de-DE" sz="1000" dirty="0" smtClean="0">
              <a:latin typeface="Vodafone Rg" pitchFamily="34" charset="0"/>
            </a:endParaRPr>
          </a:p>
        </p:txBody>
      </p:sp>
      <p:sp>
        <p:nvSpPr>
          <p:cNvPr id="82" name="balkendia aAL13"/>
          <p:cNvSpPr txBox="1"/>
          <p:nvPr/>
        </p:nvSpPr>
        <p:spPr>
          <a:xfrm>
            <a:off x="363420" y="5271855"/>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83" name="balkendia aAL14"/>
          <p:cNvSpPr txBox="1"/>
          <p:nvPr/>
        </p:nvSpPr>
        <p:spPr>
          <a:xfrm>
            <a:off x="363420" y="5508739"/>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31" name="Rechteck 30"/>
          <p:cNvSpPr/>
          <p:nvPr/>
        </p:nvSpPr>
        <p:spPr>
          <a:xfrm>
            <a:off x="6064805" y="4786937"/>
            <a:ext cx="703640" cy="229532"/>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3377761336"/>
      </p:ext>
    </p:extLst>
  </p:cSld>
  <p:clrMapOvr>
    <a:masterClrMapping/>
  </p:clrMapOvr>
  <p:transition spd="slow">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Young Czechs work more often in the area of manufacturing than young people elsewhere.</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29</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3062968629"/>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852052653"/>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229543853"/>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pic>
        <p:nvPicPr>
          <p:cNvPr id="45" name="Grafik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46" name="Grafik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47" name="Picture 2" descr="Flagge Spanie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Sector of occupation (present)</a:t>
            </a:r>
            <a:endParaRPr lang="en-GB" b="1" baseline="30000" dirty="0">
              <a:latin typeface="Vodafone Rg" pitchFamily="34" charset="0"/>
            </a:endParaRPr>
          </a:p>
        </p:txBody>
      </p:sp>
      <p:sp>
        <p:nvSpPr>
          <p:cNvPr id="29" name="balkendia aAL0"/>
          <p:cNvSpPr txBox="1"/>
          <p:nvPr/>
        </p:nvSpPr>
        <p:spPr>
          <a:xfrm>
            <a:off x="363420" y="2192370"/>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Manufacturing</a:t>
            </a:r>
            <a:endParaRPr lang="de-DE" sz="1000" dirty="0" smtClean="0">
              <a:latin typeface="Vodafone Rg" pitchFamily="34" charset="0"/>
            </a:endParaRPr>
          </a:p>
        </p:txBody>
      </p:sp>
      <p:sp>
        <p:nvSpPr>
          <p:cNvPr id="30" name="balkendia aAL1"/>
          <p:cNvSpPr txBox="1"/>
          <p:nvPr/>
        </p:nvSpPr>
        <p:spPr>
          <a:xfrm>
            <a:off x="363420" y="2429253"/>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Construction</a:t>
            </a:r>
            <a:endParaRPr lang="de-DE" sz="1000" dirty="0" smtClean="0">
              <a:latin typeface="Vodafone Rg" pitchFamily="34" charset="0"/>
            </a:endParaRPr>
          </a:p>
        </p:txBody>
      </p:sp>
      <p:sp>
        <p:nvSpPr>
          <p:cNvPr id="32" name="balkendia aAL3"/>
          <p:cNvSpPr txBox="1"/>
          <p:nvPr/>
        </p:nvSpPr>
        <p:spPr>
          <a:xfrm>
            <a:off x="363420" y="2903020"/>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Hotels/accomodation, restaurant/food service</a:t>
            </a:r>
            <a:endParaRPr lang="de-DE" sz="1000" dirty="0" smtClean="0">
              <a:latin typeface="Vodafone Rg" pitchFamily="34" charset="0"/>
            </a:endParaRPr>
          </a:p>
        </p:txBody>
      </p:sp>
      <p:sp>
        <p:nvSpPr>
          <p:cNvPr id="33" name="balkendia aAL4"/>
          <p:cNvSpPr txBox="1"/>
          <p:nvPr/>
        </p:nvSpPr>
        <p:spPr>
          <a:xfrm>
            <a:off x="363420" y="3139904"/>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Information and communication</a:t>
            </a:r>
            <a:endParaRPr lang="de-DE" sz="1000" dirty="0" smtClean="0">
              <a:latin typeface="Vodafone Rg" pitchFamily="34" charset="0"/>
            </a:endParaRPr>
          </a:p>
        </p:txBody>
      </p:sp>
      <p:sp>
        <p:nvSpPr>
          <p:cNvPr id="34" name="balkendia aAL5"/>
          <p:cNvSpPr txBox="1"/>
          <p:nvPr/>
        </p:nvSpPr>
        <p:spPr>
          <a:xfrm>
            <a:off x="363420" y="3376787"/>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Financial and insurance activities</a:t>
            </a:r>
            <a:endParaRPr lang="de-DE" sz="1000" dirty="0" smtClean="0">
              <a:latin typeface="Vodafone Rg" pitchFamily="34" charset="0"/>
            </a:endParaRPr>
          </a:p>
        </p:txBody>
      </p:sp>
      <p:sp>
        <p:nvSpPr>
          <p:cNvPr id="35" name="balkendia aAL6"/>
          <p:cNvSpPr txBox="1"/>
          <p:nvPr/>
        </p:nvSpPr>
        <p:spPr>
          <a:xfrm>
            <a:off x="363420" y="3613671"/>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Legal, accounting, management consultancy</a:t>
            </a:r>
            <a:endParaRPr lang="de-DE" sz="1000" dirty="0" smtClean="0">
              <a:latin typeface="Vodafone Rg" pitchFamily="34" charset="0"/>
            </a:endParaRPr>
          </a:p>
        </p:txBody>
      </p:sp>
      <p:sp>
        <p:nvSpPr>
          <p:cNvPr id="36" name="balkendia aAL7"/>
          <p:cNvSpPr txBox="1"/>
          <p:nvPr/>
        </p:nvSpPr>
        <p:spPr>
          <a:xfrm>
            <a:off x="363420" y="3850554"/>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Other professional, scientific and technical activities</a:t>
            </a:r>
            <a:endParaRPr lang="de-DE" sz="1000" dirty="0" smtClean="0">
              <a:latin typeface="Vodafone Rg" pitchFamily="34" charset="0"/>
            </a:endParaRPr>
          </a:p>
        </p:txBody>
      </p:sp>
      <p:sp>
        <p:nvSpPr>
          <p:cNvPr id="41" name="balkendia aAL8"/>
          <p:cNvSpPr txBox="1"/>
          <p:nvPr/>
        </p:nvSpPr>
        <p:spPr>
          <a:xfrm>
            <a:off x="363420" y="4087438"/>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Administrative and support service activities</a:t>
            </a:r>
            <a:endParaRPr lang="de-DE" sz="1000" dirty="0" smtClean="0">
              <a:latin typeface="Vodafone Rg" pitchFamily="34" charset="0"/>
            </a:endParaRPr>
          </a:p>
        </p:txBody>
      </p:sp>
      <p:sp>
        <p:nvSpPr>
          <p:cNvPr id="48" name="balkendia aAL9"/>
          <p:cNvSpPr txBox="1"/>
          <p:nvPr/>
        </p:nvSpPr>
        <p:spPr>
          <a:xfrm>
            <a:off x="363420" y="4324321"/>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Office administration and other business support</a:t>
            </a:r>
            <a:endParaRPr lang="de-DE" sz="1000" dirty="0" smtClean="0">
              <a:latin typeface="Vodafone Rg" pitchFamily="34" charset="0"/>
            </a:endParaRPr>
          </a:p>
        </p:txBody>
      </p:sp>
      <p:sp>
        <p:nvSpPr>
          <p:cNvPr id="49" name="balkendia aAL10"/>
          <p:cNvSpPr txBox="1"/>
          <p:nvPr/>
        </p:nvSpPr>
        <p:spPr>
          <a:xfrm>
            <a:off x="363420" y="4561205"/>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Education</a:t>
            </a:r>
            <a:endParaRPr lang="de-DE" sz="1000" dirty="0" smtClean="0">
              <a:latin typeface="Vodafone Rg" pitchFamily="34" charset="0"/>
            </a:endParaRPr>
          </a:p>
        </p:txBody>
      </p:sp>
      <p:sp>
        <p:nvSpPr>
          <p:cNvPr id="50" name="balkendia aAL11"/>
          <p:cNvSpPr txBox="1"/>
          <p:nvPr/>
        </p:nvSpPr>
        <p:spPr>
          <a:xfrm>
            <a:off x="363420" y="4798088"/>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Human health / medical and social work activities</a:t>
            </a:r>
            <a:endParaRPr lang="de-DE" sz="1000" dirty="0" smtClean="0">
              <a:latin typeface="Vodafone Rg" pitchFamily="34" charset="0"/>
            </a:endParaRPr>
          </a:p>
        </p:txBody>
      </p:sp>
      <p:sp>
        <p:nvSpPr>
          <p:cNvPr id="51" name="balkendia aAL12"/>
          <p:cNvSpPr txBox="1"/>
          <p:nvPr/>
        </p:nvSpPr>
        <p:spPr>
          <a:xfrm>
            <a:off x="363420" y="5034972"/>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 service activities</a:t>
            </a:r>
            <a:endParaRPr lang="de-DE" sz="1000" dirty="0" smtClean="0">
              <a:latin typeface="Vodafone Rg" pitchFamily="34" charset="0"/>
            </a:endParaRPr>
          </a:p>
        </p:txBody>
      </p:sp>
      <p:sp>
        <p:nvSpPr>
          <p:cNvPr id="52" name="balkendia aAL13"/>
          <p:cNvSpPr txBox="1"/>
          <p:nvPr/>
        </p:nvSpPr>
        <p:spPr>
          <a:xfrm>
            <a:off x="363420" y="5271855"/>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53" name="balkendia aAL14"/>
          <p:cNvSpPr txBox="1"/>
          <p:nvPr/>
        </p:nvSpPr>
        <p:spPr>
          <a:xfrm>
            <a:off x="363420" y="5508739"/>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54"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dirty="0" smtClean="0">
                <a:ln>
                  <a:noFill/>
                </a:ln>
                <a:solidFill>
                  <a:schemeClr val="tx1"/>
                </a:solidFill>
                <a:effectLst/>
                <a:uLnTx/>
                <a:uFillTx/>
                <a:ea typeface="+mn-ea"/>
                <a:cs typeface="+mn-cs"/>
              </a:rPr>
              <a:t>And in which sector do you currently work / did you work in your last job?; Respondents who are employed or used to be employed; n=471-717; Values &lt;3% (across all countries) are aggregated to others</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4" name="Rechteck 43"/>
          <p:cNvSpPr/>
          <p:nvPr/>
        </p:nvSpPr>
        <p:spPr>
          <a:xfrm>
            <a:off x="6064805" y="2194563"/>
            <a:ext cx="703640" cy="229532"/>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55" name="balkendia aAL2"/>
          <p:cNvSpPr txBox="1"/>
          <p:nvPr/>
        </p:nvSpPr>
        <p:spPr>
          <a:xfrm>
            <a:off x="940526" y="2666137"/>
            <a:ext cx="2597894"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Wholesale and retail trade; repair of motor vehicles and motorcycles</a:t>
            </a:r>
            <a:endParaRPr lang="de-DE" sz="1000" dirty="0" smtClean="0">
              <a:latin typeface="Vodafone Rg" pitchFamily="34" charset="0"/>
            </a:endParaRPr>
          </a:p>
        </p:txBody>
      </p:sp>
    </p:spTree>
    <p:extLst>
      <p:ext uri="{BB962C8B-B14F-4D97-AF65-F5344CB8AC3E}">
        <p14:creationId xmlns:p14="http://schemas.microsoft.com/office/powerpoint/2010/main" val="2958140043"/>
      </p:ext>
    </p:extLst>
  </p:cSld>
  <p:clrMapOvr>
    <a:masterClrMapping/>
  </p:clrMapOvr>
  <p:transition spd="slow">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Future </a:t>
            </a:r>
            <a:r>
              <a:rPr lang="en-GB" smtClean="0"/>
              <a:t>payment is a </a:t>
            </a:r>
            <a:r>
              <a:rPr lang="en-GB" dirty="0" smtClean="0"/>
              <a:t>comparatively </a:t>
            </a:r>
            <a:r>
              <a:rPr lang="en-GB" smtClean="0"/>
              <a:t>important factor for </a:t>
            </a:r>
            <a:r>
              <a:rPr lang="en-GB" dirty="0" smtClean="0"/>
              <a:t>young Germans when applying for a job.</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30</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3406027933"/>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3853084478"/>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1804795436"/>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sp>
        <p:nvSpPr>
          <p:cNvPr id="88"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Out of what reasons did you apply for / choose your current job? Please tick the three most important reasons.; Respondents who are employed; n=350-642</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Reasons for application for current job</a:t>
            </a:r>
            <a:endParaRPr lang="en-GB" b="1" baseline="30000" dirty="0">
              <a:latin typeface="Vodafone Rg" pitchFamily="34" charset="0"/>
            </a:endParaRPr>
          </a:p>
        </p:txBody>
      </p:sp>
      <p:pic>
        <p:nvPicPr>
          <p:cNvPr id="43" name="Grafik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sp>
        <p:nvSpPr>
          <p:cNvPr id="12" name="balkendia aAL0"/>
          <p:cNvSpPr txBox="1"/>
          <p:nvPr/>
        </p:nvSpPr>
        <p:spPr>
          <a:xfrm>
            <a:off x="363420" y="2192370"/>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am interested in this field of work</a:t>
            </a:r>
            <a:endParaRPr lang="de-DE" sz="1000" dirty="0" smtClean="0">
              <a:latin typeface="Vodafone Rg" pitchFamily="34" charset="0"/>
            </a:endParaRPr>
          </a:p>
        </p:txBody>
      </p:sp>
      <p:sp>
        <p:nvSpPr>
          <p:cNvPr id="13" name="balkendia aAL1"/>
          <p:cNvSpPr txBox="1"/>
          <p:nvPr/>
        </p:nvSpPr>
        <p:spPr>
          <a:xfrm>
            <a:off x="363420" y="2488474"/>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Good payment</a:t>
            </a:r>
            <a:endParaRPr lang="de-DE" sz="1000" dirty="0" smtClean="0">
              <a:latin typeface="Vodafone Rg" pitchFamily="34" charset="0"/>
            </a:endParaRPr>
          </a:p>
        </p:txBody>
      </p:sp>
      <p:sp>
        <p:nvSpPr>
          <p:cNvPr id="14" name="balkendia aAL2"/>
          <p:cNvSpPr txBox="1"/>
          <p:nvPr/>
        </p:nvSpPr>
        <p:spPr>
          <a:xfrm>
            <a:off x="363420" y="2784579"/>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Opportunity to aquire initial job experience</a:t>
            </a:r>
            <a:endParaRPr lang="de-DE" sz="1000" dirty="0" smtClean="0">
              <a:latin typeface="Vodafone Rg" pitchFamily="34" charset="0"/>
            </a:endParaRPr>
          </a:p>
        </p:txBody>
      </p:sp>
      <p:sp>
        <p:nvSpPr>
          <p:cNvPr id="15" name="balkendia aAL3"/>
          <p:cNvSpPr txBox="1"/>
          <p:nvPr/>
        </p:nvSpPr>
        <p:spPr>
          <a:xfrm>
            <a:off x="363420" y="3080683"/>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Good career options</a:t>
            </a:r>
            <a:endParaRPr lang="de-DE" sz="1000" dirty="0" smtClean="0">
              <a:latin typeface="Vodafone Rg" pitchFamily="34" charset="0"/>
            </a:endParaRPr>
          </a:p>
        </p:txBody>
      </p:sp>
      <p:sp>
        <p:nvSpPr>
          <p:cNvPr id="16" name="balkendia aAL4"/>
          <p:cNvSpPr txBox="1"/>
          <p:nvPr/>
        </p:nvSpPr>
        <p:spPr>
          <a:xfrm>
            <a:off x="363420" y="3376787"/>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Good balance between work and private life</a:t>
            </a:r>
            <a:endParaRPr lang="de-DE" sz="1000" dirty="0" smtClean="0">
              <a:latin typeface="Vodafone Rg" pitchFamily="34" charset="0"/>
            </a:endParaRPr>
          </a:p>
        </p:txBody>
      </p:sp>
      <p:sp>
        <p:nvSpPr>
          <p:cNvPr id="17" name="balkendia aAL5"/>
          <p:cNvSpPr txBox="1"/>
          <p:nvPr/>
        </p:nvSpPr>
        <p:spPr>
          <a:xfrm>
            <a:off x="363420" y="3672892"/>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Job is meaningful / important for society</a:t>
            </a:r>
            <a:endParaRPr lang="de-DE" sz="1000" dirty="0" smtClean="0">
              <a:latin typeface="Vodafone Rg" pitchFamily="34" charset="0"/>
            </a:endParaRPr>
          </a:p>
        </p:txBody>
      </p:sp>
      <p:sp>
        <p:nvSpPr>
          <p:cNvPr id="18" name="balkendia aAL6"/>
          <p:cNvSpPr txBox="1"/>
          <p:nvPr/>
        </p:nvSpPr>
        <p:spPr>
          <a:xfrm>
            <a:off x="363420" y="3968996"/>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As an interim solution to avoid unemployment</a:t>
            </a:r>
            <a:endParaRPr lang="de-DE" sz="1000" dirty="0" smtClean="0">
              <a:latin typeface="Vodafone Rg" pitchFamily="34" charset="0"/>
            </a:endParaRPr>
          </a:p>
        </p:txBody>
      </p:sp>
      <p:sp>
        <p:nvSpPr>
          <p:cNvPr id="19" name="balkendia aAL7"/>
          <p:cNvSpPr txBox="1"/>
          <p:nvPr/>
        </p:nvSpPr>
        <p:spPr>
          <a:xfrm>
            <a:off x="363420" y="4265101"/>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Opportunity to aquire specific expertise</a:t>
            </a:r>
            <a:endParaRPr lang="de-DE" sz="1000" dirty="0" smtClean="0">
              <a:latin typeface="Vodafone Rg" pitchFamily="34" charset="0"/>
            </a:endParaRPr>
          </a:p>
        </p:txBody>
      </p:sp>
      <p:sp>
        <p:nvSpPr>
          <p:cNvPr id="20" name="balkendia aAL8"/>
          <p:cNvSpPr txBox="1"/>
          <p:nvPr/>
        </p:nvSpPr>
        <p:spPr>
          <a:xfrm>
            <a:off x="363420" y="4561205"/>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Job has a good reputation</a:t>
            </a:r>
            <a:endParaRPr lang="de-DE" sz="1000" dirty="0" smtClean="0">
              <a:latin typeface="Vodafone Rg" pitchFamily="34" charset="0"/>
            </a:endParaRPr>
          </a:p>
        </p:txBody>
      </p:sp>
      <p:sp>
        <p:nvSpPr>
          <p:cNvPr id="22" name="balkendia aAL9"/>
          <p:cNvSpPr txBox="1"/>
          <p:nvPr/>
        </p:nvSpPr>
        <p:spPr>
          <a:xfrm>
            <a:off x="363420" y="4857309"/>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Colleagues are congenial</a:t>
            </a:r>
            <a:endParaRPr lang="de-DE" sz="1000" dirty="0" smtClean="0">
              <a:latin typeface="Vodafone Rg" pitchFamily="34" charset="0"/>
            </a:endParaRPr>
          </a:p>
        </p:txBody>
      </p:sp>
      <p:sp>
        <p:nvSpPr>
          <p:cNvPr id="23" name="balkendia aAL10"/>
          <p:cNvSpPr txBox="1"/>
          <p:nvPr/>
        </p:nvSpPr>
        <p:spPr>
          <a:xfrm>
            <a:off x="363420" y="5153413"/>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24" name="balkendia aAL11"/>
          <p:cNvSpPr txBox="1"/>
          <p:nvPr/>
        </p:nvSpPr>
        <p:spPr>
          <a:xfrm>
            <a:off x="363420" y="5449518"/>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27" name="Rechteck 26"/>
          <p:cNvSpPr/>
          <p:nvPr/>
        </p:nvSpPr>
        <p:spPr>
          <a:xfrm>
            <a:off x="3500712" y="2487064"/>
            <a:ext cx="3220599" cy="30697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3048739364"/>
      </p:ext>
    </p:extLst>
  </p:cSld>
  <p:clrMapOvr>
    <a:masterClrMapping/>
  </p:clrMapOvr>
  <p:transition spd="slow">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Young Czechs consider payment an important reason for </a:t>
            </a:r>
            <a:r>
              <a:rPr lang="en-US" smtClean="0"/>
              <a:t>job choice </a:t>
            </a:r>
            <a:r>
              <a:rPr lang="en-US" dirty="0" smtClean="0"/>
              <a:t>but also seek to acquire initial job experience.</a:t>
            </a:r>
            <a:endParaRPr lang="en-US"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31</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1312126699"/>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293106038"/>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2976874556"/>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pic>
        <p:nvPicPr>
          <p:cNvPr id="45" name="Grafik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46" name="Grafik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47" name="Picture 2" descr="Flagge Spanie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Reasons for application for current job</a:t>
            </a:r>
            <a:endParaRPr lang="en-GB" b="1" baseline="30000" dirty="0">
              <a:latin typeface="Vodafone Rg" pitchFamily="34" charset="0"/>
            </a:endParaRPr>
          </a:p>
        </p:txBody>
      </p:sp>
      <p:sp>
        <p:nvSpPr>
          <p:cNvPr id="41"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Out of what reasons did you apply for / choose your current job? Please tick the three most important reasons.; Respondents who are employed; n=350-642</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3" name="balkendia aAL0"/>
          <p:cNvSpPr txBox="1"/>
          <p:nvPr/>
        </p:nvSpPr>
        <p:spPr>
          <a:xfrm>
            <a:off x="363420" y="2192370"/>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am interested in this field of work</a:t>
            </a:r>
            <a:endParaRPr lang="de-DE" sz="1000" dirty="0" smtClean="0">
              <a:latin typeface="Vodafone Rg" pitchFamily="34" charset="0"/>
            </a:endParaRPr>
          </a:p>
        </p:txBody>
      </p:sp>
      <p:sp>
        <p:nvSpPr>
          <p:cNvPr id="5" name="balkendia aAL1"/>
          <p:cNvSpPr txBox="1"/>
          <p:nvPr/>
        </p:nvSpPr>
        <p:spPr>
          <a:xfrm>
            <a:off x="363420" y="2488474"/>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Good payment</a:t>
            </a:r>
            <a:endParaRPr lang="de-DE" sz="1000" dirty="0" smtClean="0">
              <a:latin typeface="Vodafone Rg" pitchFamily="34" charset="0"/>
            </a:endParaRPr>
          </a:p>
        </p:txBody>
      </p:sp>
      <p:sp>
        <p:nvSpPr>
          <p:cNvPr id="6" name="balkendia aAL2"/>
          <p:cNvSpPr txBox="1"/>
          <p:nvPr/>
        </p:nvSpPr>
        <p:spPr>
          <a:xfrm>
            <a:off x="363420" y="2784579"/>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Opportunity to aquire initial job experience</a:t>
            </a:r>
            <a:endParaRPr lang="de-DE" sz="1000" dirty="0" smtClean="0">
              <a:latin typeface="Vodafone Rg" pitchFamily="34" charset="0"/>
            </a:endParaRPr>
          </a:p>
        </p:txBody>
      </p:sp>
      <p:sp>
        <p:nvSpPr>
          <p:cNvPr id="7" name="balkendia aAL3"/>
          <p:cNvSpPr txBox="1"/>
          <p:nvPr/>
        </p:nvSpPr>
        <p:spPr>
          <a:xfrm>
            <a:off x="363420" y="3080683"/>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Good career options</a:t>
            </a:r>
            <a:endParaRPr lang="de-DE" sz="1000" dirty="0" smtClean="0">
              <a:latin typeface="Vodafone Rg" pitchFamily="34" charset="0"/>
            </a:endParaRPr>
          </a:p>
        </p:txBody>
      </p:sp>
      <p:sp>
        <p:nvSpPr>
          <p:cNvPr id="8" name="balkendia aAL4"/>
          <p:cNvSpPr txBox="1"/>
          <p:nvPr/>
        </p:nvSpPr>
        <p:spPr>
          <a:xfrm>
            <a:off x="363420" y="3376787"/>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Good balance between work and private life</a:t>
            </a:r>
            <a:endParaRPr lang="de-DE" sz="1000" dirty="0" smtClean="0">
              <a:latin typeface="Vodafone Rg" pitchFamily="34" charset="0"/>
            </a:endParaRPr>
          </a:p>
        </p:txBody>
      </p:sp>
      <p:sp>
        <p:nvSpPr>
          <p:cNvPr id="10" name="balkendia aAL5"/>
          <p:cNvSpPr txBox="1"/>
          <p:nvPr/>
        </p:nvSpPr>
        <p:spPr>
          <a:xfrm>
            <a:off x="363420" y="3672892"/>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Job is meaningful / important for society</a:t>
            </a:r>
            <a:endParaRPr lang="de-DE" sz="1000" dirty="0" smtClean="0">
              <a:latin typeface="Vodafone Rg" pitchFamily="34" charset="0"/>
            </a:endParaRPr>
          </a:p>
        </p:txBody>
      </p:sp>
      <p:sp>
        <p:nvSpPr>
          <p:cNvPr id="24" name="balkendia aAL6"/>
          <p:cNvSpPr txBox="1"/>
          <p:nvPr/>
        </p:nvSpPr>
        <p:spPr>
          <a:xfrm>
            <a:off x="363420" y="3968996"/>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As an interim solution to avoid unemployment</a:t>
            </a:r>
            <a:endParaRPr lang="de-DE" sz="1000" dirty="0" smtClean="0">
              <a:latin typeface="Vodafone Rg" pitchFamily="34" charset="0"/>
            </a:endParaRPr>
          </a:p>
        </p:txBody>
      </p:sp>
      <p:sp>
        <p:nvSpPr>
          <p:cNvPr id="25" name="balkendia aAL7"/>
          <p:cNvSpPr txBox="1"/>
          <p:nvPr/>
        </p:nvSpPr>
        <p:spPr>
          <a:xfrm>
            <a:off x="363420" y="4265101"/>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Opportunity to aquire specific expertise</a:t>
            </a:r>
            <a:endParaRPr lang="de-DE" sz="1000" dirty="0" smtClean="0">
              <a:latin typeface="Vodafone Rg" pitchFamily="34" charset="0"/>
            </a:endParaRPr>
          </a:p>
        </p:txBody>
      </p:sp>
      <p:sp>
        <p:nvSpPr>
          <p:cNvPr id="26" name="balkendia aAL8"/>
          <p:cNvSpPr txBox="1"/>
          <p:nvPr/>
        </p:nvSpPr>
        <p:spPr>
          <a:xfrm>
            <a:off x="363420" y="4561205"/>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Job has a good reputation</a:t>
            </a:r>
            <a:endParaRPr lang="de-DE" sz="1000" dirty="0" smtClean="0">
              <a:latin typeface="Vodafone Rg" pitchFamily="34" charset="0"/>
            </a:endParaRPr>
          </a:p>
        </p:txBody>
      </p:sp>
      <p:sp>
        <p:nvSpPr>
          <p:cNvPr id="28" name="balkendia aAL9"/>
          <p:cNvSpPr txBox="1"/>
          <p:nvPr/>
        </p:nvSpPr>
        <p:spPr>
          <a:xfrm>
            <a:off x="363420" y="4857309"/>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Colleagues are congenial</a:t>
            </a:r>
            <a:endParaRPr lang="de-DE" sz="1000" dirty="0" smtClean="0">
              <a:latin typeface="Vodafone Rg" pitchFamily="34" charset="0"/>
            </a:endParaRPr>
          </a:p>
        </p:txBody>
      </p:sp>
      <p:sp>
        <p:nvSpPr>
          <p:cNvPr id="29" name="balkendia aAL10"/>
          <p:cNvSpPr txBox="1"/>
          <p:nvPr/>
        </p:nvSpPr>
        <p:spPr>
          <a:xfrm>
            <a:off x="363420" y="5153413"/>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30" name="balkendia aAL11"/>
          <p:cNvSpPr txBox="1"/>
          <p:nvPr/>
        </p:nvSpPr>
        <p:spPr>
          <a:xfrm>
            <a:off x="363420" y="5449518"/>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27" name="Rechteck 26"/>
          <p:cNvSpPr/>
          <p:nvPr/>
        </p:nvSpPr>
        <p:spPr>
          <a:xfrm>
            <a:off x="6052008" y="2487064"/>
            <a:ext cx="707011" cy="584192"/>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1248360040"/>
      </p:ext>
    </p:extLst>
  </p:cSld>
  <p:clrMapOvr>
    <a:masterClrMapping/>
  </p:clrMapOvr>
  <p:transition spd="slow">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Working experience in years is similar across </a:t>
            </a:r>
            <a:r>
              <a:rPr lang="en-GB" smtClean="0"/>
              <a:t>all countries </a:t>
            </a:r>
            <a:r>
              <a:rPr lang="en-GB" dirty="0" smtClean="0"/>
              <a:t>but </a:t>
            </a:r>
            <a:r>
              <a:rPr lang="en-GB" smtClean="0"/>
              <a:t>comparatively high </a:t>
            </a:r>
            <a:r>
              <a:rPr lang="en-GB" dirty="0" smtClean="0"/>
              <a:t>in the Netherlands.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32</a:t>
            </a:fld>
            <a:endParaRPr lang="en-GB" dirty="0"/>
          </a:p>
        </p:txBody>
      </p:sp>
      <p:sp>
        <p:nvSpPr>
          <p:cNvPr id="11" name="Basis 1"/>
          <p:cNvSpPr txBox="1">
            <a:spLocks/>
          </p:cNvSpPr>
          <p:nvPr>
            <p:custDataLst>
              <p:tags r:id="rId1"/>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For how many years have you been working in your current field of occupation / had you been working in your last field of occupation?; Respondents who are employed or used to be employed; n=471-717</a:t>
            </a:r>
            <a:endParaRPr kumimoji="0" lang="en-GB" sz="800" b="0" i="0" u="none" strike="noStrike" kern="1200" cap="none" spc="0" normalizeH="0" baseline="0" noProof="0" dirty="0">
              <a:ln>
                <a:noFill/>
              </a:ln>
              <a:solidFill>
                <a:schemeClr val="tx1"/>
              </a:solidFill>
              <a:effectLst/>
              <a:uLnTx/>
              <a:uFillTx/>
              <a:ea typeface="+mn-ea"/>
              <a:cs typeface="+mn-cs"/>
            </a:endParaRPr>
          </a:p>
        </p:txBody>
      </p:sp>
      <p:graphicFrame>
        <p:nvGraphicFramePr>
          <p:cNvPr id="17" name="Säule links"/>
          <p:cNvGraphicFramePr>
            <a:graphicFrameLocks noGrp="1"/>
          </p:cNvGraphicFramePr>
          <p:nvPr>
            <p:ph idx="1"/>
            <p:custDataLst>
              <p:tags r:id="rId2"/>
            </p:custDataLst>
            <p:extLst>
              <p:ext uri="{D42A27DB-BD31-4B8C-83A1-F6EECF244321}">
                <p14:modId xmlns:p14="http://schemas.microsoft.com/office/powerpoint/2010/main" val="4250038144"/>
              </p:ext>
            </p:extLst>
          </p:nvPr>
        </p:nvGraphicFramePr>
        <p:xfrm>
          <a:off x="460376" y="1757568"/>
          <a:ext cx="7808912" cy="4257040"/>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3609974"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Duration of employment</a:t>
            </a:r>
            <a:endParaRPr lang="en-GB" b="1" baseline="30000" dirty="0">
              <a:latin typeface="Vodafone Rg" pitchFamily="34" charset="0"/>
            </a:endParaRPr>
          </a:p>
        </p:txBody>
      </p:sp>
      <p:grpSp>
        <p:nvGrpSpPr>
          <p:cNvPr id="3" name="Flaggenlegende"/>
          <p:cNvGrpSpPr/>
          <p:nvPr/>
        </p:nvGrpSpPr>
        <p:grpSpPr>
          <a:xfrm>
            <a:off x="3142453" y="5453586"/>
            <a:ext cx="3625425" cy="216832"/>
            <a:chOff x="3142453" y="5453586"/>
            <a:chExt cx="3625425" cy="216832"/>
          </a:xfrm>
        </p:grpSpPr>
        <p:pic>
          <p:nvPicPr>
            <p:cNvPr id="27" name="Grafik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43878" y="5454418"/>
              <a:ext cx="324000" cy="216000"/>
            </a:xfrm>
            <a:prstGeom prst="rect">
              <a:avLst/>
            </a:prstGeom>
          </p:spPr>
        </p:pic>
        <p:pic>
          <p:nvPicPr>
            <p:cNvPr id="28" name="Grafik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3308" y="5454418"/>
              <a:ext cx="324000" cy="216000"/>
            </a:xfrm>
            <a:prstGeom prst="rect">
              <a:avLst/>
            </a:prstGeom>
          </p:spPr>
        </p:pic>
        <p:pic>
          <p:nvPicPr>
            <p:cNvPr id="29" name="Picture 2" descr="Flagge Spanien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83593" y="5454418"/>
              <a:ext cx="324000" cy="216000"/>
            </a:xfrm>
            <a:prstGeom prst="rect">
              <a:avLst/>
            </a:prstGeom>
            <a:noFill/>
            <a:extLst>
              <a:ext uri="{909E8E84-426E-40DD-AFC4-6F175D3DCCD1}">
                <a14:hiddenFill xmlns:a14="http://schemas.microsoft.com/office/drawing/2010/main">
                  <a:solidFill>
                    <a:srgbClr val="FFFFFF"/>
                  </a:solidFill>
                </a14:hiddenFill>
              </a:ext>
            </a:extLst>
          </p:spPr>
        </p:pic>
        <p:pic>
          <p:nvPicPr>
            <p:cNvPr id="30" name="Grafik 2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42453" y="5453586"/>
              <a:ext cx="324000" cy="216832"/>
            </a:xfrm>
            <a:prstGeom prst="rect">
              <a:avLst/>
            </a:prstGeom>
          </p:spPr>
        </p:pic>
        <p:pic>
          <p:nvPicPr>
            <p:cNvPr id="31" name="Grafik 3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63023" y="5453586"/>
              <a:ext cx="324000" cy="216832"/>
            </a:xfrm>
            <a:prstGeom prst="rect">
              <a:avLst/>
            </a:prstGeom>
          </p:spPr>
        </p:pic>
        <p:pic>
          <p:nvPicPr>
            <p:cNvPr id="32" name="Grafik 3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802738" y="5453586"/>
              <a:ext cx="324000" cy="216832"/>
            </a:xfrm>
            <a:prstGeom prst="rect">
              <a:avLst/>
            </a:prstGeom>
          </p:spPr>
        </p:pic>
      </p:grpSp>
    </p:spTree>
    <p:extLst>
      <p:ext uri="{BB962C8B-B14F-4D97-AF65-F5344CB8AC3E}">
        <p14:creationId xmlns:p14="http://schemas.microsoft.com/office/powerpoint/2010/main" val="3377544407"/>
      </p:ext>
    </p:extLst>
  </p:cSld>
  <p:clrMapOvr>
    <a:masterClrMapping/>
  </p:clrMapOvr>
  <p:transition spd="slow">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r>
              <a:rPr lang="en-US" dirty="0"/>
              <a:t>General outlook on the future</a:t>
            </a:r>
            <a:endParaRPr lang="de-DE" dirty="0"/>
          </a:p>
        </p:txBody>
      </p:sp>
      <p:sp>
        <p:nvSpPr>
          <p:cNvPr id="6" name="Foliennummernplatzhalter 5"/>
          <p:cNvSpPr>
            <a:spLocks noGrp="1"/>
          </p:cNvSpPr>
          <p:nvPr>
            <p:ph type="sldNum" sz="quarter" idx="11"/>
          </p:nvPr>
        </p:nvSpPr>
        <p:spPr/>
        <p:txBody>
          <a:bodyPr/>
          <a:lstStyle/>
          <a:p>
            <a:fld id="{72A83A2B-3358-44F8-83A0-4598795D8FB5}" type="slidenum">
              <a:rPr lang="en-GB" smtClean="0"/>
              <a:pPr/>
              <a:t>33</a:t>
            </a:fld>
            <a:endParaRPr lang="en-GB" dirty="0"/>
          </a:p>
        </p:txBody>
      </p:sp>
    </p:spTree>
    <p:extLst>
      <p:ext uri="{BB962C8B-B14F-4D97-AF65-F5344CB8AC3E}">
        <p14:creationId xmlns:p14="http://schemas.microsoft.com/office/powerpoint/2010/main" val="12080935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Italians and Spaniards have a considerably less optimistic outlook on the future, Dutch show the most positive attitude.</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34</a:t>
            </a:fld>
            <a:endParaRPr lang="en-GB" dirty="0"/>
          </a:p>
        </p:txBody>
      </p:sp>
      <p:graphicFrame>
        <p:nvGraphicFramePr>
          <p:cNvPr id="21" name="Diagrammplatzhalter 9"/>
          <p:cNvGraphicFramePr>
            <a:graphicFrameLocks/>
          </p:cNvGraphicFramePr>
          <p:nvPr>
            <p:custDataLst>
              <p:tags r:id="rId1"/>
            </p:custDataLst>
            <p:extLst>
              <p:ext uri="{D42A27DB-BD31-4B8C-83A1-F6EECF244321}">
                <p14:modId xmlns:p14="http://schemas.microsoft.com/office/powerpoint/2010/main" val="4092591940"/>
              </p:ext>
            </p:extLst>
          </p:nvPr>
        </p:nvGraphicFramePr>
        <p:xfrm>
          <a:off x="214985" y="1756676"/>
          <a:ext cx="8747837" cy="4186924"/>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Feelings about future</a:t>
            </a:r>
            <a:endParaRPr lang="en-GB" b="1" baseline="30000" dirty="0">
              <a:latin typeface="Vodafone Rg" pitchFamily="34" charset="0"/>
            </a:endParaRPr>
          </a:p>
        </p:txBody>
      </p:sp>
      <p:sp>
        <p:nvSpPr>
          <p:cNvPr id="16" name="Basis 1"/>
          <p:cNvSpPr txBox="1">
            <a:spLocks/>
          </p:cNvSpPr>
          <p:nvPr>
            <p:custDataLst>
              <p:tags r:id="rId2"/>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Taking all aspects of your life into account, how do you feel about your future?; All respondents; n=922-998</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13" name="DiagrammL_21_0"/>
          <p:cNvSpPr txBox="1"/>
          <p:nvPr/>
        </p:nvSpPr>
        <p:spPr>
          <a:xfrm>
            <a:off x="2323191" y="2402505"/>
            <a:ext cx="469392" cy="310896"/>
          </a:xfrm>
          <a:prstGeom prst="rect">
            <a:avLst/>
          </a:prstGeom>
          <a:blipFill>
            <a:blip r:embed="rId6"/>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14" name="DiagrammL_21_1"/>
          <p:cNvSpPr txBox="1"/>
          <p:nvPr/>
        </p:nvSpPr>
        <p:spPr>
          <a:xfrm>
            <a:off x="2326052" y="3400479"/>
            <a:ext cx="466531" cy="233265"/>
          </a:xfrm>
          <a:prstGeom prst="rect">
            <a:avLst/>
          </a:prstGeom>
          <a:blipFill>
            <a:blip r:embed="rId7"/>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15" name="DiagrammL_21_2"/>
          <p:cNvSpPr txBox="1"/>
          <p:nvPr/>
        </p:nvSpPr>
        <p:spPr>
          <a:xfrm>
            <a:off x="2326052" y="1926242"/>
            <a:ext cx="466531" cy="307910"/>
          </a:xfrm>
          <a:prstGeom prst="rect">
            <a:avLst/>
          </a:prstGeom>
          <a:blipFill>
            <a:blip r:embed="rId8"/>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17" name="DiagrammL_21_3"/>
          <p:cNvSpPr txBox="1"/>
          <p:nvPr/>
        </p:nvSpPr>
        <p:spPr>
          <a:xfrm>
            <a:off x="2323191" y="4340175"/>
            <a:ext cx="469392" cy="310896"/>
          </a:xfrm>
          <a:prstGeom prst="rect">
            <a:avLst/>
          </a:prstGeom>
          <a:blipFill>
            <a:blip r:embed="rId9"/>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19" name="DiagrammL_21_4"/>
          <p:cNvSpPr txBox="1"/>
          <p:nvPr/>
        </p:nvSpPr>
        <p:spPr>
          <a:xfrm>
            <a:off x="2323191" y="3860000"/>
            <a:ext cx="469392" cy="310896"/>
          </a:xfrm>
          <a:prstGeom prst="rect">
            <a:avLst/>
          </a:prstGeom>
          <a:blipFill>
            <a:blip r:embed="rId10"/>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0" name="DiagrammL_21_5"/>
          <p:cNvSpPr txBox="1"/>
          <p:nvPr/>
        </p:nvSpPr>
        <p:spPr>
          <a:xfrm>
            <a:off x="2323191" y="2885708"/>
            <a:ext cx="469392" cy="316992"/>
          </a:xfrm>
          <a:prstGeom prst="rect">
            <a:avLst/>
          </a:prstGeom>
          <a:blipFill>
            <a:blip r:embed="rId11"/>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graphicFrame>
        <p:nvGraphicFramePr>
          <p:cNvPr id="7" name="Tabelle 6"/>
          <p:cNvGraphicFramePr>
            <a:graphicFrameLocks noGrp="1"/>
          </p:cNvGraphicFramePr>
          <p:nvPr>
            <p:extLst>
              <p:ext uri="{D42A27DB-BD31-4B8C-83A1-F6EECF244321}">
                <p14:modId xmlns:p14="http://schemas.microsoft.com/office/powerpoint/2010/main" val="675003713"/>
              </p:ext>
            </p:extLst>
          </p:nvPr>
        </p:nvGraphicFramePr>
        <p:xfrm>
          <a:off x="7378700" y="1844674"/>
          <a:ext cx="901700" cy="3852864"/>
        </p:xfrm>
        <a:graphic>
          <a:graphicData uri="http://schemas.openxmlformats.org/drawingml/2006/table">
            <a:tbl>
              <a:tblPr/>
              <a:tblGrid>
                <a:gridCol w="901700"/>
              </a:tblGrid>
              <a:tr h="481608">
                <a:tc>
                  <a:txBody>
                    <a:bodyPr/>
                    <a:lstStyle/>
                    <a:p>
                      <a:pPr algn="ctr" fontAlgn="b"/>
                      <a:r>
                        <a:rPr lang="en-US" sz="1400" b="0" i="0" u="none" strike="noStrike" smtClean="0">
                          <a:solidFill>
                            <a:srgbClr val="000000"/>
                          </a:solidFill>
                          <a:effectLst/>
                          <a:latin typeface="+mn-lt"/>
                        </a:rPr>
                        <a:t>71</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r>
                        <a:rPr lang="en-US" sz="1400" b="0" i="0" u="none" strike="noStrike" smtClean="0">
                          <a:solidFill>
                            <a:srgbClr val="000000"/>
                          </a:solidFill>
                          <a:effectLst/>
                          <a:latin typeface="+mn-lt"/>
                        </a:rPr>
                        <a:t>66</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r>
                        <a:rPr lang="en-US" sz="1400" b="0" i="0" u="none" strike="noStrike" smtClean="0">
                          <a:solidFill>
                            <a:srgbClr val="000000"/>
                          </a:solidFill>
                          <a:effectLst/>
                          <a:latin typeface="+mn-lt"/>
                        </a:rPr>
                        <a:t>60</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r>
                        <a:rPr lang="en-US" sz="1400" b="0" i="0" u="none" strike="noStrike" smtClean="0">
                          <a:solidFill>
                            <a:srgbClr val="000000"/>
                          </a:solidFill>
                          <a:effectLst/>
                          <a:latin typeface="+mn-lt"/>
                        </a:rPr>
                        <a:t>58</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r>
                        <a:rPr lang="en-US" sz="1400" b="0" i="0" u="none" strike="noStrike" smtClean="0">
                          <a:solidFill>
                            <a:srgbClr val="000000"/>
                          </a:solidFill>
                          <a:effectLst/>
                          <a:latin typeface="+mn-lt"/>
                        </a:rPr>
                        <a:t>49</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r>
                        <a:rPr lang="en-US" sz="1400" b="0" i="0" u="none" strike="noStrike" smtClean="0">
                          <a:solidFill>
                            <a:srgbClr val="000000"/>
                          </a:solidFill>
                          <a:effectLst/>
                          <a:latin typeface="+mn-lt"/>
                        </a:rPr>
                        <a:t>41</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bl>
          </a:graphicData>
        </a:graphic>
      </p:graphicFrame>
      <p:sp>
        <p:nvSpPr>
          <p:cNvPr id="8" name="Textfeld 7"/>
          <p:cNvSpPr txBox="1"/>
          <p:nvPr/>
        </p:nvSpPr>
        <p:spPr>
          <a:xfrm>
            <a:off x="7378700" y="1709741"/>
            <a:ext cx="901700" cy="211137"/>
          </a:xfrm>
          <a:prstGeom prst="rect">
            <a:avLst/>
          </a:prstGeom>
        </p:spPr>
        <p:txBody>
          <a:bodyPr vert="horz" wrap="square" lIns="0" tIns="0" rIns="72000" bIns="0" rtlCol="0" anchor="ctr">
            <a:noAutofit/>
          </a:bodyPr>
          <a:lstStyle/>
          <a:p>
            <a:pPr marL="0" indent="0" algn="ctr">
              <a:buFont typeface="Arial" pitchFamily="34" charset="0"/>
              <a:buNone/>
            </a:pPr>
            <a:r>
              <a:rPr lang="de-DE" sz="1400" smtClean="0">
                <a:latin typeface="Vodafone Rg" pitchFamily="34" charset="0"/>
              </a:rPr>
              <a:t>Top 4 Box</a:t>
            </a:r>
            <a:endParaRPr lang="en-US" sz="1400" dirty="0" smtClean="0">
              <a:latin typeface="Vodafone Rg" pitchFamily="34" charset="0"/>
            </a:endParaRPr>
          </a:p>
        </p:txBody>
      </p:sp>
    </p:spTree>
    <p:extLst>
      <p:ext uri="{BB962C8B-B14F-4D97-AF65-F5344CB8AC3E}">
        <p14:creationId xmlns:p14="http://schemas.microsoft.com/office/powerpoint/2010/main" val="2818883160"/>
      </p:ext>
    </p:extLst>
  </p:cSld>
  <p:clrMapOvr>
    <a:masterClrMapping/>
  </p:clrMapOvr>
  <p:transition spd="slow">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Compared to other young Europeans, Italians </a:t>
            </a:r>
            <a:r>
              <a:rPr lang="en-GB" dirty="0" smtClean="0"/>
              <a:t>are far more convinced they will lead a worse life than </a:t>
            </a:r>
            <a:r>
              <a:rPr lang="en-GB" smtClean="0"/>
              <a:t>their parents.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35</a:t>
            </a:fld>
            <a:endParaRPr lang="en-GB" dirty="0"/>
          </a:p>
        </p:txBody>
      </p:sp>
      <p:graphicFrame>
        <p:nvGraphicFramePr>
          <p:cNvPr id="21" name="Diagrammplatzhalter 9"/>
          <p:cNvGraphicFramePr>
            <a:graphicFrameLocks/>
          </p:cNvGraphicFramePr>
          <p:nvPr>
            <p:custDataLst>
              <p:tags r:id="rId1"/>
            </p:custDataLst>
            <p:extLst>
              <p:ext uri="{D42A27DB-BD31-4B8C-83A1-F6EECF244321}">
                <p14:modId xmlns:p14="http://schemas.microsoft.com/office/powerpoint/2010/main" val="1460763171"/>
              </p:ext>
            </p:extLst>
          </p:nvPr>
        </p:nvGraphicFramePr>
        <p:xfrm>
          <a:off x="214985" y="1756676"/>
          <a:ext cx="8747837" cy="4186924"/>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Evaluation of future life</a:t>
            </a:r>
            <a:endParaRPr lang="en-GB" b="1" baseline="30000" dirty="0">
              <a:latin typeface="Vodafone Rg" pitchFamily="34" charset="0"/>
            </a:endParaRPr>
          </a:p>
        </p:txBody>
      </p:sp>
      <p:sp>
        <p:nvSpPr>
          <p:cNvPr id="16" name="Basis 1"/>
          <p:cNvSpPr txBox="1">
            <a:spLocks/>
          </p:cNvSpPr>
          <p:nvPr>
            <p:custDataLst>
              <p:tags r:id="rId2"/>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Do you think that, overall, your generation will generally lead a better life or a worse life than your parents´ generation in terms of income and standard of living?; All respondents; n=933-967</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13" name="DiagrammL_21_0"/>
          <p:cNvSpPr txBox="1"/>
          <p:nvPr/>
        </p:nvSpPr>
        <p:spPr>
          <a:xfrm>
            <a:off x="2323191" y="1919905"/>
            <a:ext cx="469392" cy="310896"/>
          </a:xfrm>
          <a:prstGeom prst="rect">
            <a:avLst/>
          </a:prstGeom>
          <a:blipFill>
            <a:blip r:embed="rId6"/>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14" name="DiagrammL_21_1"/>
          <p:cNvSpPr txBox="1"/>
          <p:nvPr/>
        </p:nvSpPr>
        <p:spPr>
          <a:xfrm>
            <a:off x="2326052" y="3400481"/>
            <a:ext cx="466531" cy="233265"/>
          </a:xfrm>
          <a:prstGeom prst="rect">
            <a:avLst/>
          </a:prstGeom>
          <a:blipFill>
            <a:blip r:embed="rId7"/>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15" name="DiagrammL_21_2"/>
          <p:cNvSpPr txBox="1"/>
          <p:nvPr/>
        </p:nvSpPr>
        <p:spPr>
          <a:xfrm>
            <a:off x="2326052" y="2400376"/>
            <a:ext cx="466531" cy="307910"/>
          </a:xfrm>
          <a:prstGeom prst="rect">
            <a:avLst/>
          </a:prstGeom>
          <a:blipFill>
            <a:blip r:embed="rId8"/>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17" name="DiagrammL_21_3"/>
          <p:cNvSpPr txBox="1"/>
          <p:nvPr/>
        </p:nvSpPr>
        <p:spPr>
          <a:xfrm>
            <a:off x="2323191" y="4340176"/>
            <a:ext cx="469392" cy="310896"/>
          </a:xfrm>
          <a:prstGeom prst="rect">
            <a:avLst/>
          </a:prstGeom>
          <a:blipFill>
            <a:blip r:embed="rId9"/>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19" name="DiagrammL_21_4"/>
          <p:cNvSpPr txBox="1"/>
          <p:nvPr/>
        </p:nvSpPr>
        <p:spPr>
          <a:xfrm>
            <a:off x="2323191" y="3860000"/>
            <a:ext cx="469392" cy="310896"/>
          </a:xfrm>
          <a:prstGeom prst="rect">
            <a:avLst/>
          </a:prstGeom>
          <a:blipFill>
            <a:blip r:embed="rId10"/>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0" name="DiagrammL_21_5"/>
          <p:cNvSpPr txBox="1"/>
          <p:nvPr/>
        </p:nvSpPr>
        <p:spPr>
          <a:xfrm>
            <a:off x="2323191" y="2894175"/>
            <a:ext cx="469392" cy="316992"/>
          </a:xfrm>
          <a:prstGeom prst="rect">
            <a:avLst/>
          </a:prstGeom>
          <a:blipFill>
            <a:blip r:embed="rId11"/>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5" name="Textfeld 24"/>
          <p:cNvSpPr txBox="1"/>
          <p:nvPr/>
        </p:nvSpPr>
        <p:spPr>
          <a:xfrm>
            <a:off x="7378700" y="1709741"/>
            <a:ext cx="901700" cy="211137"/>
          </a:xfrm>
          <a:prstGeom prst="rect">
            <a:avLst/>
          </a:prstGeom>
        </p:spPr>
        <p:txBody>
          <a:bodyPr vert="horz" wrap="square" lIns="0" tIns="0" rIns="72000" bIns="0" rtlCol="0" anchor="ctr">
            <a:noAutofit/>
          </a:bodyPr>
          <a:lstStyle/>
          <a:p>
            <a:pPr marL="0" indent="0" algn="ctr">
              <a:buFont typeface="Arial" pitchFamily="34" charset="0"/>
              <a:buNone/>
            </a:pPr>
            <a:r>
              <a:rPr lang="de-DE" sz="1400" smtClean="0">
                <a:latin typeface="Vodafone Rg" pitchFamily="34" charset="0"/>
              </a:rPr>
              <a:t>Top 4 Box</a:t>
            </a:r>
            <a:endParaRPr lang="en-US" sz="1400" dirty="0" smtClean="0">
              <a:latin typeface="Vodafone Rg" pitchFamily="34" charset="0"/>
            </a:endParaRPr>
          </a:p>
        </p:txBody>
      </p:sp>
      <p:graphicFrame>
        <p:nvGraphicFramePr>
          <p:cNvPr id="5" name="Tabelle 4"/>
          <p:cNvGraphicFramePr>
            <a:graphicFrameLocks noGrp="1"/>
          </p:cNvGraphicFramePr>
          <p:nvPr>
            <p:extLst>
              <p:ext uri="{D42A27DB-BD31-4B8C-83A1-F6EECF244321}">
                <p14:modId xmlns:p14="http://schemas.microsoft.com/office/powerpoint/2010/main" val="969032537"/>
              </p:ext>
            </p:extLst>
          </p:nvPr>
        </p:nvGraphicFramePr>
        <p:xfrm>
          <a:off x="7378700" y="1844672"/>
          <a:ext cx="901700" cy="3852864"/>
        </p:xfrm>
        <a:graphic>
          <a:graphicData uri="http://schemas.openxmlformats.org/drawingml/2006/table">
            <a:tbl>
              <a:tblPr/>
              <a:tblGrid>
                <a:gridCol w="901700"/>
              </a:tblGrid>
              <a:tr h="481608">
                <a:tc>
                  <a:txBody>
                    <a:bodyPr/>
                    <a:lstStyle/>
                    <a:p>
                      <a:pPr algn="ctr" fontAlgn="b"/>
                      <a:r>
                        <a:rPr lang="en-US" sz="1400" b="0" i="0" u="none" strike="noStrike" smtClean="0">
                          <a:solidFill>
                            <a:srgbClr val="000000"/>
                          </a:solidFill>
                          <a:effectLst/>
                          <a:latin typeface="+mn-lt"/>
                        </a:rPr>
                        <a:t>43</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r>
                        <a:rPr lang="en-US" sz="1400" b="0" i="0" u="none" strike="noStrike" smtClean="0">
                          <a:solidFill>
                            <a:srgbClr val="000000"/>
                          </a:solidFill>
                          <a:effectLst/>
                          <a:latin typeface="+mn-lt"/>
                        </a:rPr>
                        <a:t>42</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r>
                        <a:rPr lang="en-US" sz="1400" b="0" i="0" u="none" strike="noStrike" smtClean="0">
                          <a:solidFill>
                            <a:srgbClr val="000000"/>
                          </a:solidFill>
                          <a:effectLst/>
                          <a:latin typeface="+mn-lt"/>
                        </a:rPr>
                        <a:t>39</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r>
                        <a:rPr lang="en-US" sz="1400" b="0" i="0" u="none" strike="noStrike" smtClean="0">
                          <a:solidFill>
                            <a:srgbClr val="000000"/>
                          </a:solidFill>
                          <a:effectLst/>
                          <a:latin typeface="+mn-lt"/>
                        </a:rPr>
                        <a:t>33</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r>
                        <a:rPr lang="en-US" sz="1400" b="0" i="0" u="none" strike="noStrike" smtClean="0">
                          <a:solidFill>
                            <a:srgbClr val="000000"/>
                          </a:solidFill>
                          <a:effectLst/>
                          <a:latin typeface="+mn-lt"/>
                        </a:rPr>
                        <a:t>29</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r>
                        <a:rPr lang="en-US" sz="1400" b="0" i="0" u="none" strike="noStrike" smtClean="0">
                          <a:solidFill>
                            <a:srgbClr val="000000"/>
                          </a:solidFill>
                          <a:effectLst/>
                          <a:latin typeface="+mn-lt"/>
                        </a:rPr>
                        <a:t>23</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bl>
          </a:graphicData>
        </a:graphic>
      </p:graphicFrame>
    </p:spTree>
    <p:extLst>
      <p:ext uri="{BB962C8B-B14F-4D97-AF65-F5344CB8AC3E}">
        <p14:creationId xmlns:p14="http://schemas.microsoft.com/office/powerpoint/2010/main" val="1527301479"/>
      </p:ext>
    </p:extLst>
  </p:cSld>
  <p:clrMapOvr>
    <a:masterClrMapping/>
  </p:clrMapOvr>
  <p:transition spd="slow">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Among students in Italy and Spain, confidence in future job opportunities is considerably lower than elsewhere.</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36</a:t>
            </a:fld>
            <a:endParaRPr lang="en-GB" dirty="0"/>
          </a:p>
        </p:txBody>
      </p:sp>
      <p:graphicFrame>
        <p:nvGraphicFramePr>
          <p:cNvPr id="21" name="Diagrammplatzhalter 9"/>
          <p:cNvGraphicFramePr>
            <a:graphicFrameLocks/>
          </p:cNvGraphicFramePr>
          <p:nvPr>
            <p:custDataLst>
              <p:tags r:id="rId1"/>
            </p:custDataLst>
            <p:extLst>
              <p:ext uri="{D42A27DB-BD31-4B8C-83A1-F6EECF244321}">
                <p14:modId xmlns:p14="http://schemas.microsoft.com/office/powerpoint/2010/main" val="68489408"/>
              </p:ext>
            </p:extLst>
          </p:nvPr>
        </p:nvGraphicFramePr>
        <p:xfrm>
          <a:off x="214985" y="1756676"/>
          <a:ext cx="8747837" cy="4186924"/>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How confident are you that you will be able to find a job in your field of education in the future?</a:t>
            </a:r>
            <a:endParaRPr lang="en-GB" dirty="0">
              <a:solidFill>
                <a:srgbClr val="E60000"/>
              </a:solidFill>
              <a:latin typeface="Vodafone Rg" pitchFamily="34" charset="0"/>
            </a:endParaRPr>
          </a:p>
        </p:txBody>
      </p:sp>
      <p:sp>
        <p:nvSpPr>
          <p:cNvPr id="16" name="Basis 1"/>
          <p:cNvSpPr txBox="1">
            <a:spLocks/>
          </p:cNvSpPr>
          <p:nvPr>
            <p:custDataLst>
              <p:tags r:id="rId2"/>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Thinking about your current field of education: How confident are you that you will find a job in that area after you finish your studies / vocational training?; Respondents still undergoing education; n=374-594</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24" name="DiagrammL_21_0"/>
          <p:cNvSpPr txBox="1"/>
          <p:nvPr/>
        </p:nvSpPr>
        <p:spPr>
          <a:xfrm>
            <a:off x="2323191" y="1919905"/>
            <a:ext cx="469392" cy="310896"/>
          </a:xfrm>
          <a:prstGeom prst="rect">
            <a:avLst/>
          </a:prstGeom>
          <a:blipFill>
            <a:blip r:embed="rId6"/>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5" name="DiagrammL_21_1"/>
          <p:cNvSpPr txBox="1"/>
          <p:nvPr/>
        </p:nvSpPr>
        <p:spPr>
          <a:xfrm>
            <a:off x="2326052" y="3400479"/>
            <a:ext cx="466531" cy="233265"/>
          </a:xfrm>
          <a:prstGeom prst="rect">
            <a:avLst/>
          </a:prstGeom>
          <a:blipFill>
            <a:blip r:embed="rId7"/>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6" name="DiagrammL_21_2"/>
          <p:cNvSpPr txBox="1"/>
          <p:nvPr/>
        </p:nvSpPr>
        <p:spPr>
          <a:xfrm>
            <a:off x="2326052" y="2400376"/>
            <a:ext cx="466531" cy="307910"/>
          </a:xfrm>
          <a:prstGeom prst="rect">
            <a:avLst/>
          </a:prstGeom>
          <a:blipFill>
            <a:blip r:embed="rId8"/>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7" name="DiagrammL_21_3"/>
          <p:cNvSpPr txBox="1"/>
          <p:nvPr/>
        </p:nvSpPr>
        <p:spPr>
          <a:xfrm>
            <a:off x="2323191" y="4340181"/>
            <a:ext cx="469392" cy="310896"/>
          </a:xfrm>
          <a:prstGeom prst="rect">
            <a:avLst/>
          </a:prstGeom>
          <a:blipFill>
            <a:blip r:embed="rId9"/>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8" name="DiagrammL_21_4"/>
          <p:cNvSpPr txBox="1"/>
          <p:nvPr/>
        </p:nvSpPr>
        <p:spPr>
          <a:xfrm>
            <a:off x="2323191" y="3860000"/>
            <a:ext cx="469392" cy="310896"/>
          </a:xfrm>
          <a:prstGeom prst="rect">
            <a:avLst/>
          </a:prstGeom>
          <a:blipFill>
            <a:blip r:embed="rId10"/>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9" name="DiagrammL_21_5"/>
          <p:cNvSpPr txBox="1"/>
          <p:nvPr/>
        </p:nvSpPr>
        <p:spPr>
          <a:xfrm>
            <a:off x="2323191" y="2894178"/>
            <a:ext cx="469392" cy="316992"/>
          </a:xfrm>
          <a:prstGeom prst="rect">
            <a:avLst/>
          </a:prstGeom>
          <a:blipFill>
            <a:blip r:embed="rId11"/>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17" name="Textfeld 16"/>
          <p:cNvSpPr txBox="1"/>
          <p:nvPr/>
        </p:nvSpPr>
        <p:spPr>
          <a:xfrm>
            <a:off x="7378700" y="1709741"/>
            <a:ext cx="901700" cy="211137"/>
          </a:xfrm>
          <a:prstGeom prst="rect">
            <a:avLst/>
          </a:prstGeom>
        </p:spPr>
        <p:txBody>
          <a:bodyPr vert="horz" wrap="square" lIns="0" tIns="0" rIns="72000" bIns="0" rtlCol="0" anchor="ctr">
            <a:noAutofit/>
          </a:bodyPr>
          <a:lstStyle/>
          <a:p>
            <a:pPr marL="0" indent="0" algn="ctr">
              <a:buFont typeface="Arial" pitchFamily="34" charset="0"/>
              <a:buNone/>
            </a:pPr>
            <a:r>
              <a:rPr lang="de-DE" sz="1400" smtClean="0">
                <a:latin typeface="Vodafone Rg" pitchFamily="34" charset="0"/>
              </a:rPr>
              <a:t>Top 4 Box</a:t>
            </a:r>
            <a:endParaRPr lang="en-US" sz="1400" dirty="0" smtClean="0">
              <a:latin typeface="Vodafone Rg" pitchFamily="34" charset="0"/>
            </a:endParaRPr>
          </a:p>
        </p:txBody>
      </p:sp>
      <p:graphicFrame>
        <p:nvGraphicFramePr>
          <p:cNvPr id="5" name="Tabelle 4"/>
          <p:cNvGraphicFramePr>
            <a:graphicFrameLocks noGrp="1"/>
          </p:cNvGraphicFramePr>
          <p:nvPr>
            <p:extLst>
              <p:ext uri="{D42A27DB-BD31-4B8C-83A1-F6EECF244321}">
                <p14:modId xmlns:p14="http://schemas.microsoft.com/office/powerpoint/2010/main" val="439934151"/>
              </p:ext>
            </p:extLst>
          </p:nvPr>
        </p:nvGraphicFramePr>
        <p:xfrm>
          <a:off x="7378701" y="1844672"/>
          <a:ext cx="901700" cy="3852864"/>
        </p:xfrm>
        <a:graphic>
          <a:graphicData uri="http://schemas.openxmlformats.org/drawingml/2006/table">
            <a:tbl>
              <a:tblPr/>
              <a:tblGrid>
                <a:gridCol w="901700"/>
              </a:tblGrid>
              <a:tr h="481608">
                <a:tc>
                  <a:txBody>
                    <a:bodyPr/>
                    <a:lstStyle/>
                    <a:p>
                      <a:pPr algn="ctr" fontAlgn="b"/>
                      <a:r>
                        <a:rPr lang="en-US" sz="1400" b="0" i="0" u="none" strike="noStrike" smtClean="0">
                          <a:solidFill>
                            <a:srgbClr val="000000"/>
                          </a:solidFill>
                          <a:effectLst/>
                          <a:latin typeface="+mn-lt"/>
                        </a:rPr>
                        <a:t>73</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r>
                        <a:rPr lang="en-US" sz="1400" b="0" i="0" u="none" strike="noStrike">
                          <a:solidFill>
                            <a:srgbClr val="000000"/>
                          </a:solidFill>
                          <a:effectLst/>
                          <a:latin typeface="+mn-lt"/>
                        </a:rPr>
                        <a:t>63</a:t>
                      </a:r>
                    </a:p>
                  </a:txBody>
                  <a:tcPr marL="9525" marR="9525" marT="9525" marB="0" anchor="ctr">
                    <a:lnL>
                      <a:noFill/>
                    </a:lnL>
                    <a:lnR>
                      <a:noFill/>
                    </a:lnR>
                    <a:lnT>
                      <a:noFill/>
                    </a:lnT>
                    <a:lnB>
                      <a:noFill/>
                    </a:lnB>
                  </a:tcPr>
                </a:tc>
              </a:tr>
              <a:tr h="481608">
                <a:tc>
                  <a:txBody>
                    <a:bodyPr/>
                    <a:lstStyle/>
                    <a:p>
                      <a:pPr algn="ctr" fontAlgn="b"/>
                      <a:r>
                        <a:rPr lang="en-US" sz="1400" b="0" i="0" u="none" strike="noStrike">
                          <a:solidFill>
                            <a:srgbClr val="000000"/>
                          </a:solidFill>
                          <a:effectLst/>
                          <a:latin typeface="+mn-lt"/>
                        </a:rPr>
                        <a:t>57</a:t>
                      </a:r>
                    </a:p>
                  </a:txBody>
                  <a:tcPr marL="9525" marR="9525" marT="9525" marB="0" anchor="ctr">
                    <a:lnL>
                      <a:noFill/>
                    </a:lnL>
                    <a:lnR>
                      <a:noFill/>
                    </a:lnR>
                    <a:lnT>
                      <a:noFill/>
                    </a:lnT>
                    <a:lnB>
                      <a:noFill/>
                    </a:lnB>
                  </a:tcPr>
                </a:tc>
              </a:tr>
              <a:tr h="481608">
                <a:tc>
                  <a:txBody>
                    <a:bodyPr/>
                    <a:lstStyle/>
                    <a:p>
                      <a:pPr algn="ctr" fontAlgn="b"/>
                      <a:r>
                        <a:rPr lang="en-US" sz="1400" b="0" i="0" u="none" strike="noStrike" smtClean="0">
                          <a:solidFill>
                            <a:srgbClr val="000000"/>
                          </a:solidFill>
                          <a:effectLst/>
                          <a:latin typeface="+mn-lt"/>
                        </a:rPr>
                        <a:t>58</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r>
                        <a:rPr lang="en-US" sz="1400" b="0" i="0" u="none" strike="noStrike">
                          <a:solidFill>
                            <a:srgbClr val="000000"/>
                          </a:solidFill>
                          <a:effectLst/>
                          <a:latin typeface="+mn-lt"/>
                        </a:rPr>
                        <a:t>42</a:t>
                      </a:r>
                    </a:p>
                  </a:txBody>
                  <a:tcPr marL="9525" marR="9525" marT="9525" marB="0" anchor="ctr">
                    <a:lnL>
                      <a:noFill/>
                    </a:lnL>
                    <a:lnR>
                      <a:noFill/>
                    </a:lnR>
                    <a:lnT>
                      <a:noFill/>
                    </a:lnT>
                    <a:lnB>
                      <a:noFill/>
                    </a:lnB>
                  </a:tcPr>
                </a:tc>
              </a:tr>
              <a:tr h="481608">
                <a:tc>
                  <a:txBody>
                    <a:bodyPr/>
                    <a:lstStyle/>
                    <a:p>
                      <a:pPr algn="ctr" fontAlgn="b"/>
                      <a:r>
                        <a:rPr lang="en-US" sz="1400" b="0" i="0" u="none" strike="noStrike">
                          <a:solidFill>
                            <a:srgbClr val="000000"/>
                          </a:solidFill>
                          <a:effectLst/>
                          <a:latin typeface="+mn-lt"/>
                        </a:rPr>
                        <a:t>42</a:t>
                      </a:r>
                    </a:p>
                  </a:txBody>
                  <a:tcPr marL="9525" marR="9525" marT="9525" marB="0" anchor="ctr">
                    <a:lnL>
                      <a:noFill/>
                    </a:lnL>
                    <a:lnR>
                      <a:noFill/>
                    </a:lnR>
                    <a:lnT>
                      <a:noFill/>
                    </a:lnT>
                    <a:lnB>
                      <a:noFill/>
                    </a:lnB>
                  </a:tcPr>
                </a:tc>
              </a:tr>
              <a:tr h="481608">
                <a:tc>
                  <a:txBody>
                    <a:bodyPr/>
                    <a:lstStyle/>
                    <a:p>
                      <a:pPr algn="ctr" fontAlgn="b"/>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bl>
          </a:graphicData>
        </a:graphic>
      </p:graphicFrame>
    </p:spTree>
    <p:extLst>
      <p:ext uri="{BB962C8B-B14F-4D97-AF65-F5344CB8AC3E}">
        <p14:creationId xmlns:p14="http://schemas.microsoft.com/office/powerpoint/2010/main" val="1184046281"/>
      </p:ext>
    </p:extLst>
  </p:cSld>
  <p:clrMapOvr>
    <a:masterClrMapping/>
  </p:clrMapOvr>
  <p:transition spd="slow">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Young employed Germans are most </a:t>
            </a:r>
            <a:r>
              <a:rPr lang="en-GB" smtClean="0"/>
              <a:t>optimistic with respect their </a:t>
            </a:r>
            <a:r>
              <a:rPr lang="en-GB" dirty="0" smtClean="0"/>
              <a:t>future job opportunities.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37</a:t>
            </a:fld>
            <a:endParaRPr lang="en-GB" dirty="0"/>
          </a:p>
        </p:txBody>
      </p:sp>
      <p:graphicFrame>
        <p:nvGraphicFramePr>
          <p:cNvPr id="21" name="Diagrammplatzhalter 9"/>
          <p:cNvGraphicFramePr>
            <a:graphicFrameLocks/>
          </p:cNvGraphicFramePr>
          <p:nvPr>
            <p:custDataLst>
              <p:tags r:id="rId1"/>
            </p:custDataLst>
            <p:extLst>
              <p:ext uri="{D42A27DB-BD31-4B8C-83A1-F6EECF244321}">
                <p14:modId xmlns:p14="http://schemas.microsoft.com/office/powerpoint/2010/main" val="1383784210"/>
              </p:ext>
            </p:extLst>
          </p:nvPr>
        </p:nvGraphicFramePr>
        <p:xfrm>
          <a:off x="214985" y="1756676"/>
          <a:ext cx="8747837" cy="4186924"/>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How confident are you that you will be able to find a job in your field of occupation in the future?</a:t>
            </a:r>
            <a:endParaRPr lang="en-GB" dirty="0">
              <a:solidFill>
                <a:srgbClr val="E60000"/>
              </a:solidFill>
              <a:latin typeface="Vodafone Rg" pitchFamily="34" charset="0"/>
            </a:endParaRPr>
          </a:p>
        </p:txBody>
      </p:sp>
      <p:sp>
        <p:nvSpPr>
          <p:cNvPr id="16" name="Basis 1"/>
          <p:cNvSpPr txBox="1">
            <a:spLocks/>
          </p:cNvSpPr>
          <p:nvPr>
            <p:custDataLst>
              <p:tags r:id="rId2"/>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Thinking about your current / last field of occupation: How confident are you that you will be able to still find a job in that area in the future?; Respondents who are employed or used to be employed; n=437-654</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24" name="DiagrammL_21_0"/>
          <p:cNvSpPr txBox="1"/>
          <p:nvPr/>
        </p:nvSpPr>
        <p:spPr>
          <a:xfrm>
            <a:off x="2323191" y="1919905"/>
            <a:ext cx="469392" cy="310896"/>
          </a:xfrm>
          <a:prstGeom prst="rect">
            <a:avLst/>
          </a:prstGeom>
          <a:blipFill>
            <a:blip r:embed="rId6"/>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5" name="DiagrammL_21_1"/>
          <p:cNvSpPr txBox="1"/>
          <p:nvPr/>
        </p:nvSpPr>
        <p:spPr>
          <a:xfrm>
            <a:off x="2326052" y="2443744"/>
            <a:ext cx="466531" cy="233265"/>
          </a:xfrm>
          <a:prstGeom prst="rect">
            <a:avLst/>
          </a:prstGeom>
          <a:blipFill>
            <a:blip r:embed="rId7"/>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6" name="DiagrammL_21_2"/>
          <p:cNvSpPr txBox="1"/>
          <p:nvPr/>
        </p:nvSpPr>
        <p:spPr>
          <a:xfrm>
            <a:off x="2326052" y="3365573"/>
            <a:ext cx="466531" cy="307910"/>
          </a:xfrm>
          <a:prstGeom prst="rect">
            <a:avLst/>
          </a:prstGeom>
          <a:blipFill>
            <a:blip r:embed="rId8"/>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7" name="DiagrammL_21_3"/>
          <p:cNvSpPr txBox="1"/>
          <p:nvPr/>
        </p:nvSpPr>
        <p:spPr>
          <a:xfrm>
            <a:off x="2323191" y="4340178"/>
            <a:ext cx="469392" cy="310896"/>
          </a:xfrm>
          <a:prstGeom prst="rect">
            <a:avLst/>
          </a:prstGeom>
          <a:blipFill>
            <a:blip r:embed="rId9"/>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8" name="DiagrammL_21_4"/>
          <p:cNvSpPr txBox="1"/>
          <p:nvPr/>
        </p:nvSpPr>
        <p:spPr>
          <a:xfrm>
            <a:off x="2323191" y="3860000"/>
            <a:ext cx="469392" cy="310896"/>
          </a:xfrm>
          <a:prstGeom prst="rect">
            <a:avLst/>
          </a:prstGeom>
          <a:blipFill>
            <a:blip r:embed="rId10"/>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9" name="DiagrammL_21_5"/>
          <p:cNvSpPr txBox="1"/>
          <p:nvPr/>
        </p:nvSpPr>
        <p:spPr>
          <a:xfrm>
            <a:off x="2323191" y="2885708"/>
            <a:ext cx="469392" cy="316992"/>
          </a:xfrm>
          <a:prstGeom prst="rect">
            <a:avLst/>
          </a:prstGeom>
          <a:blipFill>
            <a:blip r:embed="rId11"/>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17" name="Textfeld 16"/>
          <p:cNvSpPr txBox="1"/>
          <p:nvPr/>
        </p:nvSpPr>
        <p:spPr>
          <a:xfrm>
            <a:off x="7378700" y="1709741"/>
            <a:ext cx="901700" cy="211137"/>
          </a:xfrm>
          <a:prstGeom prst="rect">
            <a:avLst/>
          </a:prstGeom>
        </p:spPr>
        <p:txBody>
          <a:bodyPr vert="horz" wrap="square" lIns="0" tIns="0" rIns="72000" bIns="0" rtlCol="0" anchor="ctr">
            <a:noAutofit/>
          </a:bodyPr>
          <a:lstStyle/>
          <a:p>
            <a:pPr marL="0" indent="0" algn="ctr">
              <a:buFont typeface="Arial" pitchFamily="34" charset="0"/>
              <a:buNone/>
            </a:pPr>
            <a:r>
              <a:rPr lang="de-DE" sz="1400" smtClean="0">
                <a:latin typeface="Vodafone Rg" pitchFamily="34" charset="0"/>
              </a:rPr>
              <a:t>Top 4 Box</a:t>
            </a:r>
            <a:endParaRPr lang="en-US" sz="1400" dirty="0" smtClean="0">
              <a:latin typeface="Vodafone Rg" pitchFamily="34" charset="0"/>
            </a:endParaRPr>
          </a:p>
        </p:txBody>
      </p:sp>
      <p:graphicFrame>
        <p:nvGraphicFramePr>
          <p:cNvPr id="5" name="Tabelle 4"/>
          <p:cNvGraphicFramePr>
            <a:graphicFrameLocks noGrp="1"/>
          </p:cNvGraphicFramePr>
          <p:nvPr>
            <p:extLst>
              <p:ext uri="{D42A27DB-BD31-4B8C-83A1-F6EECF244321}">
                <p14:modId xmlns:p14="http://schemas.microsoft.com/office/powerpoint/2010/main" val="305537768"/>
              </p:ext>
            </p:extLst>
          </p:nvPr>
        </p:nvGraphicFramePr>
        <p:xfrm>
          <a:off x="7378701" y="1844672"/>
          <a:ext cx="901700" cy="3852864"/>
        </p:xfrm>
        <a:graphic>
          <a:graphicData uri="http://schemas.openxmlformats.org/drawingml/2006/table">
            <a:tbl>
              <a:tblPr/>
              <a:tblGrid>
                <a:gridCol w="901700"/>
              </a:tblGrid>
              <a:tr h="481608">
                <a:tc>
                  <a:txBody>
                    <a:bodyPr/>
                    <a:lstStyle/>
                    <a:p>
                      <a:pPr algn="ctr" fontAlgn="b"/>
                      <a:r>
                        <a:rPr lang="en-US" sz="1400" b="0" i="0" u="none" strike="noStrike">
                          <a:solidFill>
                            <a:srgbClr val="000000"/>
                          </a:solidFill>
                          <a:effectLst/>
                          <a:latin typeface="+mn-lt"/>
                        </a:rPr>
                        <a:t>66</a:t>
                      </a:r>
                    </a:p>
                  </a:txBody>
                  <a:tcPr marL="9525" marR="9525" marT="9525" marB="0" anchor="ctr">
                    <a:lnL>
                      <a:noFill/>
                    </a:lnL>
                    <a:lnR>
                      <a:noFill/>
                    </a:lnR>
                    <a:lnT>
                      <a:noFill/>
                    </a:lnT>
                    <a:lnB>
                      <a:noFill/>
                    </a:lnB>
                  </a:tcPr>
                </a:tc>
              </a:tr>
              <a:tr h="481608">
                <a:tc>
                  <a:txBody>
                    <a:bodyPr/>
                    <a:lstStyle/>
                    <a:p>
                      <a:pPr algn="ctr" fontAlgn="b"/>
                      <a:r>
                        <a:rPr lang="en-US" sz="1400" b="0" i="0" u="none" strike="noStrike">
                          <a:solidFill>
                            <a:srgbClr val="000000"/>
                          </a:solidFill>
                          <a:effectLst/>
                          <a:latin typeface="+mn-lt"/>
                        </a:rPr>
                        <a:t>59</a:t>
                      </a:r>
                    </a:p>
                  </a:txBody>
                  <a:tcPr marL="9525" marR="9525" marT="9525" marB="0" anchor="ctr">
                    <a:lnL>
                      <a:noFill/>
                    </a:lnL>
                    <a:lnR>
                      <a:noFill/>
                    </a:lnR>
                    <a:lnT>
                      <a:noFill/>
                    </a:lnT>
                    <a:lnB>
                      <a:noFill/>
                    </a:lnB>
                  </a:tcPr>
                </a:tc>
              </a:tr>
              <a:tr h="481608">
                <a:tc>
                  <a:txBody>
                    <a:bodyPr/>
                    <a:lstStyle/>
                    <a:p>
                      <a:pPr algn="ctr" fontAlgn="b"/>
                      <a:r>
                        <a:rPr lang="en-US" sz="1400" b="0" i="0" u="none" strike="noStrike" smtClean="0">
                          <a:solidFill>
                            <a:srgbClr val="000000"/>
                          </a:solidFill>
                          <a:effectLst/>
                          <a:latin typeface="+mn-lt"/>
                        </a:rPr>
                        <a:t>57</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r>
                        <a:rPr lang="en-US" sz="1400" b="0" i="0" u="none" strike="noStrike">
                          <a:solidFill>
                            <a:srgbClr val="000000"/>
                          </a:solidFill>
                          <a:effectLst/>
                          <a:latin typeface="+mn-lt"/>
                        </a:rPr>
                        <a:t>57</a:t>
                      </a:r>
                    </a:p>
                  </a:txBody>
                  <a:tcPr marL="9525" marR="9525" marT="9525" marB="0" anchor="ctr">
                    <a:lnL>
                      <a:noFill/>
                    </a:lnL>
                    <a:lnR>
                      <a:noFill/>
                    </a:lnR>
                    <a:lnT>
                      <a:noFill/>
                    </a:lnT>
                    <a:lnB>
                      <a:noFill/>
                    </a:lnB>
                  </a:tcPr>
                </a:tc>
              </a:tr>
              <a:tr h="481608">
                <a:tc>
                  <a:txBody>
                    <a:bodyPr/>
                    <a:lstStyle/>
                    <a:p>
                      <a:pPr algn="ctr" fontAlgn="b"/>
                      <a:r>
                        <a:rPr lang="en-US" sz="1400" b="0" i="0" u="none" strike="noStrike">
                          <a:solidFill>
                            <a:srgbClr val="000000"/>
                          </a:solidFill>
                          <a:effectLst/>
                          <a:latin typeface="+mn-lt"/>
                        </a:rPr>
                        <a:t>40</a:t>
                      </a:r>
                    </a:p>
                  </a:txBody>
                  <a:tcPr marL="9525" marR="9525" marT="9525" marB="0" anchor="ctr">
                    <a:lnL>
                      <a:noFill/>
                    </a:lnL>
                    <a:lnR>
                      <a:noFill/>
                    </a:lnR>
                    <a:lnT>
                      <a:noFill/>
                    </a:lnT>
                    <a:lnB>
                      <a:noFill/>
                    </a:lnB>
                  </a:tcPr>
                </a:tc>
              </a:tr>
              <a:tr h="481608">
                <a:tc>
                  <a:txBody>
                    <a:bodyPr/>
                    <a:lstStyle/>
                    <a:p>
                      <a:pPr algn="ctr" fontAlgn="b"/>
                      <a:r>
                        <a:rPr lang="en-US" sz="1400" b="0" i="0" u="none" strike="noStrike">
                          <a:solidFill>
                            <a:srgbClr val="000000"/>
                          </a:solidFill>
                          <a:effectLst/>
                          <a:latin typeface="+mn-lt"/>
                        </a:rPr>
                        <a:t>36</a:t>
                      </a:r>
                    </a:p>
                  </a:txBody>
                  <a:tcPr marL="9525" marR="9525" marT="9525" marB="0" anchor="ctr">
                    <a:lnL>
                      <a:noFill/>
                    </a:lnL>
                    <a:lnR>
                      <a:noFill/>
                    </a:lnR>
                    <a:lnT>
                      <a:noFill/>
                    </a:lnT>
                    <a:lnB>
                      <a:noFill/>
                    </a:lnB>
                  </a:tcPr>
                </a:tc>
              </a:tr>
              <a:tr h="481608">
                <a:tc>
                  <a:txBody>
                    <a:bodyPr/>
                    <a:lstStyle/>
                    <a:p>
                      <a:pPr algn="ctr" fontAlgn="b"/>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bl>
          </a:graphicData>
        </a:graphic>
      </p:graphicFrame>
    </p:spTree>
    <p:extLst>
      <p:ext uri="{BB962C8B-B14F-4D97-AF65-F5344CB8AC3E}">
        <p14:creationId xmlns:p14="http://schemas.microsoft.com/office/powerpoint/2010/main" val="319813765"/>
      </p:ext>
    </p:extLst>
  </p:cSld>
  <p:clrMapOvr>
    <a:masterClrMapping/>
  </p:clrMapOvr>
  <p:transition spd="slow">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Dutch students feel best about how well their education prepares them for a future job.</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38</a:t>
            </a:fld>
            <a:endParaRPr lang="en-GB" dirty="0"/>
          </a:p>
        </p:txBody>
      </p:sp>
      <p:graphicFrame>
        <p:nvGraphicFramePr>
          <p:cNvPr id="21" name="Diagrammplatzhalter 9"/>
          <p:cNvGraphicFramePr>
            <a:graphicFrameLocks/>
          </p:cNvGraphicFramePr>
          <p:nvPr>
            <p:custDataLst>
              <p:tags r:id="rId1"/>
            </p:custDataLst>
            <p:extLst>
              <p:ext uri="{D42A27DB-BD31-4B8C-83A1-F6EECF244321}">
                <p14:modId xmlns:p14="http://schemas.microsoft.com/office/powerpoint/2010/main" val="995060323"/>
              </p:ext>
            </p:extLst>
          </p:nvPr>
        </p:nvGraphicFramePr>
        <p:xfrm>
          <a:off x="214985" y="1756676"/>
          <a:ext cx="8747837" cy="4186924"/>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chemeClr val="accent1"/>
                </a:solidFill>
                <a:latin typeface="+mn-lt"/>
              </a:rPr>
              <a:t>How well do you think your education prepares you for working in that area?</a:t>
            </a:r>
            <a:endParaRPr lang="en-GB" b="1" baseline="30000" dirty="0">
              <a:solidFill>
                <a:schemeClr val="accent1"/>
              </a:solidFill>
              <a:latin typeface="+mn-lt"/>
            </a:endParaRPr>
          </a:p>
        </p:txBody>
      </p:sp>
      <p:sp>
        <p:nvSpPr>
          <p:cNvPr id="16" name="Basis 1"/>
          <p:cNvSpPr txBox="1">
            <a:spLocks/>
          </p:cNvSpPr>
          <p:nvPr>
            <p:custDataLst>
              <p:tags r:id="rId2"/>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How well do you think does your education / do your studies prepare you for working in a job in that area?; Respondents still undergoing education; n=370-601</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24" name="DiagrammL_21_0"/>
          <p:cNvSpPr txBox="1"/>
          <p:nvPr/>
        </p:nvSpPr>
        <p:spPr>
          <a:xfrm>
            <a:off x="2323191" y="2885098"/>
            <a:ext cx="469392" cy="310896"/>
          </a:xfrm>
          <a:prstGeom prst="rect">
            <a:avLst/>
          </a:prstGeom>
          <a:blipFill>
            <a:blip r:embed="rId6"/>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5" name="DiagrammL_21_1"/>
          <p:cNvSpPr txBox="1"/>
          <p:nvPr/>
        </p:nvSpPr>
        <p:spPr>
          <a:xfrm>
            <a:off x="2326052" y="1927276"/>
            <a:ext cx="466531" cy="233265"/>
          </a:xfrm>
          <a:prstGeom prst="rect">
            <a:avLst/>
          </a:prstGeom>
          <a:blipFill>
            <a:blip r:embed="rId7"/>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6" name="DiagrammL_21_2"/>
          <p:cNvSpPr txBox="1"/>
          <p:nvPr/>
        </p:nvSpPr>
        <p:spPr>
          <a:xfrm>
            <a:off x="2326052" y="2400378"/>
            <a:ext cx="466531" cy="307910"/>
          </a:xfrm>
          <a:prstGeom prst="rect">
            <a:avLst/>
          </a:prstGeom>
          <a:blipFill>
            <a:blip r:embed="rId8"/>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7" name="DiagrammL_21_3"/>
          <p:cNvSpPr txBox="1"/>
          <p:nvPr/>
        </p:nvSpPr>
        <p:spPr>
          <a:xfrm>
            <a:off x="2323191" y="4340175"/>
            <a:ext cx="469392" cy="310896"/>
          </a:xfrm>
          <a:prstGeom prst="rect">
            <a:avLst/>
          </a:prstGeom>
          <a:blipFill>
            <a:blip r:embed="rId9"/>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8" name="DiagrammL_21_4"/>
          <p:cNvSpPr txBox="1"/>
          <p:nvPr/>
        </p:nvSpPr>
        <p:spPr>
          <a:xfrm>
            <a:off x="2323191" y="3368930"/>
            <a:ext cx="469392" cy="310896"/>
          </a:xfrm>
          <a:prstGeom prst="rect">
            <a:avLst/>
          </a:prstGeom>
          <a:blipFill>
            <a:blip r:embed="rId10"/>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9" name="DiagrammL_21_5"/>
          <p:cNvSpPr txBox="1"/>
          <p:nvPr/>
        </p:nvSpPr>
        <p:spPr>
          <a:xfrm>
            <a:off x="2323191" y="3859373"/>
            <a:ext cx="469392" cy="316992"/>
          </a:xfrm>
          <a:prstGeom prst="rect">
            <a:avLst/>
          </a:prstGeom>
          <a:blipFill>
            <a:blip r:embed="rId11"/>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17" name="Textfeld 16"/>
          <p:cNvSpPr txBox="1"/>
          <p:nvPr/>
        </p:nvSpPr>
        <p:spPr>
          <a:xfrm>
            <a:off x="7378700" y="1709741"/>
            <a:ext cx="901700" cy="211137"/>
          </a:xfrm>
          <a:prstGeom prst="rect">
            <a:avLst/>
          </a:prstGeom>
        </p:spPr>
        <p:txBody>
          <a:bodyPr vert="horz" wrap="square" lIns="0" tIns="0" rIns="72000" bIns="0" rtlCol="0" anchor="ctr">
            <a:noAutofit/>
          </a:bodyPr>
          <a:lstStyle/>
          <a:p>
            <a:pPr marL="0" indent="0" algn="ctr">
              <a:buFont typeface="Arial" pitchFamily="34" charset="0"/>
              <a:buNone/>
            </a:pPr>
            <a:r>
              <a:rPr lang="de-DE" sz="1400" smtClean="0">
                <a:latin typeface="Vodafone Rg" pitchFamily="34" charset="0"/>
              </a:rPr>
              <a:t>Top 3 Box</a:t>
            </a:r>
            <a:endParaRPr lang="en-US" sz="1400" dirty="0" smtClean="0">
              <a:latin typeface="Vodafone Rg" pitchFamily="34" charset="0"/>
            </a:endParaRPr>
          </a:p>
        </p:txBody>
      </p:sp>
      <p:graphicFrame>
        <p:nvGraphicFramePr>
          <p:cNvPr id="5" name="Tabelle 4"/>
          <p:cNvGraphicFramePr>
            <a:graphicFrameLocks noGrp="1"/>
          </p:cNvGraphicFramePr>
          <p:nvPr>
            <p:extLst>
              <p:ext uri="{D42A27DB-BD31-4B8C-83A1-F6EECF244321}">
                <p14:modId xmlns:p14="http://schemas.microsoft.com/office/powerpoint/2010/main" val="715470050"/>
              </p:ext>
            </p:extLst>
          </p:nvPr>
        </p:nvGraphicFramePr>
        <p:xfrm>
          <a:off x="7378700" y="1844672"/>
          <a:ext cx="901700" cy="3852864"/>
        </p:xfrm>
        <a:graphic>
          <a:graphicData uri="http://schemas.openxmlformats.org/drawingml/2006/table">
            <a:tbl>
              <a:tblPr/>
              <a:tblGrid>
                <a:gridCol w="901700"/>
              </a:tblGrid>
              <a:tr h="481608">
                <a:tc>
                  <a:txBody>
                    <a:bodyPr/>
                    <a:lstStyle/>
                    <a:p>
                      <a:pPr algn="ctr" fontAlgn="b"/>
                      <a:r>
                        <a:rPr lang="en-US" sz="1400" b="0" i="0" u="none" strike="noStrike" smtClean="0">
                          <a:solidFill>
                            <a:srgbClr val="000000"/>
                          </a:solidFill>
                          <a:effectLst/>
                          <a:latin typeface="+mn-lt"/>
                        </a:rPr>
                        <a:t>47</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r>
                        <a:rPr lang="en-US" sz="1400" b="0" i="0" u="none" strike="noStrike">
                          <a:solidFill>
                            <a:srgbClr val="000000"/>
                          </a:solidFill>
                          <a:effectLst/>
                          <a:latin typeface="+mn-lt"/>
                        </a:rPr>
                        <a:t>44</a:t>
                      </a:r>
                    </a:p>
                  </a:txBody>
                  <a:tcPr marL="9525" marR="9525" marT="9525" marB="0" anchor="ctr">
                    <a:lnL>
                      <a:noFill/>
                    </a:lnL>
                    <a:lnR>
                      <a:noFill/>
                    </a:lnR>
                    <a:lnT>
                      <a:noFill/>
                    </a:lnT>
                    <a:lnB>
                      <a:noFill/>
                    </a:lnB>
                  </a:tcPr>
                </a:tc>
              </a:tr>
              <a:tr h="481608">
                <a:tc>
                  <a:txBody>
                    <a:bodyPr/>
                    <a:lstStyle/>
                    <a:p>
                      <a:pPr algn="ctr" fontAlgn="b"/>
                      <a:r>
                        <a:rPr lang="en-US" sz="1400" b="0" i="0" u="none" strike="noStrike">
                          <a:solidFill>
                            <a:srgbClr val="000000"/>
                          </a:solidFill>
                          <a:effectLst/>
                          <a:latin typeface="+mn-lt"/>
                        </a:rPr>
                        <a:t>39</a:t>
                      </a:r>
                    </a:p>
                  </a:txBody>
                  <a:tcPr marL="9525" marR="9525" marT="9525" marB="0" anchor="ctr">
                    <a:lnL>
                      <a:noFill/>
                    </a:lnL>
                    <a:lnR>
                      <a:noFill/>
                    </a:lnR>
                    <a:lnT>
                      <a:noFill/>
                    </a:lnT>
                    <a:lnB>
                      <a:noFill/>
                    </a:lnB>
                  </a:tcPr>
                </a:tc>
              </a:tr>
              <a:tr h="481608">
                <a:tc>
                  <a:txBody>
                    <a:bodyPr/>
                    <a:lstStyle/>
                    <a:p>
                      <a:pPr algn="ctr" fontAlgn="b"/>
                      <a:r>
                        <a:rPr lang="en-US" sz="1400" b="0" i="0" u="none" strike="noStrike">
                          <a:solidFill>
                            <a:srgbClr val="000000"/>
                          </a:solidFill>
                          <a:effectLst/>
                          <a:latin typeface="+mn-lt"/>
                        </a:rPr>
                        <a:t>36</a:t>
                      </a:r>
                    </a:p>
                  </a:txBody>
                  <a:tcPr marL="9525" marR="9525" marT="9525" marB="0" anchor="ctr">
                    <a:lnL>
                      <a:noFill/>
                    </a:lnL>
                    <a:lnR>
                      <a:noFill/>
                    </a:lnR>
                    <a:lnT>
                      <a:noFill/>
                    </a:lnT>
                    <a:lnB>
                      <a:noFill/>
                    </a:lnB>
                  </a:tcPr>
                </a:tc>
              </a:tr>
              <a:tr h="481608">
                <a:tc>
                  <a:txBody>
                    <a:bodyPr/>
                    <a:lstStyle/>
                    <a:p>
                      <a:pPr algn="ctr" fontAlgn="b"/>
                      <a:r>
                        <a:rPr lang="en-US" sz="1400" b="0" i="0" u="none" strike="noStrike" smtClean="0">
                          <a:solidFill>
                            <a:srgbClr val="000000"/>
                          </a:solidFill>
                          <a:effectLst/>
                          <a:latin typeface="+mn-lt"/>
                        </a:rPr>
                        <a:t>35</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r>
                        <a:rPr lang="en-US" sz="1400" b="0" i="0" u="none" strike="noStrike">
                          <a:solidFill>
                            <a:srgbClr val="000000"/>
                          </a:solidFill>
                          <a:effectLst/>
                          <a:latin typeface="+mn-lt"/>
                        </a:rPr>
                        <a:t>33</a:t>
                      </a:r>
                    </a:p>
                  </a:txBody>
                  <a:tcPr marL="9525" marR="9525" marT="9525" marB="0" anchor="ctr">
                    <a:lnL>
                      <a:noFill/>
                    </a:lnL>
                    <a:lnR>
                      <a:noFill/>
                    </a:lnR>
                    <a:lnT>
                      <a:noFill/>
                    </a:lnT>
                    <a:lnB>
                      <a:noFill/>
                    </a:lnB>
                  </a:tcPr>
                </a:tc>
              </a:tr>
              <a:tr h="481608">
                <a:tc>
                  <a:txBody>
                    <a:bodyPr/>
                    <a:lstStyle/>
                    <a:p>
                      <a:pPr algn="ctr" fontAlgn="b"/>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bl>
          </a:graphicData>
        </a:graphic>
      </p:graphicFrame>
    </p:spTree>
    <p:extLst>
      <p:ext uri="{BB962C8B-B14F-4D97-AF65-F5344CB8AC3E}">
        <p14:creationId xmlns:p14="http://schemas.microsoft.com/office/powerpoint/2010/main" val="2629282281"/>
      </p:ext>
    </p:extLst>
  </p:cSld>
  <p:clrMapOvr>
    <a:masterClrMapping/>
  </p:clrMapOvr>
  <p:transition spd="slow">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hindsight, young employed Brits and Czechs rate their education worst in terms of job preparation.</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39</a:t>
            </a:fld>
            <a:endParaRPr lang="en-GB" dirty="0"/>
          </a:p>
        </p:txBody>
      </p:sp>
      <p:graphicFrame>
        <p:nvGraphicFramePr>
          <p:cNvPr id="21" name="Diagrammplatzhalter 9"/>
          <p:cNvGraphicFramePr>
            <a:graphicFrameLocks/>
          </p:cNvGraphicFramePr>
          <p:nvPr>
            <p:custDataLst>
              <p:tags r:id="rId1"/>
            </p:custDataLst>
            <p:extLst>
              <p:ext uri="{D42A27DB-BD31-4B8C-83A1-F6EECF244321}">
                <p14:modId xmlns:p14="http://schemas.microsoft.com/office/powerpoint/2010/main" val="4208066783"/>
              </p:ext>
            </p:extLst>
          </p:nvPr>
        </p:nvGraphicFramePr>
        <p:xfrm>
          <a:off x="214985" y="1756676"/>
          <a:ext cx="8747837" cy="4186924"/>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chemeClr val="accent1"/>
                </a:solidFill>
                <a:latin typeface="+mn-lt"/>
              </a:rPr>
              <a:t>In hindsight, how well did your education prepare you for working in your job?</a:t>
            </a:r>
            <a:endParaRPr lang="en-GB" b="1" baseline="30000" dirty="0">
              <a:solidFill>
                <a:schemeClr val="accent1"/>
              </a:solidFill>
              <a:latin typeface="+mn-lt"/>
            </a:endParaRPr>
          </a:p>
        </p:txBody>
      </p:sp>
      <p:sp>
        <p:nvSpPr>
          <p:cNvPr id="16" name="Basis 1"/>
          <p:cNvSpPr txBox="1">
            <a:spLocks/>
          </p:cNvSpPr>
          <p:nvPr>
            <p:custDataLst>
              <p:tags r:id="rId2"/>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In hindsight, how well did the education / studies you completed prepare you for working in your job?; Respondents who are employed or used to be employed; n=453-684</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24" name="DiagrammL_21_0"/>
          <p:cNvSpPr txBox="1"/>
          <p:nvPr/>
        </p:nvSpPr>
        <p:spPr>
          <a:xfrm>
            <a:off x="2323191" y="1919905"/>
            <a:ext cx="469392" cy="310896"/>
          </a:xfrm>
          <a:prstGeom prst="rect">
            <a:avLst/>
          </a:prstGeom>
          <a:blipFill>
            <a:blip r:embed="rId6"/>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5" name="DiagrammL_21_1"/>
          <p:cNvSpPr txBox="1"/>
          <p:nvPr/>
        </p:nvSpPr>
        <p:spPr>
          <a:xfrm>
            <a:off x="2326052" y="4374146"/>
            <a:ext cx="466531" cy="233265"/>
          </a:xfrm>
          <a:prstGeom prst="rect">
            <a:avLst/>
          </a:prstGeom>
          <a:blipFill>
            <a:blip r:embed="rId7"/>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6" name="DiagrammL_21_2"/>
          <p:cNvSpPr txBox="1"/>
          <p:nvPr/>
        </p:nvSpPr>
        <p:spPr>
          <a:xfrm>
            <a:off x="2326052" y="2891445"/>
            <a:ext cx="466531" cy="307910"/>
          </a:xfrm>
          <a:prstGeom prst="rect">
            <a:avLst/>
          </a:prstGeom>
          <a:blipFill>
            <a:blip r:embed="rId8"/>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7" name="DiagrammL_21_3"/>
          <p:cNvSpPr txBox="1"/>
          <p:nvPr/>
        </p:nvSpPr>
        <p:spPr>
          <a:xfrm>
            <a:off x="2323191" y="3374976"/>
            <a:ext cx="469392" cy="310896"/>
          </a:xfrm>
          <a:prstGeom prst="rect">
            <a:avLst/>
          </a:prstGeom>
          <a:blipFill>
            <a:blip r:embed="rId9"/>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8" name="DiagrammL_21_4"/>
          <p:cNvSpPr txBox="1"/>
          <p:nvPr/>
        </p:nvSpPr>
        <p:spPr>
          <a:xfrm>
            <a:off x="2323191" y="2403730"/>
            <a:ext cx="469392" cy="310896"/>
          </a:xfrm>
          <a:prstGeom prst="rect">
            <a:avLst/>
          </a:prstGeom>
          <a:blipFill>
            <a:blip r:embed="rId10"/>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9" name="DiagrammL_21_5"/>
          <p:cNvSpPr txBox="1"/>
          <p:nvPr/>
        </p:nvSpPr>
        <p:spPr>
          <a:xfrm>
            <a:off x="2323191" y="3859375"/>
            <a:ext cx="469392" cy="316992"/>
          </a:xfrm>
          <a:prstGeom prst="rect">
            <a:avLst/>
          </a:prstGeom>
          <a:blipFill>
            <a:blip r:embed="rId11"/>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19" name="Textfeld 18"/>
          <p:cNvSpPr txBox="1"/>
          <p:nvPr/>
        </p:nvSpPr>
        <p:spPr>
          <a:xfrm>
            <a:off x="7378700" y="1709741"/>
            <a:ext cx="901700" cy="211137"/>
          </a:xfrm>
          <a:prstGeom prst="rect">
            <a:avLst/>
          </a:prstGeom>
        </p:spPr>
        <p:txBody>
          <a:bodyPr vert="horz" wrap="square" lIns="0" tIns="0" rIns="72000" bIns="0" rtlCol="0" anchor="ctr">
            <a:noAutofit/>
          </a:bodyPr>
          <a:lstStyle/>
          <a:p>
            <a:pPr marL="0" indent="0" algn="ctr">
              <a:buFont typeface="Arial" pitchFamily="34" charset="0"/>
              <a:buNone/>
            </a:pPr>
            <a:r>
              <a:rPr lang="de-DE" sz="1400" smtClean="0">
                <a:latin typeface="Vodafone Rg" pitchFamily="34" charset="0"/>
              </a:rPr>
              <a:t>Top 3 Box</a:t>
            </a:r>
            <a:endParaRPr lang="en-US" sz="1400" dirty="0" smtClean="0">
              <a:latin typeface="Vodafone Rg" pitchFamily="34" charset="0"/>
            </a:endParaRPr>
          </a:p>
        </p:txBody>
      </p:sp>
      <p:graphicFrame>
        <p:nvGraphicFramePr>
          <p:cNvPr id="5" name="Tabelle 4"/>
          <p:cNvGraphicFramePr>
            <a:graphicFrameLocks noGrp="1"/>
          </p:cNvGraphicFramePr>
          <p:nvPr>
            <p:extLst>
              <p:ext uri="{D42A27DB-BD31-4B8C-83A1-F6EECF244321}">
                <p14:modId xmlns:p14="http://schemas.microsoft.com/office/powerpoint/2010/main" val="3610643497"/>
              </p:ext>
            </p:extLst>
          </p:nvPr>
        </p:nvGraphicFramePr>
        <p:xfrm>
          <a:off x="7378700" y="1844673"/>
          <a:ext cx="901700" cy="3852864"/>
        </p:xfrm>
        <a:graphic>
          <a:graphicData uri="http://schemas.openxmlformats.org/drawingml/2006/table">
            <a:tbl>
              <a:tblPr/>
              <a:tblGrid>
                <a:gridCol w="901700"/>
              </a:tblGrid>
              <a:tr h="481608">
                <a:tc>
                  <a:txBody>
                    <a:bodyPr/>
                    <a:lstStyle/>
                    <a:p>
                      <a:pPr algn="ctr" fontAlgn="b"/>
                      <a:r>
                        <a:rPr lang="de-DE" sz="1400" b="0" i="0" u="none" strike="noStrike" smtClean="0">
                          <a:solidFill>
                            <a:srgbClr val="000000"/>
                          </a:solidFill>
                          <a:effectLst/>
                          <a:latin typeface="+mn-lt"/>
                        </a:rPr>
                        <a:t>40</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r>
                        <a:rPr lang="en-US" sz="1400" b="0" i="0" u="none" strike="noStrike">
                          <a:solidFill>
                            <a:srgbClr val="000000"/>
                          </a:solidFill>
                          <a:effectLst/>
                          <a:latin typeface="+mn-lt"/>
                        </a:rPr>
                        <a:t>29</a:t>
                      </a:r>
                    </a:p>
                  </a:txBody>
                  <a:tcPr marL="9525" marR="9525" marT="9525" marB="0" anchor="ctr">
                    <a:lnL>
                      <a:noFill/>
                    </a:lnL>
                    <a:lnR>
                      <a:noFill/>
                    </a:lnR>
                    <a:lnT>
                      <a:noFill/>
                    </a:lnT>
                    <a:lnB>
                      <a:noFill/>
                    </a:lnB>
                  </a:tcPr>
                </a:tc>
              </a:tr>
              <a:tr h="481608">
                <a:tc>
                  <a:txBody>
                    <a:bodyPr/>
                    <a:lstStyle/>
                    <a:p>
                      <a:pPr algn="ctr" fontAlgn="b"/>
                      <a:r>
                        <a:rPr lang="en-US" sz="1400" b="0" i="0" u="none" strike="noStrike">
                          <a:solidFill>
                            <a:srgbClr val="000000"/>
                          </a:solidFill>
                          <a:effectLst/>
                          <a:latin typeface="+mn-lt"/>
                        </a:rPr>
                        <a:t>26</a:t>
                      </a:r>
                    </a:p>
                  </a:txBody>
                  <a:tcPr marL="9525" marR="9525" marT="9525" marB="0" anchor="ctr">
                    <a:lnL>
                      <a:noFill/>
                    </a:lnL>
                    <a:lnR>
                      <a:noFill/>
                    </a:lnR>
                    <a:lnT>
                      <a:noFill/>
                    </a:lnT>
                    <a:lnB>
                      <a:noFill/>
                    </a:lnB>
                  </a:tcPr>
                </a:tc>
              </a:tr>
              <a:tr h="481608">
                <a:tc>
                  <a:txBody>
                    <a:bodyPr/>
                    <a:lstStyle/>
                    <a:p>
                      <a:pPr algn="ctr" fontAlgn="b"/>
                      <a:r>
                        <a:rPr lang="en-US" sz="1400" b="0" i="0" u="none" strike="noStrike">
                          <a:solidFill>
                            <a:srgbClr val="000000"/>
                          </a:solidFill>
                          <a:effectLst/>
                          <a:latin typeface="+mn-lt"/>
                        </a:rPr>
                        <a:t>25</a:t>
                      </a:r>
                    </a:p>
                  </a:txBody>
                  <a:tcPr marL="9525" marR="9525" marT="9525" marB="0" anchor="ctr">
                    <a:lnL>
                      <a:noFill/>
                    </a:lnL>
                    <a:lnR>
                      <a:noFill/>
                    </a:lnR>
                    <a:lnT>
                      <a:noFill/>
                    </a:lnT>
                    <a:lnB>
                      <a:noFill/>
                    </a:lnB>
                  </a:tcPr>
                </a:tc>
              </a:tr>
              <a:tr h="481608">
                <a:tc>
                  <a:txBody>
                    <a:bodyPr/>
                    <a:lstStyle/>
                    <a:p>
                      <a:pPr algn="ctr" fontAlgn="b"/>
                      <a:r>
                        <a:rPr lang="en-US" sz="1400" b="0" i="0" u="none" strike="noStrike" smtClean="0">
                          <a:solidFill>
                            <a:srgbClr val="000000"/>
                          </a:solidFill>
                          <a:effectLst/>
                          <a:latin typeface="+mn-lt"/>
                        </a:rPr>
                        <a:t>22</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r>
                        <a:rPr lang="en-US" sz="1400" b="0" i="0" u="none" strike="noStrike" smtClean="0">
                          <a:solidFill>
                            <a:srgbClr val="000000"/>
                          </a:solidFill>
                          <a:effectLst/>
                          <a:latin typeface="+mn-lt"/>
                        </a:rPr>
                        <a:t>21</a:t>
                      </a:r>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r h="481608">
                <a:tc>
                  <a:txBody>
                    <a:bodyPr/>
                    <a:lstStyle/>
                    <a:p>
                      <a:pPr algn="ctr" fontAlgn="b"/>
                      <a:endParaRPr lang="en-US" sz="1400" b="0" i="0" u="none" strike="noStrike">
                        <a:solidFill>
                          <a:srgbClr val="000000"/>
                        </a:solidFill>
                        <a:effectLst/>
                        <a:latin typeface="+mn-lt"/>
                      </a:endParaRPr>
                    </a:p>
                  </a:txBody>
                  <a:tcPr marL="9525" marR="9525" marT="9525" marB="0" anchor="ctr">
                    <a:lnL>
                      <a:noFill/>
                    </a:lnL>
                    <a:lnR>
                      <a:noFill/>
                    </a:lnR>
                    <a:lnT>
                      <a:noFill/>
                    </a:lnT>
                    <a:lnB>
                      <a:noFill/>
                    </a:lnB>
                  </a:tcPr>
                </a:tc>
              </a:tr>
            </a:tbl>
          </a:graphicData>
        </a:graphic>
      </p:graphicFrame>
    </p:spTree>
    <p:extLst>
      <p:ext uri="{BB962C8B-B14F-4D97-AF65-F5344CB8AC3E}">
        <p14:creationId xmlns:p14="http://schemas.microsoft.com/office/powerpoint/2010/main" val="3561956317"/>
      </p:ext>
    </p:extLst>
  </p:cSld>
  <p:clrMapOvr>
    <a:masterClrMapping/>
  </p:clrMapOvr>
  <p:transition spd="slow">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Young Germans </a:t>
            </a:r>
            <a:r>
              <a:rPr lang="en-GB" smtClean="0"/>
              <a:t>are least </a:t>
            </a:r>
            <a:r>
              <a:rPr lang="en-GB" dirty="0" smtClean="0"/>
              <a:t>convinced that ICT will offer the best job opportunities in the next 5 years.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40</a:t>
            </a:fld>
            <a:endParaRPr lang="en-GB" dirty="0"/>
          </a:p>
        </p:txBody>
      </p:sp>
      <p:sp>
        <p:nvSpPr>
          <p:cNvPr id="88" name="Basis 1"/>
          <p:cNvSpPr txBox="1">
            <a:spLocks/>
          </p:cNvSpPr>
          <p:nvPr>
            <p:custDataLst>
              <p:tags r:id="rId1"/>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dirty="0" smtClean="0">
                <a:ln>
                  <a:noFill/>
                </a:ln>
                <a:solidFill>
                  <a:schemeClr val="tx1"/>
                </a:solidFill>
                <a:effectLst/>
                <a:uLnTx/>
                <a:uFillTx/>
                <a:ea typeface="+mn-ea"/>
                <a:cs typeface="+mn-cs"/>
              </a:rPr>
              <a:t>Please rank the five educational areas in which you believe job opportunities to be the best in the next 5 years, beginning with the area with the best opportunities.; All respondents; n=988-1027</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8319045"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Please rank the educational areas in which you believe job opportunities to be the best in the next 5 years.</a:t>
            </a:r>
            <a:endParaRPr lang="en-GB" b="1" baseline="30000" dirty="0">
              <a:latin typeface="Vodafone Rg" pitchFamily="34" charset="0"/>
            </a:endParaRPr>
          </a:p>
        </p:txBody>
      </p:sp>
      <p:pic>
        <p:nvPicPr>
          <p:cNvPr id="43" name="Grafik 4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graphicFrame>
        <p:nvGraphicFramePr>
          <p:cNvPr id="33" name="dia 1"/>
          <p:cNvGraphicFramePr>
            <a:graphicFrameLocks/>
          </p:cNvGraphicFramePr>
          <p:nvPr>
            <p:custDataLst>
              <p:tags r:id="rId2"/>
            </p:custDataLst>
            <p:extLst>
              <p:ext uri="{D42A27DB-BD31-4B8C-83A1-F6EECF244321}">
                <p14:modId xmlns:p14="http://schemas.microsoft.com/office/powerpoint/2010/main" val="1049426539"/>
              </p:ext>
            </p:extLst>
          </p:nvPr>
        </p:nvGraphicFramePr>
        <p:xfrm>
          <a:off x="234238" y="1629017"/>
          <a:ext cx="8747837" cy="4324107"/>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45" name="dia 2"/>
          <p:cNvGraphicFramePr>
            <a:graphicFrameLocks/>
          </p:cNvGraphicFramePr>
          <p:nvPr>
            <p:custDataLst>
              <p:tags r:id="rId3"/>
            </p:custDataLst>
            <p:extLst>
              <p:ext uri="{D42A27DB-BD31-4B8C-83A1-F6EECF244321}">
                <p14:modId xmlns:p14="http://schemas.microsoft.com/office/powerpoint/2010/main" val="3136214864"/>
              </p:ext>
            </p:extLst>
          </p:nvPr>
        </p:nvGraphicFramePr>
        <p:xfrm>
          <a:off x="4751746" y="1661365"/>
          <a:ext cx="1163567" cy="432410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46" name="dia 3"/>
          <p:cNvGraphicFramePr>
            <a:graphicFrameLocks/>
          </p:cNvGraphicFramePr>
          <p:nvPr>
            <p:custDataLst>
              <p:tags r:id="rId4"/>
            </p:custDataLst>
            <p:extLst>
              <p:ext uri="{D42A27DB-BD31-4B8C-83A1-F6EECF244321}">
                <p14:modId xmlns:p14="http://schemas.microsoft.com/office/powerpoint/2010/main" val="2982251038"/>
              </p:ext>
            </p:extLst>
          </p:nvPr>
        </p:nvGraphicFramePr>
        <p:xfrm>
          <a:off x="6034286" y="1659655"/>
          <a:ext cx="1163567" cy="4324107"/>
        </p:xfrm>
        <a:graphic>
          <a:graphicData uri="http://schemas.openxmlformats.org/drawingml/2006/chart">
            <c:chart xmlns:c="http://schemas.openxmlformats.org/drawingml/2006/chart" xmlns:r="http://schemas.openxmlformats.org/officeDocument/2006/relationships" r:id="rId12"/>
          </a:graphicData>
        </a:graphic>
      </p:graphicFrame>
      <p:sp>
        <p:nvSpPr>
          <p:cNvPr id="59" name="dia 1AL0"/>
          <p:cNvSpPr txBox="1"/>
          <p:nvPr/>
        </p:nvSpPr>
        <p:spPr>
          <a:xfrm>
            <a:off x="348036" y="2216161"/>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Information and communication technologies</a:t>
            </a:r>
            <a:endParaRPr lang="de-DE" sz="1100" dirty="0" smtClean="0">
              <a:latin typeface="Vodafone Rg" pitchFamily="34" charset="0"/>
            </a:endParaRPr>
          </a:p>
        </p:txBody>
      </p:sp>
      <p:sp>
        <p:nvSpPr>
          <p:cNvPr id="60" name="dia 1AL1"/>
          <p:cNvSpPr txBox="1"/>
          <p:nvPr/>
        </p:nvSpPr>
        <p:spPr>
          <a:xfrm>
            <a:off x="348036" y="2466150"/>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Engineering and engineering trades</a:t>
            </a:r>
            <a:endParaRPr lang="de-DE" sz="1100" dirty="0" smtClean="0">
              <a:latin typeface="Vodafone Rg" pitchFamily="34" charset="0"/>
            </a:endParaRPr>
          </a:p>
        </p:txBody>
      </p:sp>
      <p:sp>
        <p:nvSpPr>
          <p:cNvPr id="61" name="dia 1AL2"/>
          <p:cNvSpPr txBox="1"/>
          <p:nvPr/>
        </p:nvSpPr>
        <p:spPr>
          <a:xfrm>
            <a:off x="348036" y="2716140"/>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Business, administration and law</a:t>
            </a:r>
            <a:endParaRPr lang="de-DE" sz="1100" dirty="0" smtClean="0">
              <a:latin typeface="Vodafone Rg" pitchFamily="34" charset="0"/>
            </a:endParaRPr>
          </a:p>
        </p:txBody>
      </p:sp>
      <p:sp>
        <p:nvSpPr>
          <p:cNvPr id="62" name="dia 1AL3"/>
          <p:cNvSpPr txBox="1"/>
          <p:nvPr/>
        </p:nvSpPr>
        <p:spPr>
          <a:xfrm>
            <a:off x="348036" y="2966129"/>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Health / medicine and welfare</a:t>
            </a:r>
            <a:endParaRPr lang="de-DE" sz="1100" dirty="0" smtClean="0">
              <a:latin typeface="Vodafone Rg" pitchFamily="34" charset="0"/>
            </a:endParaRPr>
          </a:p>
        </p:txBody>
      </p:sp>
      <p:sp>
        <p:nvSpPr>
          <p:cNvPr id="63" name="dia 1AL4"/>
          <p:cNvSpPr txBox="1"/>
          <p:nvPr/>
        </p:nvSpPr>
        <p:spPr>
          <a:xfrm>
            <a:off x="348036" y="3216119"/>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Education</a:t>
            </a:r>
            <a:endParaRPr lang="de-DE" sz="1100" dirty="0" smtClean="0">
              <a:latin typeface="Vodafone Rg" pitchFamily="34" charset="0"/>
            </a:endParaRPr>
          </a:p>
        </p:txBody>
      </p:sp>
      <p:sp>
        <p:nvSpPr>
          <p:cNvPr id="64" name="dia 1AL5"/>
          <p:cNvSpPr txBox="1"/>
          <p:nvPr/>
        </p:nvSpPr>
        <p:spPr>
          <a:xfrm>
            <a:off x="348036" y="3466108"/>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Mathematics and statistics</a:t>
            </a:r>
            <a:endParaRPr lang="de-DE" sz="1100" dirty="0" smtClean="0">
              <a:latin typeface="Vodafone Rg" pitchFamily="34" charset="0"/>
            </a:endParaRPr>
          </a:p>
        </p:txBody>
      </p:sp>
      <p:sp>
        <p:nvSpPr>
          <p:cNvPr id="65" name="dia 1AL6"/>
          <p:cNvSpPr txBox="1"/>
          <p:nvPr/>
        </p:nvSpPr>
        <p:spPr>
          <a:xfrm>
            <a:off x="348036" y="3716098"/>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Natural sciences</a:t>
            </a:r>
            <a:endParaRPr lang="de-DE" sz="1100" dirty="0" smtClean="0">
              <a:latin typeface="Vodafone Rg" pitchFamily="34" charset="0"/>
            </a:endParaRPr>
          </a:p>
        </p:txBody>
      </p:sp>
      <p:sp>
        <p:nvSpPr>
          <p:cNvPr id="66" name="dia 1AL7"/>
          <p:cNvSpPr txBox="1"/>
          <p:nvPr/>
        </p:nvSpPr>
        <p:spPr>
          <a:xfrm>
            <a:off x="348036" y="3966087"/>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Services</a:t>
            </a:r>
            <a:endParaRPr lang="de-DE" sz="1100" dirty="0" smtClean="0">
              <a:latin typeface="Vodafone Rg" pitchFamily="34" charset="0"/>
            </a:endParaRPr>
          </a:p>
        </p:txBody>
      </p:sp>
      <p:sp>
        <p:nvSpPr>
          <p:cNvPr id="67" name="dia 1AL8"/>
          <p:cNvSpPr txBox="1"/>
          <p:nvPr/>
        </p:nvSpPr>
        <p:spPr>
          <a:xfrm>
            <a:off x="348036" y="4216076"/>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Arts, humanities, languages</a:t>
            </a:r>
            <a:endParaRPr lang="de-DE" sz="1100" dirty="0" smtClean="0">
              <a:latin typeface="Vodafone Rg" pitchFamily="34" charset="0"/>
            </a:endParaRPr>
          </a:p>
        </p:txBody>
      </p:sp>
      <p:sp>
        <p:nvSpPr>
          <p:cNvPr id="68" name="dia 1AL9"/>
          <p:cNvSpPr txBox="1"/>
          <p:nvPr/>
        </p:nvSpPr>
        <p:spPr>
          <a:xfrm>
            <a:off x="348036" y="4466066"/>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Manufacturing, processing</a:t>
            </a:r>
            <a:endParaRPr lang="de-DE" sz="1100" dirty="0" smtClean="0">
              <a:latin typeface="Vodafone Rg" pitchFamily="34" charset="0"/>
            </a:endParaRPr>
          </a:p>
        </p:txBody>
      </p:sp>
      <p:sp>
        <p:nvSpPr>
          <p:cNvPr id="69" name="dia 1AL10"/>
          <p:cNvSpPr txBox="1"/>
          <p:nvPr/>
        </p:nvSpPr>
        <p:spPr>
          <a:xfrm>
            <a:off x="348036" y="4716055"/>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Social and behavioral sciences</a:t>
            </a:r>
            <a:endParaRPr lang="de-DE" sz="1100" dirty="0" smtClean="0">
              <a:latin typeface="Vodafone Rg" pitchFamily="34" charset="0"/>
            </a:endParaRPr>
          </a:p>
        </p:txBody>
      </p:sp>
      <p:sp>
        <p:nvSpPr>
          <p:cNvPr id="70" name="dia 1AL11"/>
          <p:cNvSpPr txBox="1"/>
          <p:nvPr/>
        </p:nvSpPr>
        <p:spPr>
          <a:xfrm>
            <a:off x="348036" y="4966045"/>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Journalism and information (news)</a:t>
            </a:r>
            <a:endParaRPr lang="de-DE" sz="1100" dirty="0" smtClean="0">
              <a:latin typeface="Vodafone Rg" pitchFamily="34" charset="0"/>
            </a:endParaRPr>
          </a:p>
        </p:txBody>
      </p:sp>
      <p:sp>
        <p:nvSpPr>
          <p:cNvPr id="71" name="dia 1AL12"/>
          <p:cNvSpPr txBox="1"/>
          <p:nvPr/>
        </p:nvSpPr>
        <p:spPr>
          <a:xfrm>
            <a:off x="348036" y="5216034"/>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Architecture and construction</a:t>
            </a:r>
            <a:endParaRPr lang="de-DE" sz="1100" dirty="0" smtClean="0">
              <a:latin typeface="Vodafone Rg" pitchFamily="34" charset="0"/>
            </a:endParaRPr>
          </a:p>
        </p:txBody>
      </p:sp>
      <p:sp>
        <p:nvSpPr>
          <p:cNvPr id="72" name="dia 1AL13"/>
          <p:cNvSpPr txBox="1"/>
          <p:nvPr/>
        </p:nvSpPr>
        <p:spPr>
          <a:xfrm>
            <a:off x="348036" y="5466024"/>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en-US" sz="1100" smtClean="0">
                <a:latin typeface="Vodafone Rg" pitchFamily="34" charset="0"/>
              </a:rPr>
              <a:t>Agriculture, forestry, fisheries and veterinary</a:t>
            </a:r>
            <a:endParaRPr lang="de-DE" sz="1100" dirty="0" smtClean="0">
              <a:latin typeface="Vodafone Rg" pitchFamily="34" charset="0"/>
            </a:endParaRPr>
          </a:p>
        </p:txBody>
      </p:sp>
      <p:sp>
        <p:nvSpPr>
          <p:cNvPr id="29" name="Rechteck 28"/>
          <p:cNvSpPr/>
          <p:nvPr/>
        </p:nvSpPr>
        <p:spPr>
          <a:xfrm>
            <a:off x="3504183" y="2231652"/>
            <a:ext cx="257112" cy="21187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2743713130"/>
      </p:ext>
    </p:extLst>
  </p:cSld>
  <p:clrMapOvr>
    <a:masterClrMapping/>
  </p:clrMapOvr>
  <p:transition spd="slow">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Overall, assessment of job opportunities in different sectors is rather similar across all countries.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41</a:t>
            </a:fld>
            <a:endParaRPr lang="en-GB" dirty="0"/>
          </a:p>
        </p:txBody>
      </p:sp>
      <p:sp>
        <p:nvSpPr>
          <p:cNvPr id="42" name="Diatitel 1"/>
          <p:cNvSpPr txBox="1">
            <a:spLocks/>
          </p:cNvSpPr>
          <p:nvPr/>
        </p:nvSpPr>
        <p:spPr>
          <a:xfrm>
            <a:off x="433069" y="1443038"/>
            <a:ext cx="8353880"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Please rank the educational areas in which you believe job opportunities to be the best in the next 5 years.</a:t>
            </a:r>
            <a:endParaRPr lang="en-GB" b="1" baseline="30000" dirty="0">
              <a:latin typeface="Vodafone Rg" pitchFamily="34" charset="0"/>
            </a:endParaRPr>
          </a:p>
        </p:txBody>
      </p:sp>
      <p:graphicFrame>
        <p:nvGraphicFramePr>
          <p:cNvPr id="33" name="dia 1"/>
          <p:cNvGraphicFramePr>
            <a:graphicFrameLocks/>
          </p:cNvGraphicFramePr>
          <p:nvPr>
            <p:custDataLst>
              <p:tags r:id="rId1"/>
            </p:custDataLst>
            <p:extLst>
              <p:ext uri="{D42A27DB-BD31-4B8C-83A1-F6EECF244321}">
                <p14:modId xmlns:p14="http://schemas.microsoft.com/office/powerpoint/2010/main" val="3923556230"/>
              </p:ext>
            </p:extLst>
          </p:nvPr>
        </p:nvGraphicFramePr>
        <p:xfrm>
          <a:off x="234238" y="1629017"/>
          <a:ext cx="8747837" cy="4324107"/>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5" name="dia 2"/>
          <p:cNvGraphicFramePr>
            <a:graphicFrameLocks/>
          </p:cNvGraphicFramePr>
          <p:nvPr>
            <p:custDataLst>
              <p:tags r:id="rId2"/>
            </p:custDataLst>
            <p:extLst>
              <p:ext uri="{D42A27DB-BD31-4B8C-83A1-F6EECF244321}">
                <p14:modId xmlns:p14="http://schemas.microsoft.com/office/powerpoint/2010/main" val="4030744902"/>
              </p:ext>
            </p:extLst>
          </p:nvPr>
        </p:nvGraphicFramePr>
        <p:xfrm>
          <a:off x="4751746" y="1661365"/>
          <a:ext cx="1163567" cy="4324107"/>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46" name="dia 3"/>
          <p:cNvGraphicFramePr>
            <a:graphicFrameLocks/>
          </p:cNvGraphicFramePr>
          <p:nvPr>
            <p:custDataLst>
              <p:tags r:id="rId3"/>
            </p:custDataLst>
            <p:extLst>
              <p:ext uri="{D42A27DB-BD31-4B8C-83A1-F6EECF244321}">
                <p14:modId xmlns:p14="http://schemas.microsoft.com/office/powerpoint/2010/main" val="1545285886"/>
              </p:ext>
            </p:extLst>
          </p:nvPr>
        </p:nvGraphicFramePr>
        <p:xfrm>
          <a:off x="6034286" y="1659655"/>
          <a:ext cx="1163567" cy="4324107"/>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47" name="dia 3"/>
          <p:cNvGraphicFramePr>
            <a:graphicFrameLocks/>
          </p:cNvGraphicFramePr>
          <p:nvPr>
            <p:custDataLst>
              <p:tags r:id="rId4"/>
            </p:custDataLst>
            <p:extLst>
              <p:ext uri="{D42A27DB-BD31-4B8C-83A1-F6EECF244321}">
                <p14:modId xmlns:p14="http://schemas.microsoft.com/office/powerpoint/2010/main" val="3600913762"/>
              </p:ext>
            </p:extLst>
          </p:nvPr>
        </p:nvGraphicFramePr>
        <p:xfrm>
          <a:off x="7286004" y="1668219"/>
          <a:ext cx="1163567" cy="4324107"/>
        </p:xfrm>
        <a:graphic>
          <a:graphicData uri="http://schemas.openxmlformats.org/drawingml/2006/chart">
            <c:chart xmlns:c="http://schemas.openxmlformats.org/drawingml/2006/chart" xmlns:r="http://schemas.openxmlformats.org/officeDocument/2006/relationships" r:id="rId11"/>
          </a:graphicData>
        </a:graphic>
      </p:graphicFrame>
      <p:pic>
        <p:nvPicPr>
          <p:cNvPr id="30" name="Grafik 2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31" name="Grafik 3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32" name="Picture 2" descr="Flagge Spaniens"/>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60" name="dia 1AL0"/>
          <p:cNvSpPr txBox="1"/>
          <p:nvPr/>
        </p:nvSpPr>
        <p:spPr>
          <a:xfrm>
            <a:off x="348036" y="2216161"/>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Information and communication technologies</a:t>
            </a:r>
            <a:endParaRPr lang="de-DE" sz="1100" dirty="0" smtClean="0">
              <a:latin typeface="Vodafone Rg" pitchFamily="34" charset="0"/>
            </a:endParaRPr>
          </a:p>
        </p:txBody>
      </p:sp>
      <p:sp>
        <p:nvSpPr>
          <p:cNvPr id="61" name="dia 1AL1"/>
          <p:cNvSpPr txBox="1"/>
          <p:nvPr/>
        </p:nvSpPr>
        <p:spPr>
          <a:xfrm>
            <a:off x="348036" y="2466150"/>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Engineering and engineering trades</a:t>
            </a:r>
            <a:endParaRPr lang="de-DE" sz="1100" dirty="0" smtClean="0">
              <a:latin typeface="Vodafone Rg" pitchFamily="34" charset="0"/>
            </a:endParaRPr>
          </a:p>
        </p:txBody>
      </p:sp>
      <p:sp>
        <p:nvSpPr>
          <p:cNvPr id="62" name="dia 1AL2"/>
          <p:cNvSpPr txBox="1"/>
          <p:nvPr/>
        </p:nvSpPr>
        <p:spPr>
          <a:xfrm>
            <a:off x="348036" y="2716140"/>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Business, administration and law</a:t>
            </a:r>
            <a:endParaRPr lang="de-DE" sz="1100" dirty="0" smtClean="0">
              <a:latin typeface="Vodafone Rg" pitchFamily="34" charset="0"/>
            </a:endParaRPr>
          </a:p>
        </p:txBody>
      </p:sp>
      <p:sp>
        <p:nvSpPr>
          <p:cNvPr id="63" name="dia 1AL3"/>
          <p:cNvSpPr txBox="1"/>
          <p:nvPr/>
        </p:nvSpPr>
        <p:spPr>
          <a:xfrm>
            <a:off x="348036" y="2966129"/>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Health / medicine and welfare</a:t>
            </a:r>
            <a:endParaRPr lang="de-DE" sz="1100" dirty="0" smtClean="0">
              <a:latin typeface="Vodafone Rg" pitchFamily="34" charset="0"/>
            </a:endParaRPr>
          </a:p>
        </p:txBody>
      </p:sp>
      <p:sp>
        <p:nvSpPr>
          <p:cNvPr id="64" name="dia 1AL4"/>
          <p:cNvSpPr txBox="1"/>
          <p:nvPr/>
        </p:nvSpPr>
        <p:spPr>
          <a:xfrm>
            <a:off x="348036" y="3216119"/>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Education</a:t>
            </a:r>
            <a:endParaRPr lang="de-DE" sz="1100" dirty="0" smtClean="0">
              <a:latin typeface="Vodafone Rg" pitchFamily="34" charset="0"/>
            </a:endParaRPr>
          </a:p>
        </p:txBody>
      </p:sp>
      <p:sp>
        <p:nvSpPr>
          <p:cNvPr id="65" name="dia 1AL5"/>
          <p:cNvSpPr txBox="1"/>
          <p:nvPr/>
        </p:nvSpPr>
        <p:spPr>
          <a:xfrm>
            <a:off x="348036" y="3466108"/>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Mathematics and statistics</a:t>
            </a:r>
            <a:endParaRPr lang="de-DE" sz="1100" dirty="0" smtClean="0">
              <a:latin typeface="Vodafone Rg" pitchFamily="34" charset="0"/>
            </a:endParaRPr>
          </a:p>
        </p:txBody>
      </p:sp>
      <p:sp>
        <p:nvSpPr>
          <p:cNvPr id="66" name="dia 1AL6"/>
          <p:cNvSpPr txBox="1"/>
          <p:nvPr/>
        </p:nvSpPr>
        <p:spPr>
          <a:xfrm>
            <a:off x="348036" y="3716098"/>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Natural sciences</a:t>
            </a:r>
            <a:endParaRPr lang="de-DE" sz="1100" dirty="0" smtClean="0">
              <a:latin typeface="Vodafone Rg" pitchFamily="34" charset="0"/>
            </a:endParaRPr>
          </a:p>
        </p:txBody>
      </p:sp>
      <p:sp>
        <p:nvSpPr>
          <p:cNvPr id="67" name="dia 1AL7"/>
          <p:cNvSpPr txBox="1"/>
          <p:nvPr/>
        </p:nvSpPr>
        <p:spPr>
          <a:xfrm>
            <a:off x="348036" y="3966087"/>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Services</a:t>
            </a:r>
            <a:endParaRPr lang="de-DE" sz="1100" dirty="0" smtClean="0">
              <a:latin typeface="Vodafone Rg" pitchFamily="34" charset="0"/>
            </a:endParaRPr>
          </a:p>
        </p:txBody>
      </p:sp>
      <p:sp>
        <p:nvSpPr>
          <p:cNvPr id="68" name="dia 1AL8"/>
          <p:cNvSpPr txBox="1"/>
          <p:nvPr/>
        </p:nvSpPr>
        <p:spPr>
          <a:xfrm>
            <a:off x="348036" y="4216076"/>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Arts, humanities, languages</a:t>
            </a:r>
            <a:endParaRPr lang="de-DE" sz="1100" dirty="0" smtClean="0">
              <a:latin typeface="Vodafone Rg" pitchFamily="34" charset="0"/>
            </a:endParaRPr>
          </a:p>
        </p:txBody>
      </p:sp>
      <p:sp>
        <p:nvSpPr>
          <p:cNvPr id="69" name="dia 1AL9"/>
          <p:cNvSpPr txBox="1"/>
          <p:nvPr/>
        </p:nvSpPr>
        <p:spPr>
          <a:xfrm>
            <a:off x="348036" y="4466066"/>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Manufacturing, processing</a:t>
            </a:r>
            <a:endParaRPr lang="de-DE" sz="1100" dirty="0" smtClean="0">
              <a:latin typeface="Vodafone Rg" pitchFamily="34" charset="0"/>
            </a:endParaRPr>
          </a:p>
        </p:txBody>
      </p:sp>
      <p:sp>
        <p:nvSpPr>
          <p:cNvPr id="70" name="dia 1AL10"/>
          <p:cNvSpPr txBox="1"/>
          <p:nvPr/>
        </p:nvSpPr>
        <p:spPr>
          <a:xfrm>
            <a:off x="348036" y="4716055"/>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Social and behavioral sciences</a:t>
            </a:r>
            <a:endParaRPr lang="de-DE" sz="1100" dirty="0" smtClean="0">
              <a:latin typeface="Vodafone Rg" pitchFamily="34" charset="0"/>
            </a:endParaRPr>
          </a:p>
        </p:txBody>
      </p:sp>
      <p:sp>
        <p:nvSpPr>
          <p:cNvPr id="71" name="dia 1AL11"/>
          <p:cNvSpPr txBox="1"/>
          <p:nvPr/>
        </p:nvSpPr>
        <p:spPr>
          <a:xfrm>
            <a:off x="348036" y="4966045"/>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Journalism and information (news)</a:t>
            </a:r>
            <a:endParaRPr lang="de-DE" sz="1100" dirty="0" smtClean="0">
              <a:latin typeface="Vodafone Rg" pitchFamily="34" charset="0"/>
            </a:endParaRPr>
          </a:p>
        </p:txBody>
      </p:sp>
      <p:sp>
        <p:nvSpPr>
          <p:cNvPr id="72" name="dia 1AL12"/>
          <p:cNvSpPr txBox="1"/>
          <p:nvPr/>
        </p:nvSpPr>
        <p:spPr>
          <a:xfrm>
            <a:off x="348036" y="5216034"/>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Architecture and construction</a:t>
            </a:r>
            <a:endParaRPr lang="de-DE" sz="1100" dirty="0" smtClean="0">
              <a:latin typeface="Vodafone Rg" pitchFamily="34" charset="0"/>
            </a:endParaRPr>
          </a:p>
        </p:txBody>
      </p:sp>
      <p:sp>
        <p:nvSpPr>
          <p:cNvPr id="73" name="dia 1AL13"/>
          <p:cNvSpPr txBox="1"/>
          <p:nvPr/>
        </p:nvSpPr>
        <p:spPr>
          <a:xfrm>
            <a:off x="348036" y="5466024"/>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en-US" sz="1100" smtClean="0">
                <a:latin typeface="Vodafone Rg" pitchFamily="34" charset="0"/>
              </a:rPr>
              <a:t>Agriculture, forestry, fisheries and veterinary</a:t>
            </a:r>
            <a:endParaRPr lang="de-DE" sz="1100" dirty="0" smtClean="0">
              <a:latin typeface="Vodafone Rg" pitchFamily="34" charset="0"/>
            </a:endParaRPr>
          </a:p>
        </p:txBody>
      </p:sp>
      <p:sp>
        <p:nvSpPr>
          <p:cNvPr id="75" name="Basis 1"/>
          <p:cNvSpPr txBox="1">
            <a:spLocks/>
          </p:cNvSpPr>
          <p:nvPr>
            <p:custDataLst>
              <p:tags r:id="rId5"/>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dirty="0" smtClean="0">
                <a:ln>
                  <a:noFill/>
                </a:ln>
                <a:solidFill>
                  <a:schemeClr val="tx1"/>
                </a:solidFill>
                <a:effectLst/>
                <a:uLnTx/>
                <a:uFillTx/>
                <a:ea typeface="+mn-ea"/>
                <a:cs typeface="+mn-cs"/>
              </a:rPr>
              <a:t>Please rank the five educational areas in which you believe job opportunities to be the best in the next 5 years, beginning with the area with the best opportunities.; All respondents; n=988-1027</a:t>
            </a:r>
            <a:endParaRPr kumimoji="0" lang="en-GB" sz="800" b="0" i="0" u="none" strike="noStrike" kern="1200" cap="none" spc="0" normalizeH="0" baseline="0" noProof="0" dirty="0">
              <a:ln>
                <a:noFill/>
              </a:ln>
              <a:solidFill>
                <a:schemeClr val="tx1"/>
              </a:solidFill>
              <a:effectLst/>
              <a:uLnTx/>
              <a:uFillTx/>
              <a:ea typeface="+mn-ea"/>
              <a:cs typeface="+mn-cs"/>
            </a:endParaRPr>
          </a:p>
        </p:txBody>
      </p:sp>
    </p:spTree>
    <p:extLst>
      <p:ext uri="{BB962C8B-B14F-4D97-AF65-F5344CB8AC3E}">
        <p14:creationId xmlns:p14="http://schemas.microsoft.com/office/powerpoint/2010/main" val="4126286304"/>
      </p:ext>
    </p:extLst>
  </p:cSld>
  <p:clrMapOvr>
    <a:masterClrMapping/>
  </p:clrMapOvr>
  <p:transition spd="slow">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r>
              <a:rPr lang="de-DE" dirty="0"/>
              <a:t>Working </a:t>
            </a:r>
            <a:r>
              <a:rPr lang="de-DE" dirty="0" err="1"/>
              <a:t>and</a:t>
            </a:r>
            <a:r>
              <a:rPr lang="de-DE" dirty="0"/>
              <a:t> </a:t>
            </a:r>
            <a:r>
              <a:rPr lang="de-DE" dirty="0" err="1"/>
              <a:t>studying</a:t>
            </a:r>
            <a:r>
              <a:rPr lang="de-DE" dirty="0"/>
              <a:t> </a:t>
            </a:r>
            <a:r>
              <a:rPr lang="de-DE" dirty="0" err="1"/>
              <a:t>abroad</a:t>
            </a:r>
            <a:endParaRPr lang="de-DE" dirty="0"/>
          </a:p>
        </p:txBody>
      </p:sp>
      <p:sp>
        <p:nvSpPr>
          <p:cNvPr id="6" name="Foliennummernplatzhalter 5"/>
          <p:cNvSpPr>
            <a:spLocks noGrp="1"/>
          </p:cNvSpPr>
          <p:nvPr>
            <p:ph type="sldNum" sz="quarter" idx="11"/>
          </p:nvPr>
        </p:nvSpPr>
        <p:spPr/>
        <p:txBody>
          <a:bodyPr/>
          <a:lstStyle/>
          <a:p>
            <a:fld id="{72A83A2B-3358-44F8-83A0-4598795D8FB5}" type="slidenum">
              <a:rPr lang="en-GB" smtClean="0"/>
              <a:pPr/>
              <a:t>42</a:t>
            </a:fld>
            <a:endParaRPr lang="en-GB" dirty="0"/>
          </a:p>
        </p:txBody>
      </p:sp>
    </p:spTree>
    <p:extLst>
      <p:ext uri="{BB962C8B-B14F-4D97-AF65-F5344CB8AC3E}">
        <p14:creationId xmlns:p14="http://schemas.microsoft.com/office/powerpoint/2010/main" val="1865830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205" y="416970"/>
            <a:ext cx="7796826" cy="1026068"/>
          </a:xfrm>
        </p:spPr>
        <p:txBody>
          <a:bodyPr/>
          <a:lstStyle/>
          <a:p>
            <a:r>
              <a:rPr lang="en-GB" dirty="0" smtClean="0"/>
              <a:t>Shares of young people not born in the country they live in </a:t>
            </a:r>
            <a:r>
              <a:rPr lang="en-GB" smtClean="0"/>
              <a:t>are highest </a:t>
            </a:r>
            <a:r>
              <a:rPr lang="en-GB" dirty="0" smtClean="0"/>
              <a:t>in the UK and in Italy.</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43</a:t>
            </a:fld>
            <a:endParaRPr lang="en-GB" dirty="0"/>
          </a:p>
        </p:txBody>
      </p:sp>
      <p:graphicFrame>
        <p:nvGraphicFramePr>
          <p:cNvPr id="21" name="Diagrammplatzhalter 9"/>
          <p:cNvGraphicFramePr>
            <a:graphicFrameLocks/>
          </p:cNvGraphicFramePr>
          <p:nvPr>
            <p:custDataLst>
              <p:tags r:id="rId1"/>
            </p:custDataLst>
            <p:extLst>
              <p:ext uri="{D42A27DB-BD31-4B8C-83A1-F6EECF244321}">
                <p14:modId xmlns:p14="http://schemas.microsoft.com/office/powerpoint/2010/main" val="1724922659"/>
              </p:ext>
            </p:extLst>
          </p:nvPr>
        </p:nvGraphicFramePr>
        <p:xfrm>
          <a:off x="243560" y="1728101"/>
          <a:ext cx="8747837" cy="4212000"/>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Were you born in the country you currently live in?</a:t>
            </a:r>
            <a:endParaRPr lang="en-GB" b="1" baseline="30000" dirty="0">
              <a:latin typeface="Vodafone Rg" pitchFamily="34" charset="0"/>
            </a:endParaRPr>
          </a:p>
        </p:txBody>
      </p:sp>
      <p:sp>
        <p:nvSpPr>
          <p:cNvPr id="16" name="Basis 1"/>
          <p:cNvSpPr txBox="1">
            <a:spLocks/>
          </p:cNvSpPr>
          <p:nvPr>
            <p:custDataLst>
              <p:tags r:id="rId2"/>
            </p:custDataLst>
          </p:nvPr>
        </p:nvSpPr>
        <p:spPr bwMode="auto">
          <a:xfrm>
            <a:off x="457200" y="6070600"/>
            <a:ext cx="56184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noProof="0" dirty="0" smtClean="0">
                <a:ln>
                  <a:noFill/>
                </a:ln>
                <a:solidFill>
                  <a:schemeClr val="tx1"/>
                </a:solidFill>
                <a:effectLst/>
                <a:uLnTx/>
                <a:uFillTx/>
                <a:ea typeface="+mn-ea"/>
                <a:cs typeface="+mn-cs"/>
              </a:rPr>
              <a:t>Were you born in the country you currently live in?; All respondents; n=1000-1047</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3" name="DiagrammL_21_0"/>
          <p:cNvSpPr txBox="1"/>
          <p:nvPr/>
        </p:nvSpPr>
        <p:spPr>
          <a:xfrm>
            <a:off x="2326366" y="1916258"/>
            <a:ext cx="469392" cy="310896"/>
          </a:xfrm>
          <a:prstGeom prst="rect">
            <a:avLst/>
          </a:prstGeom>
          <a:blipFill>
            <a:blip r:embed="rId6"/>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5" name="DiagrammL_21_1"/>
          <p:cNvSpPr txBox="1"/>
          <p:nvPr/>
        </p:nvSpPr>
        <p:spPr>
          <a:xfrm>
            <a:off x="2329227" y="2438240"/>
            <a:ext cx="466531" cy="233265"/>
          </a:xfrm>
          <a:prstGeom prst="rect">
            <a:avLst/>
          </a:prstGeom>
          <a:blipFill>
            <a:blip r:embed="rId7"/>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6" name="DiagrammL_21_2"/>
          <p:cNvSpPr txBox="1"/>
          <p:nvPr/>
        </p:nvSpPr>
        <p:spPr>
          <a:xfrm>
            <a:off x="2329227" y="2884083"/>
            <a:ext cx="466531" cy="307910"/>
          </a:xfrm>
          <a:prstGeom prst="rect">
            <a:avLst/>
          </a:prstGeom>
          <a:blipFill>
            <a:blip r:embed="rId8"/>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7" name="DiagrammL_21_3"/>
          <p:cNvSpPr txBox="1"/>
          <p:nvPr/>
        </p:nvSpPr>
        <p:spPr>
          <a:xfrm>
            <a:off x="2326366" y="3365755"/>
            <a:ext cx="469392" cy="310896"/>
          </a:xfrm>
          <a:prstGeom prst="rect">
            <a:avLst/>
          </a:prstGeom>
          <a:blipFill>
            <a:blip r:embed="rId9"/>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8" name="DiagrammL_21_4"/>
          <p:cNvSpPr txBox="1"/>
          <p:nvPr/>
        </p:nvSpPr>
        <p:spPr>
          <a:xfrm>
            <a:off x="2326366" y="3848922"/>
            <a:ext cx="469392" cy="310896"/>
          </a:xfrm>
          <a:prstGeom prst="rect">
            <a:avLst/>
          </a:prstGeom>
          <a:blipFill>
            <a:blip r:embed="rId10"/>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10" name="DiagrammL_21_5"/>
          <p:cNvSpPr txBox="1"/>
          <p:nvPr/>
        </p:nvSpPr>
        <p:spPr>
          <a:xfrm>
            <a:off x="2326366" y="4329039"/>
            <a:ext cx="469392" cy="316992"/>
          </a:xfrm>
          <a:prstGeom prst="rect">
            <a:avLst/>
          </a:prstGeom>
          <a:blipFill>
            <a:blip r:embed="rId11"/>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Tree>
    <p:extLst>
      <p:ext uri="{BB962C8B-B14F-4D97-AF65-F5344CB8AC3E}">
        <p14:creationId xmlns:p14="http://schemas.microsoft.com/office/powerpoint/2010/main" val="2824138042"/>
      </p:ext>
    </p:extLst>
  </p:cSld>
  <p:clrMapOvr>
    <a:masterClrMapping/>
  </p:clrMapOvr>
  <p:transition spd="slow">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proportion of young people who did live abroad for some time </a:t>
            </a:r>
            <a:r>
              <a:rPr lang="en-US" smtClean="0"/>
              <a:t>is lowest in the Netherlands.</a:t>
            </a:r>
            <a:endParaRPr lang="en-US"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44</a:t>
            </a:fld>
            <a:endParaRPr lang="en-GB" dirty="0"/>
          </a:p>
        </p:txBody>
      </p:sp>
      <p:sp>
        <p:nvSpPr>
          <p:cNvPr id="11" name="Basis 1"/>
          <p:cNvSpPr txBox="1">
            <a:spLocks/>
          </p:cNvSpPr>
          <p:nvPr>
            <p:custDataLst>
              <p:tags r:id="rId1"/>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dirty="0" smtClean="0">
                <a:ln>
                  <a:noFill/>
                </a:ln>
                <a:solidFill>
                  <a:schemeClr val="tx1"/>
                </a:solidFill>
                <a:effectLst/>
                <a:uLnTx/>
                <a:uFillTx/>
                <a:ea typeface="+mn-ea"/>
                <a:cs typeface="+mn-cs"/>
              </a:rPr>
              <a:t>Have you ever lived abroad for a limited period of time?; People who were born in the country they currently live in; n=834-957</a:t>
            </a:r>
            <a:endParaRPr kumimoji="0" lang="en-GB" sz="800" b="0" i="0" u="none" strike="noStrike" kern="1200" cap="none" spc="0" normalizeH="0" baseline="0" noProof="0" dirty="0">
              <a:ln>
                <a:noFill/>
              </a:ln>
              <a:solidFill>
                <a:schemeClr val="tx1"/>
              </a:solidFill>
              <a:effectLst/>
              <a:uLnTx/>
              <a:uFillTx/>
              <a:ea typeface="+mn-ea"/>
              <a:cs typeface="+mn-cs"/>
            </a:endParaRPr>
          </a:p>
        </p:txBody>
      </p:sp>
      <p:graphicFrame>
        <p:nvGraphicFramePr>
          <p:cNvPr id="17" name="Säule links"/>
          <p:cNvGraphicFramePr>
            <a:graphicFrameLocks noGrp="1"/>
          </p:cNvGraphicFramePr>
          <p:nvPr>
            <p:ph idx="1"/>
            <p:custDataLst>
              <p:tags r:id="rId2"/>
            </p:custDataLst>
            <p:extLst>
              <p:ext uri="{D42A27DB-BD31-4B8C-83A1-F6EECF244321}">
                <p14:modId xmlns:p14="http://schemas.microsoft.com/office/powerpoint/2010/main" val="4119190023"/>
              </p:ext>
            </p:extLst>
          </p:nvPr>
        </p:nvGraphicFramePr>
        <p:xfrm>
          <a:off x="460376" y="1757568"/>
          <a:ext cx="7808912" cy="4257040"/>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656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GB" dirty="0">
                <a:solidFill>
                  <a:srgbClr val="E60000"/>
                </a:solidFill>
                <a:latin typeface="Vodafone Rg" pitchFamily="34" charset="0"/>
              </a:rPr>
              <a:t>Have you ever lived abroad for a limited period of time?</a:t>
            </a:r>
            <a:endParaRPr lang="en-GB" b="1" baseline="30000" dirty="0">
              <a:latin typeface="Vodafone Rg" pitchFamily="34" charset="0"/>
            </a:endParaRPr>
          </a:p>
        </p:txBody>
      </p:sp>
      <p:grpSp>
        <p:nvGrpSpPr>
          <p:cNvPr id="3" name="Flaggenlegende"/>
          <p:cNvGrpSpPr/>
          <p:nvPr/>
        </p:nvGrpSpPr>
        <p:grpSpPr>
          <a:xfrm>
            <a:off x="3142453" y="5453586"/>
            <a:ext cx="3615998" cy="216832"/>
            <a:chOff x="3142453" y="5453586"/>
            <a:chExt cx="3615998" cy="216832"/>
          </a:xfrm>
        </p:grpSpPr>
        <p:pic>
          <p:nvPicPr>
            <p:cNvPr id="27" name="Grafik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4451" y="5454418"/>
              <a:ext cx="324000" cy="216000"/>
            </a:xfrm>
            <a:prstGeom prst="rect">
              <a:avLst/>
            </a:prstGeom>
          </p:spPr>
        </p:pic>
        <p:pic>
          <p:nvPicPr>
            <p:cNvPr id="28" name="Grafik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3308" y="5454418"/>
              <a:ext cx="324000" cy="216000"/>
            </a:xfrm>
            <a:prstGeom prst="rect">
              <a:avLst/>
            </a:prstGeom>
          </p:spPr>
        </p:pic>
        <p:pic>
          <p:nvPicPr>
            <p:cNvPr id="29" name="Picture 2" descr="Flagge Spanien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83593" y="5454418"/>
              <a:ext cx="324000" cy="216000"/>
            </a:xfrm>
            <a:prstGeom prst="rect">
              <a:avLst/>
            </a:prstGeom>
            <a:noFill/>
            <a:extLst>
              <a:ext uri="{909E8E84-426E-40DD-AFC4-6F175D3DCCD1}">
                <a14:hiddenFill xmlns:a14="http://schemas.microsoft.com/office/drawing/2010/main">
                  <a:solidFill>
                    <a:srgbClr val="FFFFFF"/>
                  </a:solidFill>
                </a14:hiddenFill>
              </a:ext>
            </a:extLst>
          </p:spPr>
        </p:pic>
        <p:pic>
          <p:nvPicPr>
            <p:cNvPr id="30" name="Grafik 2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42453" y="5453586"/>
              <a:ext cx="324000" cy="216832"/>
            </a:xfrm>
            <a:prstGeom prst="rect">
              <a:avLst/>
            </a:prstGeom>
          </p:spPr>
        </p:pic>
        <p:pic>
          <p:nvPicPr>
            <p:cNvPr id="31" name="Grafik 3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63023" y="5453586"/>
              <a:ext cx="324000" cy="216832"/>
            </a:xfrm>
            <a:prstGeom prst="rect">
              <a:avLst/>
            </a:prstGeom>
          </p:spPr>
        </p:pic>
        <p:pic>
          <p:nvPicPr>
            <p:cNvPr id="32" name="Grafik 3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802738" y="5453586"/>
              <a:ext cx="324000" cy="216832"/>
            </a:xfrm>
            <a:prstGeom prst="rect">
              <a:avLst/>
            </a:prstGeom>
          </p:spPr>
        </p:pic>
      </p:grpSp>
    </p:spTree>
    <p:extLst>
      <p:ext uri="{BB962C8B-B14F-4D97-AF65-F5344CB8AC3E}">
        <p14:creationId xmlns:p14="http://schemas.microsoft.com/office/powerpoint/2010/main" val="240909836"/>
      </p:ext>
    </p:extLst>
  </p:cSld>
  <p:clrMapOvr>
    <a:masterClrMapping/>
  </p:clrMapOvr>
  <p:transition spd="slow">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Young Dutch are least likely to go abroad to learn about culture and language.</a:t>
            </a:r>
            <a:endParaRPr lang="en-US"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45</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969867028"/>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3448602109"/>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2247685807"/>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sp>
        <p:nvSpPr>
          <p:cNvPr id="88"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For what reasons did you go abroad?; People who stayed abroad for a limited period of time; n=191-291</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GB" dirty="0">
                <a:solidFill>
                  <a:srgbClr val="E60000"/>
                </a:solidFill>
                <a:latin typeface="Vodafone Rg" pitchFamily="34" charset="0"/>
              </a:rPr>
              <a:t>For what reasons did you go abroad?</a:t>
            </a:r>
            <a:endParaRPr lang="en-GB" b="1" baseline="30000" dirty="0">
              <a:latin typeface="Vodafone Rg" pitchFamily="34" charset="0"/>
            </a:endParaRPr>
          </a:p>
        </p:txBody>
      </p:sp>
      <p:pic>
        <p:nvPicPr>
          <p:cNvPr id="43" name="Grafik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sp>
        <p:nvSpPr>
          <p:cNvPr id="12" name="balkendia aAL0"/>
          <p:cNvSpPr txBox="1"/>
          <p:nvPr/>
        </p:nvSpPr>
        <p:spPr>
          <a:xfrm>
            <a:off x="363420" y="2192370"/>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…to study.</a:t>
            </a:r>
            <a:endParaRPr lang="de-DE" sz="1000" dirty="0" smtClean="0">
              <a:latin typeface="Vodafone Rg" pitchFamily="34" charset="0"/>
            </a:endParaRPr>
          </a:p>
        </p:txBody>
      </p:sp>
      <p:sp>
        <p:nvSpPr>
          <p:cNvPr id="13" name="balkendia aAL1"/>
          <p:cNvSpPr txBox="1"/>
          <p:nvPr/>
        </p:nvSpPr>
        <p:spPr>
          <a:xfrm>
            <a:off x="363420" y="2547695"/>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…to learn the country´s language.</a:t>
            </a:r>
            <a:endParaRPr lang="de-DE" sz="1000" dirty="0" smtClean="0">
              <a:latin typeface="Vodafone Rg" pitchFamily="34" charset="0"/>
            </a:endParaRPr>
          </a:p>
        </p:txBody>
      </p:sp>
      <p:sp>
        <p:nvSpPr>
          <p:cNvPr id="14" name="balkendia aAL2"/>
          <p:cNvSpPr txBox="1"/>
          <p:nvPr/>
        </p:nvSpPr>
        <p:spPr>
          <a:xfrm>
            <a:off x="363420" y="2903020"/>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…because I wanted to learn more about the country.</a:t>
            </a:r>
            <a:endParaRPr lang="de-DE" sz="1000" dirty="0" smtClean="0">
              <a:latin typeface="Vodafone Rg" pitchFamily="34" charset="0"/>
            </a:endParaRPr>
          </a:p>
        </p:txBody>
      </p:sp>
      <p:sp>
        <p:nvSpPr>
          <p:cNvPr id="15" name="balkendia aAL3"/>
          <p:cNvSpPr txBox="1"/>
          <p:nvPr/>
        </p:nvSpPr>
        <p:spPr>
          <a:xfrm>
            <a:off x="363420" y="3258346"/>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…for an internship.</a:t>
            </a:r>
            <a:endParaRPr lang="de-DE" sz="1000" dirty="0" smtClean="0">
              <a:latin typeface="Vodafone Rg" pitchFamily="34" charset="0"/>
            </a:endParaRPr>
          </a:p>
        </p:txBody>
      </p:sp>
      <p:sp>
        <p:nvSpPr>
          <p:cNvPr id="16" name="balkendia aAL4"/>
          <p:cNvSpPr txBox="1"/>
          <p:nvPr/>
        </p:nvSpPr>
        <p:spPr>
          <a:xfrm>
            <a:off x="674688" y="3613671"/>
            <a:ext cx="2863732" cy="355325"/>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…because I wanted to stay with my family / my partner who moved abroad.</a:t>
            </a:r>
            <a:endParaRPr lang="de-DE" sz="1000" dirty="0" smtClean="0">
              <a:latin typeface="Vodafone Rg" pitchFamily="34" charset="0"/>
            </a:endParaRPr>
          </a:p>
        </p:txBody>
      </p:sp>
      <p:sp>
        <p:nvSpPr>
          <p:cNvPr id="17" name="balkendia aAL5"/>
          <p:cNvSpPr txBox="1"/>
          <p:nvPr/>
        </p:nvSpPr>
        <p:spPr>
          <a:xfrm>
            <a:off x="363420" y="3968996"/>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…because I was offered a job there.</a:t>
            </a:r>
            <a:endParaRPr lang="de-DE" sz="1000" dirty="0" smtClean="0">
              <a:latin typeface="Vodafone Rg" pitchFamily="34" charset="0"/>
            </a:endParaRPr>
          </a:p>
        </p:txBody>
      </p:sp>
      <p:sp>
        <p:nvSpPr>
          <p:cNvPr id="18" name="balkendia aAL6"/>
          <p:cNvSpPr txBox="1"/>
          <p:nvPr/>
        </p:nvSpPr>
        <p:spPr>
          <a:xfrm>
            <a:off x="363420" y="4324321"/>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…for an apprenticeship / vocational training.</a:t>
            </a:r>
            <a:endParaRPr lang="de-DE" sz="1000" dirty="0" smtClean="0">
              <a:latin typeface="Vodafone Rg" pitchFamily="34" charset="0"/>
            </a:endParaRPr>
          </a:p>
        </p:txBody>
      </p:sp>
      <p:sp>
        <p:nvSpPr>
          <p:cNvPr id="19" name="balkendia aAL7"/>
          <p:cNvSpPr txBox="1"/>
          <p:nvPr/>
        </p:nvSpPr>
        <p:spPr>
          <a:xfrm>
            <a:off x="363420" y="4679647"/>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…because I sought to find a job there.</a:t>
            </a:r>
            <a:endParaRPr lang="de-DE" sz="1000" dirty="0" smtClean="0">
              <a:latin typeface="Vodafone Rg" pitchFamily="34" charset="0"/>
            </a:endParaRPr>
          </a:p>
        </p:txBody>
      </p:sp>
      <p:sp>
        <p:nvSpPr>
          <p:cNvPr id="20" name="balkendia aAL8"/>
          <p:cNvSpPr txBox="1"/>
          <p:nvPr/>
        </p:nvSpPr>
        <p:spPr>
          <a:xfrm>
            <a:off x="363420" y="5034972"/>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22" name="balkendia aAL9"/>
          <p:cNvSpPr txBox="1"/>
          <p:nvPr/>
        </p:nvSpPr>
        <p:spPr>
          <a:xfrm>
            <a:off x="363420" y="5390297"/>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25" name="Rechteck 24"/>
          <p:cNvSpPr/>
          <p:nvPr/>
        </p:nvSpPr>
        <p:spPr>
          <a:xfrm>
            <a:off x="6066702" y="2556532"/>
            <a:ext cx="475500" cy="677007"/>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2147072909"/>
      </p:ext>
    </p:extLst>
  </p:cSld>
  <p:clrMapOvr>
    <a:masterClrMapping/>
  </p:clrMapOvr>
  <p:transition spd="slow">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Going abroad to learn the language is more common among young Italians and Czechs than among others.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46</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1916777057"/>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265175687"/>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2925282491"/>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pic>
        <p:nvPicPr>
          <p:cNvPr id="45" name="Grafik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46" name="Grafik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47" name="Picture 2" descr="Flagge Spanie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GB" dirty="0">
                <a:solidFill>
                  <a:srgbClr val="E60000"/>
                </a:solidFill>
                <a:latin typeface="Vodafone Rg" pitchFamily="34" charset="0"/>
              </a:rPr>
              <a:t>For what reasons did you go abroad?</a:t>
            </a:r>
            <a:endParaRPr lang="en-GB" b="1" baseline="30000" dirty="0">
              <a:latin typeface="Vodafone Rg" pitchFamily="34" charset="0"/>
            </a:endParaRPr>
          </a:p>
        </p:txBody>
      </p:sp>
      <p:sp>
        <p:nvSpPr>
          <p:cNvPr id="30" name="balkendia aAL0"/>
          <p:cNvSpPr txBox="1"/>
          <p:nvPr/>
        </p:nvSpPr>
        <p:spPr>
          <a:xfrm>
            <a:off x="363420" y="2192370"/>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…to study.</a:t>
            </a:r>
            <a:endParaRPr lang="de-DE" sz="1000" dirty="0" smtClean="0">
              <a:latin typeface="Vodafone Rg" pitchFamily="34" charset="0"/>
            </a:endParaRPr>
          </a:p>
        </p:txBody>
      </p:sp>
      <p:sp>
        <p:nvSpPr>
          <p:cNvPr id="31" name="balkendia aAL1"/>
          <p:cNvSpPr txBox="1"/>
          <p:nvPr/>
        </p:nvSpPr>
        <p:spPr>
          <a:xfrm>
            <a:off x="363420" y="2547695"/>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…to learn the country´s language.</a:t>
            </a:r>
            <a:endParaRPr lang="de-DE" sz="1000" dirty="0" smtClean="0">
              <a:latin typeface="Vodafone Rg" pitchFamily="34" charset="0"/>
            </a:endParaRPr>
          </a:p>
        </p:txBody>
      </p:sp>
      <p:sp>
        <p:nvSpPr>
          <p:cNvPr id="32" name="balkendia aAL2"/>
          <p:cNvSpPr txBox="1"/>
          <p:nvPr/>
        </p:nvSpPr>
        <p:spPr>
          <a:xfrm>
            <a:off x="363420" y="2903020"/>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…because I wanted to learn more about the country.</a:t>
            </a:r>
            <a:endParaRPr lang="de-DE" sz="1000" dirty="0" smtClean="0">
              <a:latin typeface="Vodafone Rg" pitchFamily="34" charset="0"/>
            </a:endParaRPr>
          </a:p>
        </p:txBody>
      </p:sp>
      <p:sp>
        <p:nvSpPr>
          <p:cNvPr id="33" name="balkendia aAL3"/>
          <p:cNvSpPr txBox="1"/>
          <p:nvPr/>
        </p:nvSpPr>
        <p:spPr>
          <a:xfrm>
            <a:off x="363420" y="3258346"/>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…for an internship.</a:t>
            </a:r>
            <a:endParaRPr lang="de-DE" sz="1000" dirty="0" smtClean="0">
              <a:latin typeface="Vodafone Rg" pitchFamily="34" charset="0"/>
            </a:endParaRPr>
          </a:p>
        </p:txBody>
      </p:sp>
      <p:sp>
        <p:nvSpPr>
          <p:cNvPr id="35" name="balkendia aAL5"/>
          <p:cNvSpPr txBox="1"/>
          <p:nvPr/>
        </p:nvSpPr>
        <p:spPr>
          <a:xfrm>
            <a:off x="363420" y="3968996"/>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…because I was offered a job there.</a:t>
            </a:r>
            <a:endParaRPr lang="de-DE" sz="1000" dirty="0" smtClean="0">
              <a:latin typeface="Vodafone Rg" pitchFamily="34" charset="0"/>
            </a:endParaRPr>
          </a:p>
        </p:txBody>
      </p:sp>
      <p:sp>
        <p:nvSpPr>
          <p:cNvPr id="36" name="balkendia aAL6"/>
          <p:cNvSpPr txBox="1"/>
          <p:nvPr/>
        </p:nvSpPr>
        <p:spPr>
          <a:xfrm>
            <a:off x="363420" y="4324321"/>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…for an apprenticeship / vocational training.</a:t>
            </a:r>
            <a:endParaRPr lang="de-DE" sz="1000" dirty="0" smtClean="0">
              <a:latin typeface="Vodafone Rg" pitchFamily="34" charset="0"/>
            </a:endParaRPr>
          </a:p>
        </p:txBody>
      </p:sp>
      <p:sp>
        <p:nvSpPr>
          <p:cNvPr id="43" name="balkendia aAL7"/>
          <p:cNvSpPr txBox="1"/>
          <p:nvPr/>
        </p:nvSpPr>
        <p:spPr>
          <a:xfrm>
            <a:off x="363420" y="4679647"/>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…because I sought to find a job there.</a:t>
            </a:r>
            <a:endParaRPr lang="de-DE" sz="1000" dirty="0" smtClean="0">
              <a:latin typeface="Vodafone Rg" pitchFamily="34" charset="0"/>
            </a:endParaRPr>
          </a:p>
        </p:txBody>
      </p:sp>
      <p:sp>
        <p:nvSpPr>
          <p:cNvPr id="44" name="balkendia aAL8"/>
          <p:cNvSpPr txBox="1"/>
          <p:nvPr/>
        </p:nvSpPr>
        <p:spPr>
          <a:xfrm>
            <a:off x="363420" y="5034972"/>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48" name="balkendia aAL9"/>
          <p:cNvSpPr txBox="1"/>
          <p:nvPr/>
        </p:nvSpPr>
        <p:spPr>
          <a:xfrm>
            <a:off x="363420" y="5390297"/>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49"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For what reasons did you go abroad?; People who stayed abroad for a limited period of time; n=191-291</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25" name="Rechteck 24"/>
          <p:cNvSpPr/>
          <p:nvPr/>
        </p:nvSpPr>
        <p:spPr>
          <a:xfrm>
            <a:off x="3512040" y="2556533"/>
            <a:ext cx="711170" cy="346488"/>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6" name="Rechteck 25"/>
          <p:cNvSpPr/>
          <p:nvPr/>
        </p:nvSpPr>
        <p:spPr>
          <a:xfrm>
            <a:off x="6066702" y="2556533"/>
            <a:ext cx="711170" cy="346488"/>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7" name="balkendia aAL4"/>
          <p:cNvSpPr txBox="1"/>
          <p:nvPr/>
        </p:nvSpPr>
        <p:spPr>
          <a:xfrm>
            <a:off x="674688" y="3613671"/>
            <a:ext cx="2863732" cy="355325"/>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…because I wanted to stay with my family / my partner who moved abroad.</a:t>
            </a:r>
            <a:endParaRPr lang="de-DE" sz="1000" dirty="0" smtClean="0">
              <a:latin typeface="Vodafone Rg" pitchFamily="34" charset="0"/>
            </a:endParaRPr>
          </a:p>
        </p:txBody>
      </p:sp>
    </p:spTree>
    <p:extLst>
      <p:ext uri="{BB962C8B-B14F-4D97-AF65-F5344CB8AC3E}">
        <p14:creationId xmlns:p14="http://schemas.microsoft.com/office/powerpoint/2010/main" val="3831306714"/>
      </p:ext>
    </p:extLst>
  </p:cSld>
  <p:clrMapOvr>
    <a:masterClrMapping/>
  </p:clrMapOvr>
  <p:transition spd="slow">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Young Dutch are considerably less often of the opinion that moving abroad will be a key requirement in the future.</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47</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3114606873"/>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13" name="Rechteck 12"/>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4" name="Rechteck 13"/>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Please indicate how much you agree with the following statements relating to working and living abroad.; All respondents; n=785-982;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8241030"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Working and living abroad: Please indicate how much you agree with the following statements.</a:t>
            </a:r>
            <a:endParaRPr lang="en-US" b="1" baseline="30000" dirty="0">
              <a:latin typeface="Vodafone Rg" pitchFamily="34" charset="0"/>
            </a:endParaRPr>
          </a:p>
        </p:txBody>
      </p:sp>
      <p:sp>
        <p:nvSpPr>
          <p:cNvPr id="2" name="ProfillinienAL0"/>
          <p:cNvSpPr txBox="1"/>
          <p:nvPr/>
        </p:nvSpPr>
        <p:spPr>
          <a:xfrm>
            <a:off x="481406" y="2183045"/>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a:t>
            </a:r>
            <a:r>
              <a:rPr lang="en-US" sz="1200" dirty="0" err="1" smtClean="0">
                <a:latin typeface="Vodafone Rg" pitchFamily="34" charset="0"/>
              </a:rPr>
              <a:t>dont</a:t>
            </a:r>
            <a:r>
              <a:rPr lang="en-US" sz="1200" dirty="0" smtClean="0">
                <a:latin typeface="Vodafone Rg" pitchFamily="34" charset="0"/>
              </a:rPr>
              <a:t> actively plan to move to another country because of a better job, but would do so if the opportunity came up.</a:t>
            </a:r>
          </a:p>
        </p:txBody>
      </p:sp>
      <p:sp>
        <p:nvSpPr>
          <p:cNvPr id="3" name="ProfillinienAL1"/>
          <p:cNvSpPr txBox="1"/>
          <p:nvPr/>
        </p:nvSpPr>
        <p:spPr>
          <a:xfrm>
            <a:off x="481406" y="2908344"/>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think job opportunities in my field of education / work are better in other countries.</a:t>
            </a:r>
          </a:p>
        </p:txBody>
      </p:sp>
      <p:sp>
        <p:nvSpPr>
          <p:cNvPr id="8" name="ProfillinienAL2"/>
          <p:cNvSpPr txBox="1"/>
          <p:nvPr/>
        </p:nvSpPr>
        <p:spPr>
          <a:xfrm>
            <a:off x="481406" y="3633642"/>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think willingness to move abroad will be a key requirement to find a good job in the future.</a:t>
            </a:r>
          </a:p>
        </p:txBody>
      </p:sp>
      <p:sp>
        <p:nvSpPr>
          <p:cNvPr id="9" name="ProfillinienAL3"/>
          <p:cNvSpPr txBox="1"/>
          <p:nvPr/>
        </p:nvSpPr>
        <p:spPr>
          <a:xfrm>
            <a:off x="481406" y="4358941"/>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plan to move to another country in the future because of better job opportunities.</a:t>
            </a:r>
          </a:p>
        </p:txBody>
      </p:sp>
      <p:sp>
        <p:nvSpPr>
          <p:cNvPr id="10" name="ProfillinienAL4"/>
          <p:cNvSpPr txBox="1"/>
          <p:nvPr/>
        </p:nvSpPr>
        <p:spPr>
          <a:xfrm>
            <a:off x="481406" y="5084239"/>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would never consider to move abroad for a job opportunity.</a:t>
            </a:r>
          </a:p>
        </p:txBody>
      </p:sp>
      <p:sp>
        <p:nvSpPr>
          <p:cNvPr id="15" name="Rechteck 14"/>
          <p:cNvSpPr/>
          <p:nvPr/>
        </p:nvSpPr>
        <p:spPr>
          <a:xfrm>
            <a:off x="5633190" y="3813620"/>
            <a:ext cx="1097548" cy="346488"/>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36589865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7200" y="416971"/>
            <a:ext cx="8216900" cy="1026068"/>
          </a:xfrm>
        </p:spPr>
        <p:txBody>
          <a:bodyPr/>
          <a:lstStyle/>
          <a:p>
            <a:r>
              <a:rPr lang="en-US" dirty="0" smtClean="0"/>
              <a:t>In comparison, young Italians, Spaniards and Czechs believe more strongly that job chances are better outside their country.</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48</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328824480"/>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13" name="Rechteck 12"/>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4" name="Rechteck 13"/>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Please indicate how much you agree with the following statements relating to working and living abroad.; All respondents; n=785-982;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8241030"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Working and living abroad: Please indicate how much you agree with the following statements.</a:t>
            </a:r>
            <a:endParaRPr lang="en-US" b="1" baseline="30000" dirty="0">
              <a:latin typeface="Vodafone Rg" pitchFamily="34" charset="0"/>
            </a:endParaRPr>
          </a:p>
        </p:txBody>
      </p:sp>
      <p:sp>
        <p:nvSpPr>
          <p:cNvPr id="2" name="ProfillinienAL0"/>
          <p:cNvSpPr txBox="1"/>
          <p:nvPr/>
        </p:nvSpPr>
        <p:spPr>
          <a:xfrm>
            <a:off x="481406" y="2183045"/>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a:t>
            </a:r>
            <a:r>
              <a:rPr lang="en-US" sz="1200" dirty="0" err="1" smtClean="0">
                <a:latin typeface="Vodafone Rg" pitchFamily="34" charset="0"/>
              </a:rPr>
              <a:t>dont</a:t>
            </a:r>
            <a:r>
              <a:rPr lang="en-US" sz="1200" dirty="0" smtClean="0">
                <a:latin typeface="Vodafone Rg" pitchFamily="34" charset="0"/>
              </a:rPr>
              <a:t> actively plan to move to another country because of a better job, but would do so if the opportunity came up.</a:t>
            </a:r>
          </a:p>
        </p:txBody>
      </p:sp>
      <p:sp>
        <p:nvSpPr>
          <p:cNvPr id="3" name="ProfillinienAL1"/>
          <p:cNvSpPr txBox="1"/>
          <p:nvPr/>
        </p:nvSpPr>
        <p:spPr>
          <a:xfrm>
            <a:off x="481406" y="2908344"/>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think job opportunities in my field of education / work are better in other countries.</a:t>
            </a:r>
          </a:p>
        </p:txBody>
      </p:sp>
      <p:sp>
        <p:nvSpPr>
          <p:cNvPr id="8" name="ProfillinienAL2"/>
          <p:cNvSpPr txBox="1"/>
          <p:nvPr/>
        </p:nvSpPr>
        <p:spPr>
          <a:xfrm>
            <a:off x="481406" y="3633642"/>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think willingness to move abroad will be a key requirement to find a good job in the future.</a:t>
            </a:r>
          </a:p>
        </p:txBody>
      </p:sp>
      <p:sp>
        <p:nvSpPr>
          <p:cNvPr id="9" name="ProfillinienAL3"/>
          <p:cNvSpPr txBox="1"/>
          <p:nvPr/>
        </p:nvSpPr>
        <p:spPr>
          <a:xfrm>
            <a:off x="481406" y="4358941"/>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plan to move to another country in the future because of better job opportunities.</a:t>
            </a:r>
          </a:p>
        </p:txBody>
      </p:sp>
      <p:sp>
        <p:nvSpPr>
          <p:cNvPr id="10" name="ProfillinienAL4"/>
          <p:cNvSpPr txBox="1"/>
          <p:nvPr/>
        </p:nvSpPr>
        <p:spPr>
          <a:xfrm>
            <a:off x="481406" y="5084239"/>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would never consider to move abroad for a job opportunity.</a:t>
            </a:r>
          </a:p>
        </p:txBody>
      </p:sp>
      <p:sp>
        <p:nvSpPr>
          <p:cNvPr id="15" name="Rechteck 14"/>
          <p:cNvSpPr/>
          <p:nvPr/>
        </p:nvSpPr>
        <p:spPr>
          <a:xfrm>
            <a:off x="6679447" y="3088322"/>
            <a:ext cx="711170" cy="346488"/>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31786188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Young Europeans show quite diverse opinions on where the best job opportunities can be found.</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49</a:t>
            </a:fld>
            <a:endParaRPr lang="en-GB" dirty="0"/>
          </a:p>
        </p:txBody>
      </p:sp>
      <p:sp>
        <p:nvSpPr>
          <p:cNvPr id="11" name="Basis 1"/>
          <p:cNvSpPr txBox="1">
            <a:spLocks/>
          </p:cNvSpPr>
          <p:nvPr>
            <p:custDataLst>
              <p:tags r:id="rId1"/>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Where do you believe job opportunities to be the best in your field of education / work at the moment?; All respondents; n=1000-1045</a:t>
            </a:r>
            <a:endParaRPr kumimoji="0" lang="en-GB" sz="800" b="0" i="0" u="none" strike="noStrike" kern="1200" cap="none" spc="0" normalizeH="0" baseline="0" noProof="0" dirty="0">
              <a:ln>
                <a:noFill/>
              </a:ln>
              <a:solidFill>
                <a:schemeClr val="tx1"/>
              </a:solidFill>
              <a:effectLst/>
              <a:uLnTx/>
              <a:uFillTx/>
              <a:ea typeface="+mn-ea"/>
              <a:cs typeface="+mn-cs"/>
            </a:endParaRPr>
          </a:p>
        </p:txBody>
      </p:sp>
      <p:graphicFrame>
        <p:nvGraphicFramePr>
          <p:cNvPr id="17" name="Säule links"/>
          <p:cNvGraphicFramePr>
            <a:graphicFrameLocks noGrp="1"/>
          </p:cNvGraphicFramePr>
          <p:nvPr>
            <p:ph idx="1"/>
            <p:custDataLst>
              <p:tags r:id="rId2"/>
            </p:custDataLst>
            <p:extLst>
              <p:ext uri="{D42A27DB-BD31-4B8C-83A1-F6EECF244321}">
                <p14:modId xmlns:p14="http://schemas.microsoft.com/office/powerpoint/2010/main" val="1948144546"/>
              </p:ext>
            </p:extLst>
          </p:nvPr>
        </p:nvGraphicFramePr>
        <p:xfrm>
          <a:off x="460376" y="1757568"/>
          <a:ext cx="7808912" cy="4257040"/>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Where do you believe job opportunities to be the best in your field of education / work</a:t>
            </a:r>
            <a:r>
              <a:rPr lang="en-US" dirty="0" smtClean="0">
                <a:solidFill>
                  <a:srgbClr val="E60000"/>
                </a:solidFill>
                <a:latin typeface="Vodafone Rg" pitchFamily="34" charset="0"/>
              </a:rPr>
              <a:t>?</a:t>
            </a:r>
            <a:endParaRPr lang="en-GB" b="1" baseline="30000" dirty="0">
              <a:latin typeface="Vodafone Rg" pitchFamily="34" charset="0"/>
            </a:endParaRPr>
          </a:p>
        </p:txBody>
      </p:sp>
      <p:grpSp>
        <p:nvGrpSpPr>
          <p:cNvPr id="3" name="Flaggenlegende"/>
          <p:cNvGrpSpPr/>
          <p:nvPr/>
        </p:nvGrpSpPr>
        <p:grpSpPr>
          <a:xfrm>
            <a:off x="3142453" y="5453586"/>
            <a:ext cx="3625425" cy="216832"/>
            <a:chOff x="3142453" y="5453586"/>
            <a:chExt cx="3625425" cy="216832"/>
          </a:xfrm>
        </p:grpSpPr>
        <p:pic>
          <p:nvPicPr>
            <p:cNvPr id="27" name="Grafik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43878" y="5454418"/>
              <a:ext cx="324000" cy="216000"/>
            </a:xfrm>
            <a:prstGeom prst="rect">
              <a:avLst/>
            </a:prstGeom>
          </p:spPr>
        </p:pic>
        <p:pic>
          <p:nvPicPr>
            <p:cNvPr id="28" name="Grafik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3308" y="5454418"/>
              <a:ext cx="324000" cy="216000"/>
            </a:xfrm>
            <a:prstGeom prst="rect">
              <a:avLst/>
            </a:prstGeom>
          </p:spPr>
        </p:pic>
        <p:pic>
          <p:nvPicPr>
            <p:cNvPr id="29" name="Picture 2" descr="Flagge Spanien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83593" y="5454418"/>
              <a:ext cx="324000" cy="216000"/>
            </a:xfrm>
            <a:prstGeom prst="rect">
              <a:avLst/>
            </a:prstGeom>
            <a:noFill/>
            <a:extLst>
              <a:ext uri="{909E8E84-426E-40DD-AFC4-6F175D3DCCD1}">
                <a14:hiddenFill xmlns:a14="http://schemas.microsoft.com/office/drawing/2010/main">
                  <a:solidFill>
                    <a:srgbClr val="FFFFFF"/>
                  </a:solidFill>
                </a14:hiddenFill>
              </a:ext>
            </a:extLst>
          </p:spPr>
        </p:pic>
        <p:pic>
          <p:nvPicPr>
            <p:cNvPr id="30" name="Grafik 2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42453" y="5453586"/>
              <a:ext cx="324000" cy="216832"/>
            </a:xfrm>
            <a:prstGeom prst="rect">
              <a:avLst/>
            </a:prstGeom>
          </p:spPr>
        </p:pic>
        <p:pic>
          <p:nvPicPr>
            <p:cNvPr id="31" name="Grafik 3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63023" y="5453586"/>
              <a:ext cx="324000" cy="216832"/>
            </a:xfrm>
            <a:prstGeom prst="rect">
              <a:avLst/>
            </a:prstGeom>
          </p:spPr>
        </p:pic>
        <p:pic>
          <p:nvPicPr>
            <p:cNvPr id="32" name="Grafik 3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802738" y="5453586"/>
              <a:ext cx="324000" cy="216832"/>
            </a:xfrm>
            <a:prstGeom prst="rect">
              <a:avLst/>
            </a:prstGeom>
          </p:spPr>
        </p:pic>
      </p:grpSp>
    </p:spTree>
    <p:extLst>
      <p:ext uri="{BB962C8B-B14F-4D97-AF65-F5344CB8AC3E}">
        <p14:creationId xmlns:p14="http://schemas.microsoft.com/office/powerpoint/2010/main" val="806344231"/>
      </p:ext>
    </p:extLst>
  </p:cSld>
  <p:clrMapOvr>
    <a:masterClrMapping/>
  </p:clrMapOvr>
  <p:transition spd="slow">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r>
              <a:rPr lang="de-DE" dirty="0" err="1"/>
              <a:t>Attitudes</a:t>
            </a:r>
            <a:r>
              <a:rPr lang="de-DE" dirty="0"/>
              <a:t> </a:t>
            </a:r>
            <a:r>
              <a:rPr lang="de-DE" dirty="0" err="1"/>
              <a:t>towards</a:t>
            </a:r>
            <a:r>
              <a:rPr lang="de-DE" dirty="0"/>
              <a:t> </a:t>
            </a:r>
            <a:r>
              <a:rPr lang="de-DE" dirty="0" err="1"/>
              <a:t>information</a:t>
            </a:r>
            <a:r>
              <a:rPr lang="de-DE" dirty="0"/>
              <a:t> </a:t>
            </a:r>
            <a:r>
              <a:rPr lang="de-DE" dirty="0" err="1"/>
              <a:t>and</a:t>
            </a:r>
            <a:r>
              <a:rPr lang="de-DE" dirty="0"/>
              <a:t> </a:t>
            </a:r>
            <a:r>
              <a:rPr lang="de-DE" dirty="0" err="1"/>
              <a:t>communication</a:t>
            </a:r>
            <a:r>
              <a:rPr lang="de-DE" dirty="0"/>
              <a:t> </a:t>
            </a:r>
            <a:r>
              <a:rPr lang="de-DE" dirty="0" err="1"/>
              <a:t>technologies</a:t>
            </a:r>
            <a:endParaRPr lang="de-DE" dirty="0"/>
          </a:p>
        </p:txBody>
      </p:sp>
      <p:sp>
        <p:nvSpPr>
          <p:cNvPr id="6" name="Foliennummernplatzhalter 5"/>
          <p:cNvSpPr>
            <a:spLocks noGrp="1"/>
          </p:cNvSpPr>
          <p:nvPr>
            <p:ph type="sldNum" sz="quarter" idx="11"/>
          </p:nvPr>
        </p:nvSpPr>
        <p:spPr/>
        <p:txBody>
          <a:bodyPr/>
          <a:lstStyle/>
          <a:p>
            <a:fld id="{72A83A2B-3358-44F8-83A0-4598795D8FB5}" type="slidenum">
              <a:rPr lang="en-GB" smtClean="0"/>
              <a:pPr/>
              <a:t>50</a:t>
            </a:fld>
            <a:endParaRPr lang="en-GB" dirty="0"/>
          </a:p>
        </p:txBody>
      </p:sp>
    </p:spTree>
    <p:extLst>
      <p:ext uri="{BB962C8B-B14F-4D97-AF65-F5344CB8AC3E}">
        <p14:creationId xmlns:p14="http://schemas.microsoft.com/office/powerpoint/2010/main" val="36389613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Smartphones and laptops are the most common devices across all countries.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51</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724462650"/>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1105368767"/>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2855924711"/>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sp>
        <p:nvSpPr>
          <p:cNvPr id="88"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Which of the following devices do you regularly use (whether at home, at public places and facilities (e.g. internet cafes), in educational context or in your job)?; All respondents; n=1000-1046</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Which of the following devices do you regularly use?</a:t>
            </a:r>
            <a:endParaRPr lang="en-GB" b="1" baseline="30000" dirty="0">
              <a:latin typeface="Vodafone Rg" pitchFamily="34" charset="0"/>
            </a:endParaRPr>
          </a:p>
        </p:txBody>
      </p:sp>
      <p:pic>
        <p:nvPicPr>
          <p:cNvPr id="43" name="Grafik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sp>
        <p:nvSpPr>
          <p:cNvPr id="12" name="balkendia aAL0"/>
          <p:cNvSpPr txBox="1"/>
          <p:nvPr/>
        </p:nvSpPr>
        <p:spPr>
          <a:xfrm>
            <a:off x="363420" y="2192370"/>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Smartphone</a:t>
            </a:r>
            <a:endParaRPr lang="de-DE" sz="1000" dirty="0" smtClean="0">
              <a:latin typeface="Vodafone Rg" pitchFamily="34" charset="0"/>
            </a:endParaRPr>
          </a:p>
        </p:txBody>
      </p:sp>
      <p:sp>
        <p:nvSpPr>
          <p:cNvPr id="13" name="balkendia aAL1"/>
          <p:cNvSpPr txBox="1"/>
          <p:nvPr/>
        </p:nvSpPr>
        <p:spPr>
          <a:xfrm>
            <a:off x="363420" y="2547695"/>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Laptop / notebook</a:t>
            </a:r>
            <a:endParaRPr lang="de-DE" sz="1000" dirty="0" smtClean="0">
              <a:latin typeface="Vodafone Rg" pitchFamily="34" charset="0"/>
            </a:endParaRPr>
          </a:p>
        </p:txBody>
      </p:sp>
      <p:sp>
        <p:nvSpPr>
          <p:cNvPr id="14" name="balkendia aAL2"/>
          <p:cNvSpPr txBox="1"/>
          <p:nvPr/>
        </p:nvSpPr>
        <p:spPr>
          <a:xfrm>
            <a:off x="363420" y="2903020"/>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Stationary computer / PC</a:t>
            </a:r>
            <a:endParaRPr lang="de-DE" sz="1000" dirty="0" smtClean="0">
              <a:latin typeface="Vodafone Rg" pitchFamily="34" charset="0"/>
            </a:endParaRPr>
          </a:p>
        </p:txBody>
      </p:sp>
      <p:sp>
        <p:nvSpPr>
          <p:cNvPr id="15" name="balkendia aAL3"/>
          <p:cNvSpPr txBox="1"/>
          <p:nvPr/>
        </p:nvSpPr>
        <p:spPr>
          <a:xfrm>
            <a:off x="363420" y="3258346"/>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Tablet PC</a:t>
            </a:r>
            <a:endParaRPr lang="de-DE" sz="1000" dirty="0" smtClean="0">
              <a:latin typeface="Vodafone Rg" pitchFamily="34" charset="0"/>
            </a:endParaRPr>
          </a:p>
        </p:txBody>
      </p:sp>
      <p:sp>
        <p:nvSpPr>
          <p:cNvPr id="16" name="balkendia aAL4"/>
          <p:cNvSpPr txBox="1"/>
          <p:nvPr/>
        </p:nvSpPr>
        <p:spPr>
          <a:xfrm>
            <a:off x="363420" y="3613671"/>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Digital camera</a:t>
            </a:r>
            <a:endParaRPr lang="de-DE" sz="1000" dirty="0" smtClean="0">
              <a:latin typeface="Vodafone Rg" pitchFamily="34" charset="0"/>
            </a:endParaRPr>
          </a:p>
        </p:txBody>
      </p:sp>
      <p:sp>
        <p:nvSpPr>
          <p:cNvPr id="17" name="balkendia aAL5"/>
          <p:cNvSpPr txBox="1"/>
          <p:nvPr/>
        </p:nvSpPr>
        <p:spPr>
          <a:xfrm>
            <a:off x="363420" y="3968996"/>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Game console</a:t>
            </a:r>
            <a:endParaRPr lang="de-DE" sz="1000" dirty="0" smtClean="0">
              <a:latin typeface="Vodafone Rg" pitchFamily="34" charset="0"/>
            </a:endParaRPr>
          </a:p>
        </p:txBody>
      </p:sp>
      <p:sp>
        <p:nvSpPr>
          <p:cNvPr id="18" name="balkendia aAL6"/>
          <p:cNvSpPr txBox="1"/>
          <p:nvPr/>
        </p:nvSpPr>
        <p:spPr>
          <a:xfrm>
            <a:off x="363420" y="4324321"/>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Smart TV </a:t>
            </a:r>
            <a:endParaRPr lang="de-DE" sz="1000" dirty="0" smtClean="0">
              <a:latin typeface="Vodafone Rg" pitchFamily="34" charset="0"/>
            </a:endParaRPr>
          </a:p>
        </p:txBody>
      </p:sp>
      <p:sp>
        <p:nvSpPr>
          <p:cNvPr id="19" name="balkendia aAL7"/>
          <p:cNvSpPr txBox="1"/>
          <p:nvPr/>
        </p:nvSpPr>
        <p:spPr>
          <a:xfrm>
            <a:off x="363420" y="4679647"/>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E-book reader</a:t>
            </a:r>
            <a:endParaRPr lang="de-DE" sz="1000" dirty="0" smtClean="0">
              <a:latin typeface="Vodafone Rg" pitchFamily="34" charset="0"/>
            </a:endParaRPr>
          </a:p>
        </p:txBody>
      </p:sp>
      <p:sp>
        <p:nvSpPr>
          <p:cNvPr id="20" name="balkendia aAL8"/>
          <p:cNvSpPr txBox="1"/>
          <p:nvPr/>
        </p:nvSpPr>
        <p:spPr>
          <a:xfrm>
            <a:off x="363420" y="5034972"/>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Simple mobile phone </a:t>
            </a:r>
            <a:endParaRPr lang="de-DE" sz="1000" dirty="0" smtClean="0">
              <a:latin typeface="Vodafone Rg" pitchFamily="34" charset="0"/>
            </a:endParaRPr>
          </a:p>
        </p:txBody>
      </p:sp>
      <p:sp>
        <p:nvSpPr>
          <p:cNvPr id="22" name="balkendia aAL9"/>
          <p:cNvSpPr txBox="1"/>
          <p:nvPr/>
        </p:nvSpPr>
        <p:spPr>
          <a:xfrm>
            <a:off x="363420" y="5390297"/>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Tree>
    <p:extLst>
      <p:ext uri="{BB962C8B-B14F-4D97-AF65-F5344CB8AC3E}">
        <p14:creationId xmlns:p14="http://schemas.microsoft.com/office/powerpoint/2010/main" val="474031866"/>
      </p:ext>
    </p:extLst>
  </p:cSld>
  <p:clrMapOvr>
    <a:masterClrMapping/>
  </p:clrMapOvr>
  <p:transition spd="slow">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Young Czechs have less often access to smartphones than their peers in other countries.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52</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1003021172"/>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3141583260"/>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130578616"/>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pic>
        <p:nvPicPr>
          <p:cNvPr id="45" name="Grafik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46" name="Grafik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47" name="Picture 2" descr="Flagge Spanie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Which of the following devices do you regularly use?</a:t>
            </a:r>
            <a:endParaRPr lang="en-GB" b="1" baseline="30000" dirty="0">
              <a:latin typeface="Vodafone Rg" pitchFamily="34" charset="0"/>
            </a:endParaRPr>
          </a:p>
        </p:txBody>
      </p:sp>
      <p:sp>
        <p:nvSpPr>
          <p:cNvPr id="3" name="balkendia aAL0"/>
          <p:cNvSpPr txBox="1"/>
          <p:nvPr/>
        </p:nvSpPr>
        <p:spPr>
          <a:xfrm>
            <a:off x="363420" y="2192370"/>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Smartphone</a:t>
            </a:r>
            <a:endParaRPr lang="de-DE" sz="1000" dirty="0" smtClean="0">
              <a:latin typeface="Vodafone Rg" pitchFamily="34" charset="0"/>
            </a:endParaRPr>
          </a:p>
        </p:txBody>
      </p:sp>
      <p:sp>
        <p:nvSpPr>
          <p:cNvPr id="5" name="balkendia aAL1"/>
          <p:cNvSpPr txBox="1"/>
          <p:nvPr/>
        </p:nvSpPr>
        <p:spPr>
          <a:xfrm>
            <a:off x="363420" y="2547695"/>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Laptop / notebook</a:t>
            </a:r>
            <a:endParaRPr lang="de-DE" sz="1000" dirty="0" smtClean="0">
              <a:latin typeface="Vodafone Rg" pitchFamily="34" charset="0"/>
            </a:endParaRPr>
          </a:p>
        </p:txBody>
      </p:sp>
      <p:sp>
        <p:nvSpPr>
          <p:cNvPr id="6" name="balkendia aAL2"/>
          <p:cNvSpPr txBox="1"/>
          <p:nvPr/>
        </p:nvSpPr>
        <p:spPr>
          <a:xfrm>
            <a:off x="363420" y="2903020"/>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Stationary computer / PC</a:t>
            </a:r>
            <a:endParaRPr lang="de-DE" sz="1000" dirty="0" smtClean="0">
              <a:latin typeface="Vodafone Rg" pitchFamily="34" charset="0"/>
            </a:endParaRPr>
          </a:p>
        </p:txBody>
      </p:sp>
      <p:sp>
        <p:nvSpPr>
          <p:cNvPr id="7" name="balkendia aAL3"/>
          <p:cNvSpPr txBox="1"/>
          <p:nvPr/>
        </p:nvSpPr>
        <p:spPr>
          <a:xfrm>
            <a:off x="363420" y="3258346"/>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Tablet PC</a:t>
            </a:r>
            <a:endParaRPr lang="de-DE" sz="1000" dirty="0" smtClean="0">
              <a:latin typeface="Vodafone Rg" pitchFamily="34" charset="0"/>
            </a:endParaRPr>
          </a:p>
        </p:txBody>
      </p:sp>
      <p:sp>
        <p:nvSpPr>
          <p:cNvPr id="8" name="balkendia aAL4"/>
          <p:cNvSpPr txBox="1"/>
          <p:nvPr/>
        </p:nvSpPr>
        <p:spPr>
          <a:xfrm>
            <a:off x="363420" y="3613671"/>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Digital camera</a:t>
            </a:r>
            <a:endParaRPr lang="de-DE" sz="1000" dirty="0" smtClean="0">
              <a:latin typeface="Vodafone Rg" pitchFamily="34" charset="0"/>
            </a:endParaRPr>
          </a:p>
        </p:txBody>
      </p:sp>
      <p:sp>
        <p:nvSpPr>
          <p:cNvPr id="10" name="balkendia aAL5"/>
          <p:cNvSpPr txBox="1"/>
          <p:nvPr/>
        </p:nvSpPr>
        <p:spPr>
          <a:xfrm>
            <a:off x="363420" y="3968996"/>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Game console</a:t>
            </a:r>
            <a:endParaRPr lang="de-DE" sz="1000" dirty="0" smtClean="0">
              <a:latin typeface="Vodafone Rg" pitchFamily="34" charset="0"/>
            </a:endParaRPr>
          </a:p>
        </p:txBody>
      </p:sp>
      <p:sp>
        <p:nvSpPr>
          <p:cNvPr id="11" name="balkendia aAL6"/>
          <p:cNvSpPr txBox="1"/>
          <p:nvPr/>
        </p:nvSpPr>
        <p:spPr>
          <a:xfrm>
            <a:off x="363420" y="4324321"/>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Smart TV </a:t>
            </a:r>
            <a:endParaRPr lang="de-DE" sz="1000" dirty="0" smtClean="0">
              <a:latin typeface="Vodafone Rg" pitchFamily="34" charset="0"/>
            </a:endParaRPr>
          </a:p>
        </p:txBody>
      </p:sp>
      <p:sp>
        <p:nvSpPr>
          <p:cNvPr id="12" name="balkendia aAL7"/>
          <p:cNvSpPr txBox="1"/>
          <p:nvPr/>
        </p:nvSpPr>
        <p:spPr>
          <a:xfrm>
            <a:off x="363420" y="4679647"/>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E-book reader</a:t>
            </a:r>
            <a:endParaRPr lang="de-DE" sz="1000" dirty="0" smtClean="0">
              <a:latin typeface="Vodafone Rg" pitchFamily="34" charset="0"/>
            </a:endParaRPr>
          </a:p>
        </p:txBody>
      </p:sp>
      <p:sp>
        <p:nvSpPr>
          <p:cNvPr id="13" name="balkendia aAL8"/>
          <p:cNvSpPr txBox="1"/>
          <p:nvPr/>
        </p:nvSpPr>
        <p:spPr>
          <a:xfrm>
            <a:off x="363420" y="5034972"/>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Simple mobile phone </a:t>
            </a:r>
            <a:endParaRPr lang="de-DE" sz="1000" dirty="0" smtClean="0">
              <a:latin typeface="Vodafone Rg" pitchFamily="34" charset="0"/>
            </a:endParaRPr>
          </a:p>
        </p:txBody>
      </p:sp>
      <p:sp>
        <p:nvSpPr>
          <p:cNvPr id="14" name="balkendia aAL9"/>
          <p:cNvSpPr txBox="1"/>
          <p:nvPr/>
        </p:nvSpPr>
        <p:spPr>
          <a:xfrm>
            <a:off x="363420" y="5390297"/>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41"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dirty="0" smtClean="0">
                <a:ln>
                  <a:noFill/>
                </a:ln>
                <a:solidFill>
                  <a:schemeClr val="tx1"/>
                </a:solidFill>
                <a:effectLst/>
                <a:uLnTx/>
                <a:uFillTx/>
                <a:ea typeface="+mn-ea"/>
                <a:cs typeface="+mn-cs"/>
              </a:rPr>
              <a:t>Which of the following devices do you regularly use (whether at home, at public places and facilities (e.g. internet cafes), in educational context or in your job)?; All respondents; n=1000-1046</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25" name="Rechteck 24"/>
          <p:cNvSpPr/>
          <p:nvPr/>
        </p:nvSpPr>
        <p:spPr>
          <a:xfrm>
            <a:off x="6083714" y="5020414"/>
            <a:ext cx="861833" cy="346488"/>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6" name="Rechteck 25"/>
          <p:cNvSpPr/>
          <p:nvPr/>
        </p:nvSpPr>
        <p:spPr>
          <a:xfrm>
            <a:off x="3510198" y="2550592"/>
            <a:ext cx="861833" cy="346488"/>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7" name="Rechteck 26"/>
          <p:cNvSpPr/>
          <p:nvPr/>
        </p:nvSpPr>
        <p:spPr>
          <a:xfrm>
            <a:off x="6083714" y="2192370"/>
            <a:ext cx="861833" cy="346488"/>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1795127962"/>
      </p:ext>
    </p:extLst>
  </p:cSld>
  <p:clrMapOvr>
    <a:masterClrMapping/>
  </p:clrMapOvr>
  <p:transition spd="slow">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Across Europe, young people generally feel that their access to broadband Internet is sufficient.</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53</a:t>
            </a:fld>
            <a:endParaRPr lang="en-GB" dirty="0"/>
          </a:p>
        </p:txBody>
      </p:sp>
      <p:graphicFrame>
        <p:nvGraphicFramePr>
          <p:cNvPr id="21" name="Diagrammplatzhalter 9"/>
          <p:cNvGraphicFramePr>
            <a:graphicFrameLocks/>
          </p:cNvGraphicFramePr>
          <p:nvPr>
            <p:custDataLst>
              <p:tags r:id="rId1"/>
            </p:custDataLst>
            <p:extLst>
              <p:ext uri="{D42A27DB-BD31-4B8C-83A1-F6EECF244321}">
                <p14:modId xmlns:p14="http://schemas.microsoft.com/office/powerpoint/2010/main" val="269180979"/>
              </p:ext>
            </p:extLst>
          </p:nvPr>
        </p:nvGraphicFramePr>
        <p:xfrm>
          <a:off x="243560" y="1728101"/>
          <a:ext cx="8747837" cy="4212000"/>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Would you say you have sufficient access to broadband internet?</a:t>
            </a:r>
            <a:endParaRPr lang="en-GB" b="1" baseline="30000" dirty="0">
              <a:latin typeface="Vodafone Rg" pitchFamily="34" charset="0"/>
            </a:endParaRPr>
          </a:p>
        </p:txBody>
      </p:sp>
      <p:sp>
        <p:nvSpPr>
          <p:cNvPr id="16" name="Basis 1"/>
          <p:cNvSpPr txBox="1">
            <a:spLocks/>
          </p:cNvSpPr>
          <p:nvPr>
            <p:custDataLst>
              <p:tags r:id="rId2"/>
            </p:custDataLst>
          </p:nvPr>
        </p:nvSpPr>
        <p:spPr bwMode="auto">
          <a:xfrm>
            <a:off x="457200" y="6070600"/>
            <a:ext cx="56184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noProof="0" dirty="0" smtClean="0">
                <a:ln>
                  <a:noFill/>
                </a:ln>
                <a:solidFill>
                  <a:schemeClr val="tx1"/>
                </a:solidFill>
                <a:effectLst/>
                <a:uLnTx/>
                <a:uFillTx/>
                <a:ea typeface="+mn-ea"/>
                <a:cs typeface="+mn-cs"/>
              </a:rPr>
              <a:t>Would you say you have sufficient access to broadband internet?; All respondents; n=999-1042</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13" name="DiagrammL_21_0"/>
          <p:cNvSpPr txBox="1"/>
          <p:nvPr/>
        </p:nvSpPr>
        <p:spPr>
          <a:xfrm>
            <a:off x="2326366" y="1916258"/>
            <a:ext cx="469392" cy="310896"/>
          </a:xfrm>
          <a:prstGeom prst="rect">
            <a:avLst/>
          </a:prstGeom>
          <a:blipFill>
            <a:blip r:embed="rId6"/>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5" name="DiagrammL_21_1"/>
          <p:cNvSpPr txBox="1"/>
          <p:nvPr/>
        </p:nvSpPr>
        <p:spPr>
          <a:xfrm>
            <a:off x="2329227" y="2438240"/>
            <a:ext cx="466531" cy="233265"/>
          </a:xfrm>
          <a:prstGeom prst="rect">
            <a:avLst/>
          </a:prstGeom>
          <a:blipFill>
            <a:blip r:embed="rId7"/>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6" name="DiagrammL_21_2"/>
          <p:cNvSpPr txBox="1"/>
          <p:nvPr/>
        </p:nvSpPr>
        <p:spPr>
          <a:xfrm>
            <a:off x="2329227" y="2884083"/>
            <a:ext cx="466531" cy="307910"/>
          </a:xfrm>
          <a:prstGeom prst="rect">
            <a:avLst/>
          </a:prstGeom>
          <a:blipFill>
            <a:blip r:embed="rId8"/>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7" name="DiagrammL_21_3"/>
          <p:cNvSpPr txBox="1"/>
          <p:nvPr/>
        </p:nvSpPr>
        <p:spPr>
          <a:xfrm>
            <a:off x="2326366" y="3365755"/>
            <a:ext cx="469392" cy="310896"/>
          </a:xfrm>
          <a:prstGeom prst="rect">
            <a:avLst/>
          </a:prstGeom>
          <a:blipFill>
            <a:blip r:embed="rId9"/>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8" name="DiagrammL_21_4"/>
          <p:cNvSpPr txBox="1"/>
          <p:nvPr/>
        </p:nvSpPr>
        <p:spPr>
          <a:xfrm>
            <a:off x="2326366" y="3848922"/>
            <a:ext cx="469392" cy="310896"/>
          </a:xfrm>
          <a:prstGeom prst="rect">
            <a:avLst/>
          </a:prstGeom>
          <a:blipFill>
            <a:blip r:embed="rId10"/>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9" name="DiagrammL_21_5"/>
          <p:cNvSpPr txBox="1"/>
          <p:nvPr/>
        </p:nvSpPr>
        <p:spPr>
          <a:xfrm>
            <a:off x="2326366" y="4329039"/>
            <a:ext cx="469392" cy="316992"/>
          </a:xfrm>
          <a:prstGeom prst="rect">
            <a:avLst/>
          </a:prstGeom>
          <a:blipFill>
            <a:blip r:embed="rId11"/>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Tree>
    <p:extLst>
      <p:ext uri="{BB962C8B-B14F-4D97-AF65-F5344CB8AC3E}">
        <p14:creationId xmlns:p14="http://schemas.microsoft.com/office/powerpoint/2010/main" val="1531890937"/>
      </p:ext>
    </p:extLst>
  </p:cSld>
  <p:clrMapOvr>
    <a:masterClrMapping/>
  </p:clrMapOvr>
  <p:transition spd="slow">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Positive associations with the digital revolution are widespread across Europe.</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54</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1943936752"/>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Please tell us how much you agree with the following statements regarding digital technologies (smartphones, computers, etc.).; All respondents; n=853-987;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Digital revolution: Please tell us how much you agree </a:t>
            </a:r>
            <a:r>
              <a:rPr lang="en-US" smtClean="0">
                <a:solidFill>
                  <a:srgbClr val="E60000"/>
                </a:solidFill>
                <a:latin typeface="Vodafone Rg" pitchFamily="34" charset="0"/>
              </a:rPr>
              <a:t>with these statements</a:t>
            </a:r>
            <a:r>
              <a:rPr lang="en-US" dirty="0" smtClean="0">
                <a:solidFill>
                  <a:srgbClr val="E60000"/>
                </a:solidFill>
                <a:latin typeface="Vodafone Rg" pitchFamily="34" charset="0"/>
              </a:rPr>
              <a:t>.</a:t>
            </a:r>
            <a:endParaRPr lang="en-US" b="1" baseline="30000" dirty="0">
              <a:latin typeface="Vodafone Rg" pitchFamily="34" charset="0"/>
            </a:endParaRPr>
          </a:p>
        </p:txBody>
      </p:sp>
      <p:sp>
        <p:nvSpPr>
          <p:cNvPr id="19" name="Rechteck 18"/>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22" name="Rechteck 21"/>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2" name="ProfillinienAL0"/>
          <p:cNvSpPr txBox="1"/>
          <p:nvPr/>
        </p:nvSpPr>
        <p:spPr>
          <a:xfrm>
            <a:off x="481406" y="2183045"/>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have been using digital technologies for a long time in my life already and am used to adapting to changes.</a:t>
            </a:r>
          </a:p>
        </p:txBody>
      </p:sp>
      <p:sp>
        <p:nvSpPr>
          <p:cNvPr id="3" name="ProfillinienAL1"/>
          <p:cNvSpPr txBox="1"/>
          <p:nvPr/>
        </p:nvSpPr>
        <p:spPr>
          <a:xfrm>
            <a:off x="481406" y="2701115"/>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Work processes have become more convenient due to digital technologies.</a:t>
            </a:r>
          </a:p>
        </p:txBody>
      </p:sp>
      <p:sp>
        <p:nvSpPr>
          <p:cNvPr id="8" name="ProfillinienAL2"/>
          <p:cNvSpPr txBox="1"/>
          <p:nvPr/>
        </p:nvSpPr>
        <p:spPr>
          <a:xfrm>
            <a:off x="481406" y="3219186"/>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Studying has become easier due to digital technologies.</a:t>
            </a:r>
          </a:p>
        </p:txBody>
      </p:sp>
      <p:sp>
        <p:nvSpPr>
          <p:cNvPr id="9" name="ProfillinienAL3"/>
          <p:cNvSpPr txBox="1"/>
          <p:nvPr/>
        </p:nvSpPr>
        <p:spPr>
          <a:xfrm>
            <a:off x="481406" y="3737256"/>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Daily life gets more comfortable and easy due to digital technologies.</a:t>
            </a:r>
          </a:p>
        </p:txBody>
      </p:sp>
      <p:sp>
        <p:nvSpPr>
          <p:cNvPr id="10" name="ProfillinienAL4"/>
          <p:cNvSpPr txBox="1"/>
          <p:nvPr/>
        </p:nvSpPr>
        <p:spPr>
          <a:xfrm>
            <a:off x="481406" y="4255327"/>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love the possibility to connect with people all over the world.</a:t>
            </a:r>
          </a:p>
        </p:txBody>
      </p:sp>
      <p:sp>
        <p:nvSpPr>
          <p:cNvPr id="11" name="ProfillinienAL5"/>
          <p:cNvSpPr txBox="1"/>
          <p:nvPr/>
        </p:nvSpPr>
        <p:spPr>
          <a:xfrm>
            <a:off x="481406" y="4773397"/>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Digital technologies are an integral and important part of my life.</a:t>
            </a:r>
          </a:p>
        </p:txBody>
      </p:sp>
      <p:sp>
        <p:nvSpPr>
          <p:cNvPr id="12" name="ProfillinienAL6"/>
          <p:cNvSpPr txBox="1"/>
          <p:nvPr/>
        </p:nvSpPr>
        <p:spPr>
          <a:xfrm>
            <a:off x="481406" y="5291468"/>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am very interested in digital technologies.</a:t>
            </a:r>
          </a:p>
        </p:txBody>
      </p:sp>
    </p:spTree>
    <p:extLst>
      <p:ext uri="{BB962C8B-B14F-4D97-AF65-F5344CB8AC3E}">
        <p14:creationId xmlns:p14="http://schemas.microsoft.com/office/powerpoint/2010/main" val="6225539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The possibility to connect with the world is least relevant for young Czechs.</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55</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1640293605"/>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Please tell us how much you agree with the following statements regarding digital technologies (smartphones, computers, etc.).; All respondents; n=853-987;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Digital revolution: Please tell us how much you agree </a:t>
            </a:r>
            <a:r>
              <a:rPr lang="en-US" smtClean="0">
                <a:solidFill>
                  <a:srgbClr val="E60000"/>
                </a:solidFill>
                <a:latin typeface="Vodafone Rg" pitchFamily="34" charset="0"/>
              </a:rPr>
              <a:t>with these statements</a:t>
            </a:r>
            <a:r>
              <a:rPr lang="en-US" dirty="0" smtClean="0">
                <a:solidFill>
                  <a:srgbClr val="E60000"/>
                </a:solidFill>
                <a:latin typeface="Vodafone Rg" pitchFamily="34" charset="0"/>
              </a:rPr>
              <a:t>.</a:t>
            </a:r>
            <a:endParaRPr lang="en-US" b="1" baseline="30000" dirty="0">
              <a:latin typeface="Vodafone Rg" pitchFamily="34" charset="0"/>
            </a:endParaRPr>
          </a:p>
        </p:txBody>
      </p:sp>
      <p:sp>
        <p:nvSpPr>
          <p:cNvPr id="19" name="Rechteck 18"/>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22" name="Rechteck 21"/>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2" name="ProfillinienAL0"/>
          <p:cNvSpPr txBox="1"/>
          <p:nvPr/>
        </p:nvSpPr>
        <p:spPr>
          <a:xfrm>
            <a:off x="481406" y="2183045"/>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have been using digital technologies for a long time in my life already and am used to adapting to changes.</a:t>
            </a:r>
          </a:p>
        </p:txBody>
      </p:sp>
      <p:sp>
        <p:nvSpPr>
          <p:cNvPr id="3" name="ProfillinienAL1"/>
          <p:cNvSpPr txBox="1"/>
          <p:nvPr/>
        </p:nvSpPr>
        <p:spPr>
          <a:xfrm>
            <a:off x="481406" y="2701115"/>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Work processes have become more convenient due to digital technologies.</a:t>
            </a:r>
          </a:p>
        </p:txBody>
      </p:sp>
      <p:sp>
        <p:nvSpPr>
          <p:cNvPr id="8" name="ProfillinienAL2"/>
          <p:cNvSpPr txBox="1"/>
          <p:nvPr/>
        </p:nvSpPr>
        <p:spPr>
          <a:xfrm>
            <a:off x="481406" y="3219186"/>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Studying has become easier due to digital technologies.</a:t>
            </a:r>
          </a:p>
        </p:txBody>
      </p:sp>
      <p:sp>
        <p:nvSpPr>
          <p:cNvPr id="9" name="ProfillinienAL3"/>
          <p:cNvSpPr txBox="1"/>
          <p:nvPr/>
        </p:nvSpPr>
        <p:spPr>
          <a:xfrm>
            <a:off x="481406" y="3737256"/>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Daily life gets more comfortable and easy due to digital technologies.</a:t>
            </a:r>
          </a:p>
        </p:txBody>
      </p:sp>
      <p:sp>
        <p:nvSpPr>
          <p:cNvPr id="10" name="ProfillinienAL4"/>
          <p:cNvSpPr txBox="1"/>
          <p:nvPr/>
        </p:nvSpPr>
        <p:spPr>
          <a:xfrm>
            <a:off x="481406" y="4255327"/>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love the possibility to connect with people all over the world.</a:t>
            </a:r>
          </a:p>
        </p:txBody>
      </p:sp>
      <p:sp>
        <p:nvSpPr>
          <p:cNvPr id="11" name="ProfillinienAL5"/>
          <p:cNvSpPr txBox="1"/>
          <p:nvPr/>
        </p:nvSpPr>
        <p:spPr>
          <a:xfrm>
            <a:off x="481406" y="4773397"/>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Digital technologies are an integral and important part of my life.</a:t>
            </a:r>
          </a:p>
        </p:txBody>
      </p:sp>
      <p:sp>
        <p:nvSpPr>
          <p:cNvPr id="12" name="ProfillinienAL6"/>
          <p:cNvSpPr txBox="1"/>
          <p:nvPr/>
        </p:nvSpPr>
        <p:spPr>
          <a:xfrm>
            <a:off x="481406" y="5291468"/>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am very interested in digital technologies.</a:t>
            </a:r>
          </a:p>
        </p:txBody>
      </p:sp>
      <p:sp>
        <p:nvSpPr>
          <p:cNvPr id="17" name="Rechteck 16"/>
          <p:cNvSpPr/>
          <p:nvPr/>
        </p:nvSpPr>
        <p:spPr>
          <a:xfrm>
            <a:off x="6611615" y="4331691"/>
            <a:ext cx="861833" cy="346488"/>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41111666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Especially young Brits feel that digital technologies bring more benefits than risks to society.</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56</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1244514780"/>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Please tell us how much you agree with the following statements regarding digital technologies (smartphones, computers, etc.).; All respondents; n=853-987;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Digital revolution: Please tell us how much you agree </a:t>
            </a:r>
            <a:r>
              <a:rPr lang="en-US" smtClean="0">
                <a:solidFill>
                  <a:srgbClr val="E60000"/>
                </a:solidFill>
                <a:latin typeface="Vodafone Rg" pitchFamily="34" charset="0"/>
              </a:rPr>
              <a:t>with these statements</a:t>
            </a:r>
            <a:r>
              <a:rPr lang="en-US" dirty="0" smtClean="0">
                <a:solidFill>
                  <a:srgbClr val="E60000"/>
                </a:solidFill>
                <a:latin typeface="Vodafone Rg" pitchFamily="34" charset="0"/>
              </a:rPr>
              <a:t>.</a:t>
            </a:r>
            <a:endParaRPr lang="en-US" b="1" baseline="30000" dirty="0">
              <a:latin typeface="Vodafone Rg" pitchFamily="34" charset="0"/>
            </a:endParaRPr>
          </a:p>
        </p:txBody>
      </p:sp>
      <p:sp>
        <p:nvSpPr>
          <p:cNvPr id="18" name="Rechteck 17"/>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9" name="Rechteck 18"/>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2" name="ProfillinienAL0"/>
          <p:cNvSpPr txBox="1"/>
          <p:nvPr/>
        </p:nvSpPr>
        <p:spPr>
          <a:xfrm>
            <a:off x="481406" y="2183045"/>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Communication is becoming more and more superficial.</a:t>
            </a:r>
          </a:p>
        </p:txBody>
      </p:sp>
      <p:sp>
        <p:nvSpPr>
          <p:cNvPr id="3" name="ProfillinienAL1"/>
          <p:cNvSpPr txBox="1"/>
          <p:nvPr/>
        </p:nvSpPr>
        <p:spPr>
          <a:xfrm>
            <a:off x="481406" y="2701115"/>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am concerned about privacy violations due to using digital technologies.</a:t>
            </a:r>
          </a:p>
        </p:txBody>
      </p:sp>
      <p:sp>
        <p:nvSpPr>
          <p:cNvPr id="8" name="ProfillinienAL2"/>
          <p:cNvSpPr txBox="1"/>
          <p:nvPr/>
        </p:nvSpPr>
        <p:spPr>
          <a:xfrm>
            <a:off x="481406" y="3219186"/>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cannot imagine a life without digital technologies anymore.</a:t>
            </a:r>
          </a:p>
        </p:txBody>
      </p:sp>
      <p:sp>
        <p:nvSpPr>
          <p:cNvPr id="9" name="ProfillinienAL3"/>
          <p:cNvSpPr txBox="1"/>
          <p:nvPr/>
        </p:nvSpPr>
        <p:spPr>
          <a:xfrm>
            <a:off x="481406" y="3737256"/>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Different use and understanding of digital technologies increases the gap between the generations.</a:t>
            </a:r>
          </a:p>
        </p:txBody>
      </p:sp>
      <p:sp>
        <p:nvSpPr>
          <p:cNvPr id="10" name="ProfillinienAL4"/>
          <p:cNvSpPr txBox="1"/>
          <p:nvPr/>
        </p:nvSpPr>
        <p:spPr>
          <a:xfrm>
            <a:off x="481406" y="4255327"/>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Life has gotten faster and more stressful due to digital technologies.</a:t>
            </a:r>
          </a:p>
        </p:txBody>
      </p:sp>
      <p:sp>
        <p:nvSpPr>
          <p:cNvPr id="11" name="ProfillinienAL5"/>
          <p:cNvSpPr txBox="1"/>
          <p:nvPr/>
        </p:nvSpPr>
        <p:spPr>
          <a:xfrm>
            <a:off x="481406" y="4773397"/>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The benefits of digital technologies to society are greater than the risks.</a:t>
            </a:r>
          </a:p>
        </p:txBody>
      </p:sp>
      <p:sp>
        <p:nvSpPr>
          <p:cNvPr id="12" name="ProfillinienAL6"/>
          <p:cNvSpPr txBox="1"/>
          <p:nvPr/>
        </p:nvSpPr>
        <p:spPr>
          <a:xfrm>
            <a:off x="481406" y="5291468"/>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am concerned about being too dependent on digital technologies.</a:t>
            </a:r>
          </a:p>
        </p:txBody>
      </p:sp>
      <p:sp>
        <p:nvSpPr>
          <p:cNvPr id="17" name="Rechteck 16"/>
          <p:cNvSpPr/>
          <p:nvPr/>
        </p:nvSpPr>
        <p:spPr>
          <a:xfrm>
            <a:off x="6526774" y="4849761"/>
            <a:ext cx="861833" cy="346488"/>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3167301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Young Spaniards are most concerned about violations of privacy, Czechs much less so.</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57</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714596888"/>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Please tell us how much you agree with the following statements regarding digital technologies (smartphones, computers, etc.).; All respondents; n=853-987;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Digital revolution: Please tell us how much you agree </a:t>
            </a:r>
            <a:r>
              <a:rPr lang="en-US" smtClean="0">
                <a:solidFill>
                  <a:srgbClr val="E60000"/>
                </a:solidFill>
                <a:latin typeface="Vodafone Rg" pitchFamily="34" charset="0"/>
              </a:rPr>
              <a:t>with these statements</a:t>
            </a:r>
            <a:r>
              <a:rPr lang="en-US" dirty="0" smtClean="0">
                <a:solidFill>
                  <a:srgbClr val="E60000"/>
                </a:solidFill>
                <a:latin typeface="Vodafone Rg" pitchFamily="34" charset="0"/>
              </a:rPr>
              <a:t>.</a:t>
            </a:r>
            <a:endParaRPr lang="en-US" b="1" baseline="30000" dirty="0">
              <a:latin typeface="Vodafone Rg" pitchFamily="34" charset="0"/>
            </a:endParaRPr>
          </a:p>
        </p:txBody>
      </p:sp>
      <p:sp>
        <p:nvSpPr>
          <p:cNvPr id="18" name="Rechteck 17"/>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9" name="Rechteck 18"/>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2" name="ProfillinienAL0"/>
          <p:cNvSpPr txBox="1"/>
          <p:nvPr/>
        </p:nvSpPr>
        <p:spPr>
          <a:xfrm>
            <a:off x="481406" y="2183045"/>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Communication is becoming more and more superficial.</a:t>
            </a:r>
          </a:p>
        </p:txBody>
      </p:sp>
      <p:sp>
        <p:nvSpPr>
          <p:cNvPr id="3" name="ProfillinienAL1"/>
          <p:cNvSpPr txBox="1"/>
          <p:nvPr/>
        </p:nvSpPr>
        <p:spPr>
          <a:xfrm>
            <a:off x="481406" y="2701115"/>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am concerned about privacy violations due to using digital technologies.</a:t>
            </a:r>
          </a:p>
        </p:txBody>
      </p:sp>
      <p:sp>
        <p:nvSpPr>
          <p:cNvPr id="8" name="ProfillinienAL2"/>
          <p:cNvSpPr txBox="1"/>
          <p:nvPr/>
        </p:nvSpPr>
        <p:spPr>
          <a:xfrm>
            <a:off x="481406" y="3219186"/>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cannot imagine a life without digital technologies anymore.</a:t>
            </a:r>
          </a:p>
        </p:txBody>
      </p:sp>
      <p:sp>
        <p:nvSpPr>
          <p:cNvPr id="9" name="ProfillinienAL3"/>
          <p:cNvSpPr txBox="1"/>
          <p:nvPr/>
        </p:nvSpPr>
        <p:spPr>
          <a:xfrm>
            <a:off x="481406" y="3737256"/>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Different use and understanding of digital technologies increases the gap between the generations.</a:t>
            </a:r>
          </a:p>
        </p:txBody>
      </p:sp>
      <p:sp>
        <p:nvSpPr>
          <p:cNvPr id="10" name="ProfillinienAL4"/>
          <p:cNvSpPr txBox="1"/>
          <p:nvPr/>
        </p:nvSpPr>
        <p:spPr>
          <a:xfrm>
            <a:off x="481406" y="4255327"/>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Life has gotten faster and more stressful due to digital technologies.</a:t>
            </a:r>
          </a:p>
        </p:txBody>
      </p:sp>
      <p:sp>
        <p:nvSpPr>
          <p:cNvPr id="11" name="ProfillinienAL5"/>
          <p:cNvSpPr txBox="1"/>
          <p:nvPr/>
        </p:nvSpPr>
        <p:spPr>
          <a:xfrm>
            <a:off x="481406" y="4773397"/>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The benefits of digital technologies to society are greater than the risks.</a:t>
            </a:r>
          </a:p>
        </p:txBody>
      </p:sp>
      <p:sp>
        <p:nvSpPr>
          <p:cNvPr id="12" name="ProfillinienAL6"/>
          <p:cNvSpPr txBox="1"/>
          <p:nvPr/>
        </p:nvSpPr>
        <p:spPr>
          <a:xfrm>
            <a:off x="481406" y="5291468"/>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am concerned about being too dependent on digital technologies.</a:t>
            </a:r>
          </a:p>
        </p:txBody>
      </p:sp>
      <p:sp>
        <p:nvSpPr>
          <p:cNvPr id="17" name="Rechteck 16"/>
          <p:cNvSpPr/>
          <p:nvPr/>
        </p:nvSpPr>
        <p:spPr>
          <a:xfrm>
            <a:off x="6573907" y="2786906"/>
            <a:ext cx="920402" cy="346488"/>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12655850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People limiting their use of digital technologies are least likely to be found among Dutch and Brits.</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58</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1418917395"/>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Digital revolution: Please tell us how much you agree </a:t>
            </a:r>
            <a:r>
              <a:rPr lang="en-US" smtClean="0">
                <a:solidFill>
                  <a:srgbClr val="E60000"/>
                </a:solidFill>
                <a:latin typeface="Vodafone Rg" pitchFamily="34" charset="0"/>
              </a:rPr>
              <a:t>with these statements</a:t>
            </a:r>
            <a:r>
              <a:rPr lang="en-US" dirty="0" smtClean="0">
                <a:solidFill>
                  <a:srgbClr val="E60000"/>
                </a:solidFill>
                <a:latin typeface="Vodafone Rg" pitchFamily="34" charset="0"/>
              </a:rPr>
              <a:t>.</a:t>
            </a:r>
            <a:endParaRPr lang="en-US" b="1" baseline="30000" dirty="0">
              <a:latin typeface="Vodafone Rg" pitchFamily="34" charset="0"/>
            </a:endParaRPr>
          </a:p>
        </p:txBody>
      </p:sp>
      <p:sp>
        <p:nvSpPr>
          <p:cNvPr id="39"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Please tell us how much you agree with the following statements regarding digital technologies (smartphones, computers, etc.).; All respondents; n=853-987;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16" name="Rechteck 15"/>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7" name="Rechteck 16"/>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11" name="ProfillinienAL0"/>
          <p:cNvSpPr txBox="1"/>
          <p:nvPr/>
        </p:nvSpPr>
        <p:spPr>
          <a:xfrm>
            <a:off x="481406" y="2183045"/>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When it comes to protection of personal data, everyone is responsible for themselves.</a:t>
            </a:r>
          </a:p>
        </p:txBody>
      </p:sp>
      <p:sp>
        <p:nvSpPr>
          <p:cNvPr id="12" name="ProfillinienAL1"/>
          <p:cNvSpPr txBox="1"/>
          <p:nvPr/>
        </p:nvSpPr>
        <p:spPr>
          <a:xfrm>
            <a:off x="481406" y="2701115"/>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think the digital revolution increases inequality in society as not everybody has the same degree of access to digital technologies.</a:t>
            </a:r>
          </a:p>
        </p:txBody>
      </p:sp>
      <p:sp>
        <p:nvSpPr>
          <p:cNvPr id="18" name="ProfillinienAL2"/>
          <p:cNvSpPr txBox="1"/>
          <p:nvPr/>
        </p:nvSpPr>
        <p:spPr>
          <a:xfrm>
            <a:off x="481406" y="3219186"/>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Of all digital technologies, my smartphone / mobile phone is the most important to me.</a:t>
            </a:r>
          </a:p>
        </p:txBody>
      </p:sp>
      <p:sp>
        <p:nvSpPr>
          <p:cNvPr id="19" name="ProfillinienAL3"/>
          <p:cNvSpPr txBox="1"/>
          <p:nvPr/>
        </p:nvSpPr>
        <p:spPr>
          <a:xfrm>
            <a:off x="481406" y="3737256"/>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try to limit my usage of digital technologies as much as possible.</a:t>
            </a:r>
          </a:p>
        </p:txBody>
      </p:sp>
      <p:sp>
        <p:nvSpPr>
          <p:cNvPr id="20" name="ProfillinienAL4"/>
          <p:cNvSpPr txBox="1"/>
          <p:nvPr/>
        </p:nvSpPr>
        <p:spPr>
          <a:xfrm>
            <a:off x="481406" y="4255327"/>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feel overwhelmed by the digital revolution.</a:t>
            </a:r>
          </a:p>
        </p:txBody>
      </p:sp>
      <p:sp>
        <p:nvSpPr>
          <p:cNvPr id="15" name="Rechteck 14"/>
          <p:cNvSpPr/>
          <p:nvPr/>
        </p:nvSpPr>
        <p:spPr>
          <a:xfrm>
            <a:off x="5604909" y="3810226"/>
            <a:ext cx="322543" cy="346488"/>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21063676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The feeling that data protection is everybody’s own responsibility is most pronounced among young Czechs.</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59</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3315773747"/>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Digital revolution: Please tell us how much you agree </a:t>
            </a:r>
            <a:r>
              <a:rPr lang="en-US" smtClean="0">
                <a:solidFill>
                  <a:srgbClr val="E60000"/>
                </a:solidFill>
                <a:latin typeface="Vodafone Rg" pitchFamily="34" charset="0"/>
              </a:rPr>
              <a:t>with these statements</a:t>
            </a:r>
            <a:r>
              <a:rPr lang="en-US" dirty="0" smtClean="0">
                <a:solidFill>
                  <a:srgbClr val="E60000"/>
                </a:solidFill>
                <a:latin typeface="Vodafone Rg" pitchFamily="34" charset="0"/>
              </a:rPr>
              <a:t>.</a:t>
            </a:r>
            <a:endParaRPr lang="en-US" b="1" baseline="30000" dirty="0">
              <a:latin typeface="Vodafone Rg" pitchFamily="34" charset="0"/>
            </a:endParaRPr>
          </a:p>
        </p:txBody>
      </p:sp>
      <p:sp>
        <p:nvSpPr>
          <p:cNvPr id="39"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Please tell us how much you agree with the following statements regarding digital technologies (smartphones, computers, etc.).; All respondents; n=853-987;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16" name="Rechteck 15"/>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7" name="Rechteck 16"/>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11" name="ProfillinienAL0"/>
          <p:cNvSpPr txBox="1"/>
          <p:nvPr/>
        </p:nvSpPr>
        <p:spPr>
          <a:xfrm>
            <a:off x="481406" y="2183045"/>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When it comes to protection of personal data, everyone is responsible for themselves.</a:t>
            </a:r>
          </a:p>
        </p:txBody>
      </p:sp>
      <p:sp>
        <p:nvSpPr>
          <p:cNvPr id="12" name="ProfillinienAL1"/>
          <p:cNvSpPr txBox="1"/>
          <p:nvPr/>
        </p:nvSpPr>
        <p:spPr>
          <a:xfrm>
            <a:off x="481406" y="2701115"/>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think the digital revolution increases inequality in society as not everybody has the same degree of access to digital technologies.</a:t>
            </a:r>
          </a:p>
        </p:txBody>
      </p:sp>
      <p:sp>
        <p:nvSpPr>
          <p:cNvPr id="18" name="ProfillinienAL2"/>
          <p:cNvSpPr txBox="1"/>
          <p:nvPr/>
        </p:nvSpPr>
        <p:spPr>
          <a:xfrm>
            <a:off x="481406" y="3219186"/>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Of all digital technologies, my smartphone / mobile phone is the most important to me.</a:t>
            </a:r>
          </a:p>
        </p:txBody>
      </p:sp>
      <p:sp>
        <p:nvSpPr>
          <p:cNvPr id="19" name="ProfillinienAL3"/>
          <p:cNvSpPr txBox="1"/>
          <p:nvPr/>
        </p:nvSpPr>
        <p:spPr>
          <a:xfrm>
            <a:off x="481406" y="3737256"/>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try to limit my usage of digital technologies as much as possible.</a:t>
            </a:r>
          </a:p>
        </p:txBody>
      </p:sp>
      <p:sp>
        <p:nvSpPr>
          <p:cNvPr id="20" name="ProfillinienAL4"/>
          <p:cNvSpPr txBox="1"/>
          <p:nvPr/>
        </p:nvSpPr>
        <p:spPr>
          <a:xfrm>
            <a:off x="481406" y="4255327"/>
            <a:ext cx="3962400" cy="518070"/>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feel overwhelmed by the digital revolution.</a:t>
            </a:r>
          </a:p>
        </p:txBody>
      </p:sp>
      <p:sp>
        <p:nvSpPr>
          <p:cNvPr id="15" name="Rechteck 14"/>
          <p:cNvSpPr/>
          <p:nvPr/>
        </p:nvSpPr>
        <p:spPr>
          <a:xfrm>
            <a:off x="6862714" y="2268836"/>
            <a:ext cx="271369" cy="346488"/>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31835832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lowest concern about less jobs due to the digital revolution is found in the UK.</a:t>
            </a:r>
            <a:endParaRPr lang="en-US" dirty="0"/>
          </a:p>
        </p:txBody>
      </p:sp>
      <p:sp>
        <p:nvSpPr>
          <p:cNvPr id="4" name="Slide Number Placeholder 3"/>
          <p:cNvSpPr>
            <a:spLocks noGrp="1"/>
          </p:cNvSpPr>
          <p:nvPr>
            <p:ph type="sldNum" sz="quarter" idx="13"/>
          </p:nvPr>
        </p:nvSpPr>
        <p:spPr/>
        <p:txBody>
          <a:bodyPr/>
          <a:lstStyle/>
          <a:p>
            <a:fld id="{72A83A2B-3358-44F8-83A0-4598795D8FB5}" type="slidenum">
              <a:rPr lang="en-US" smtClean="0"/>
              <a:pPr/>
              <a:t>60</a:t>
            </a:fld>
            <a:endParaRPr lang="en-US" dirty="0"/>
          </a:p>
        </p:txBody>
      </p:sp>
      <p:sp>
        <p:nvSpPr>
          <p:cNvPr id="11" name="Basis 1"/>
          <p:cNvSpPr txBox="1">
            <a:spLocks/>
          </p:cNvSpPr>
          <p:nvPr>
            <p:custDataLst>
              <p:tags r:id="rId1"/>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Will there be more or less jobs in the future due to the digital revolution?; All respondents; n=998-1047</a:t>
            </a:r>
            <a:endParaRPr kumimoji="0" lang="en-US" sz="800" b="0" i="0" u="none" strike="noStrike" kern="1200" cap="none" spc="0" normalizeH="0" baseline="0" dirty="0">
              <a:ln>
                <a:noFill/>
              </a:ln>
              <a:solidFill>
                <a:schemeClr val="tx1"/>
              </a:solidFill>
              <a:effectLst/>
              <a:uLnTx/>
              <a:uFillTx/>
              <a:ea typeface="+mn-ea"/>
              <a:cs typeface="+mn-cs"/>
            </a:endParaRPr>
          </a:p>
        </p:txBody>
      </p:sp>
      <p:graphicFrame>
        <p:nvGraphicFramePr>
          <p:cNvPr id="17" name="Säule links"/>
          <p:cNvGraphicFramePr>
            <a:graphicFrameLocks noGrp="1"/>
          </p:cNvGraphicFramePr>
          <p:nvPr>
            <p:ph idx="1"/>
            <p:custDataLst>
              <p:tags r:id="rId2"/>
            </p:custDataLst>
            <p:extLst>
              <p:ext uri="{D42A27DB-BD31-4B8C-83A1-F6EECF244321}">
                <p14:modId xmlns:p14="http://schemas.microsoft.com/office/powerpoint/2010/main" val="4283011572"/>
              </p:ext>
            </p:extLst>
          </p:nvPr>
        </p:nvGraphicFramePr>
        <p:xfrm>
          <a:off x="460376" y="1757568"/>
          <a:ext cx="7808912" cy="4257040"/>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Will there be more or less jobs in the future due to the digital revolution?</a:t>
            </a:r>
            <a:endParaRPr lang="en-US" b="1" baseline="30000" dirty="0">
              <a:latin typeface="Vodafone Rg" pitchFamily="34" charset="0"/>
            </a:endParaRPr>
          </a:p>
        </p:txBody>
      </p:sp>
      <p:grpSp>
        <p:nvGrpSpPr>
          <p:cNvPr id="3" name="Flaggenlegende"/>
          <p:cNvGrpSpPr/>
          <p:nvPr/>
        </p:nvGrpSpPr>
        <p:grpSpPr>
          <a:xfrm>
            <a:off x="3142453" y="5453586"/>
            <a:ext cx="3625425" cy="216832"/>
            <a:chOff x="3142453" y="5453586"/>
            <a:chExt cx="3625425" cy="216832"/>
          </a:xfrm>
        </p:grpSpPr>
        <p:pic>
          <p:nvPicPr>
            <p:cNvPr id="27" name="Grafik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43878" y="5454418"/>
              <a:ext cx="324000" cy="216000"/>
            </a:xfrm>
            <a:prstGeom prst="rect">
              <a:avLst/>
            </a:prstGeom>
          </p:spPr>
        </p:pic>
        <p:pic>
          <p:nvPicPr>
            <p:cNvPr id="28" name="Grafik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3308" y="5454418"/>
              <a:ext cx="324000" cy="216000"/>
            </a:xfrm>
            <a:prstGeom prst="rect">
              <a:avLst/>
            </a:prstGeom>
          </p:spPr>
        </p:pic>
        <p:pic>
          <p:nvPicPr>
            <p:cNvPr id="29" name="Picture 2" descr="Flagge Spanien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83593" y="5454418"/>
              <a:ext cx="324000" cy="216000"/>
            </a:xfrm>
            <a:prstGeom prst="rect">
              <a:avLst/>
            </a:prstGeom>
            <a:noFill/>
            <a:extLst>
              <a:ext uri="{909E8E84-426E-40DD-AFC4-6F175D3DCCD1}">
                <a14:hiddenFill xmlns:a14="http://schemas.microsoft.com/office/drawing/2010/main">
                  <a:solidFill>
                    <a:srgbClr val="FFFFFF"/>
                  </a:solidFill>
                </a14:hiddenFill>
              </a:ext>
            </a:extLst>
          </p:spPr>
        </p:pic>
        <p:pic>
          <p:nvPicPr>
            <p:cNvPr id="30" name="Grafik 2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42453" y="5453586"/>
              <a:ext cx="324000" cy="216832"/>
            </a:xfrm>
            <a:prstGeom prst="rect">
              <a:avLst/>
            </a:prstGeom>
          </p:spPr>
        </p:pic>
        <p:pic>
          <p:nvPicPr>
            <p:cNvPr id="31" name="Grafik 3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63023" y="5453586"/>
              <a:ext cx="324000" cy="216832"/>
            </a:xfrm>
            <a:prstGeom prst="rect">
              <a:avLst/>
            </a:prstGeom>
          </p:spPr>
        </p:pic>
        <p:pic>
          <p:nvPicPr>
            <p:cNvPr id="32" name="Grafik 3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802738" y="5453586"/>
              <a:ext cx="324000" cy="216832"/>
            </a:xfrm>
            <a:prstGeom prst="rect">
              <a:avLst/>
            </a:prstGeom>
          </p:spPr>
        </p:pic>
      </p:grpSp>
    </p:spTree>
    <p:extLst>
      <p:ext uri="{BB962C8B-B14F-4D97-AF65-F5344CB8AC3E}">
        <p14:creationId xmlns:p14="http://schemas.microsoft.com/office/powerpoint/2010/main" val="2266390881"/>
      </p:ext>
    </p:extLst>
  </p:cSld>
  <p:clrMapOvr>
    <a:masterClrMapping/>
  </p:clrMapOvr>
  <p:transition spd="slow">
    <p:wipe dir="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Italians and Spaniards believe far more jobs will be lost than young people elsewhere.</a:t>
            </a:r>
            <a:endParaRPr lang="en-US" dirty="0"/>
          </a:p>
        </p:txBody>
      </p:sp>
      <p:sp>
        <p:nvSpPr>
          <p:cNvPr id="4" name="Slide Number Placeholder 3"/>
          <p:cNvSpPr>
            <a:spLocks noGrp="1"/>
          </p:cNvSpPr>
          <p:nvPr>
            <p:ph type="sldNum" sz="quarter" idx="13"/>
          </p:nvPr>
        </p:nvSpPr>
        <p:spPr/>
        <p:txBody>
          <a:bodyPr/>
          <a:lstStyle/>
          <a:p>
            <a:fld id="{72A83A2B-3358-44F8-83A0-4598795D8FB5}" type="slidenum">
              <a:rPr lang="en-US" smtClean="0"/>
              <a:pPr/>
              <a:t>61</a:t>
            </a:fld>
            <a:endParaRPr lang="en-US" dirty="0"/>
          </a:p>
        </p:txBody>
      </p:sp>
      <p:graphicFrame>
        <p:nvGraphicFramePr>
          <p:cNvPr id="21" name="Diagrammplatzhalter 9"/>
          <p:cNvGraphicFramePr>
            <a:graphicFrameLocks/>
          </p:cNvGraphicFramePr>
          <p:nvPr>
            <p:custDataLst>
              <p:tags r:id="rId1"/>
            </p:custDataLst>
            <p:extLst>
              <p:ext uri="{D42A27DB-BD31-4B8C-83A1-F6EECF244321}">
                <p14:modId xmlns:p14="http://schemas.microsoft.com/office/powerpoint/2010/main" val="3930541775"/>
              </p:ext>
            </p:extLst>
          </p:nvPr>
        </p:nvGraphicFramePr>
        <p:xfrm>
          <a:off x="243560" y="1728101"/>
          <a:ext cx="8747837" cy="4212000"/>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In percent of current jobs, how many do you think will be lost ?</a:t>
            </a:r>
            <a:endParaRPr lang="en-US" b="1" baseline="30000" dirty="0">
              <a:latin typeface="Vodafone Rg" pitchFamily="34" charset="0"/>
            </a:endParaRPr>
          </a:p>
        </p:txBody>
      </p:sp>
      <p:sp>
        <p:nvSpPr>
          <p:cNvPr id="16" name="Basis 1"/>
          <p:cNvSpPr txBox="1">
            <a:spLocks/>
          </p:cNvSpPr>
          <p:nvPr>
            <p:custDataLst>
              <p:tags r:id="rId2"/>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In percent of current jobs, how many jobs do you think will be lost?; Respondents who believe jobs will be lost; n=177-306</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4" name="DiagrammL_21_0"/>
          <p:cNvSpPr txBox="1"/>
          <p:nvPr/>
        </p:nvSpPr>
        <p:spPr>
          <a:xfrm>
            <a:off x="2326366" y="1916258"/>
            <a:ext cx="469392" cy="310896"/>
          </a:xfrm>
          <a:prstGeom prst="rect">
            <a:avLst/>
          </a:prstGeom>
          <a:blipFill>
            <a:blip r:embed="rId6"/>
            <a:stretch>
              <a:fillRect/>
            </a:stretch>
          </a:blipFill>
        </p:spPr>
        <p:txBody>
          <a:bodyPr vert="horz" wrap="square" lIns="0" tIns="0" rIns="72000" bIns="0" rtlCol="0" anchor="ctr">
            <a:noAutofit/>
          </a:bodyPr>
          <a:lstStyle/>
          <a:p>
            <a:pPr marL="0" indent="0" algn="r">
              <a:buFont typeface="Arial" pitchFamily="34" charset="0"/>
              <a:buNone/>
            </a:pPr>
            <a:endParaRPr lang="en-US" sz="1300" dirty="0" smtClean="0">
              <a:latin typeface="Vodafone Rg" pitchFamily="34" charset="0"/>
            </a:endParaRPr>
          </a:p>
        </p:txBody>
      </p:sp>
      <p:sp>
        <p:nvSpPr>
          <p:cNvPr id="25" name="DiagrammL_21_1"/>
          <p:cNvSpPr txBox="1"/>
          <p:nvPr/>
        </p:nvSpPr>
        <p:spPr>
          <a:xfrm>
            <a:off x="2329227" y="2438240"/>
            <a:ext cx="466531" cy="233265"/>
          </a:xfrm>
          <a:prstGeom prst="rect">
            <a:avLst/>
          </a:prstGeom>
          <a:blipFill>
            <a:blip r:embed="rId7"/>
            <a:stretch>
              <a:fillRect/>
            </a:stretch>
          </a:blipFill>
        </p:spPr>
        <p:txBody>
          <a:bodyPr vert="horz" wrap="square" lIns="0" tIns="0" rIns="72000" bIns="0" rtlCol="0" anchor="ctr">
            <a:noAutofit/>
          </a:bodyPr>
          <a:lstStyle/>
          <a:p>
            <a:pPr marL="0" indent="0" algn="r">
              <a:buFont typeface="Arial" pitchFamily="34" charset="0"/>
              <a:buNone/>
            </a:pPr>
            <a:endParaRPr lang="en-US" sz="1300" dirty="0" smtClean="0">
              <a:latin typeface="Vodafone Rg" pitchFamily="34" charset="0"/>
            </a:endParaRPr>
          </a:p>
        </p:txBody>
      </p:sp>
      <p:sp>
        <p:nvSpPr>
          <p:cNvPr id="26" name="DiagrammL_21_2"/>
          <p:cNvSpPr txBox="1"/>
          <p:nvPr/>
        </p:nvSpPr>
        <p:spPr>
          <a:xfrm>
            <a:off x="2329227" y="2884083"/>
            <a:ext cx="466531" cy="307910"/>
          </a:xfrm>
          <a:prstGeom prst="rect">
            <a:avLst/>
          </a:prstGeom>
          <a:blipFill>
            <a:blip r:embed="rId8"/>
            <a:stretch>
              <a:fillRect/>
            </a:stretch>
          </a:blipFill>
        </p:spPr>
        <p:txBody>
          <a:bodyPr vert="horz" wrap="square" lIns="0" tIns="0" rIns="72000" bIns="0" rtlCol="0" anchor="ctr">
            <a:noAutofit/>
          </a:bodyPr>
          <a:lstStyle/>
          <a:p>
            <a:pPr marL="0" indent="0" algn="r">
              <a:buFont typeface="Arial" pitchFamily="34" charset="0"/>
              <a:buNone/>
            </a:pPr>
            <a:endParaRPr lang="en-US" sz="1300" dirty="0" smtClean="0">
              <a:latin typeface="Vodafone Rg" pitchFamily="34" charset="0"/>
            </a:endParaRPr>
          </a:p>
        </p:txBody>
      </p:sp>
      <p:sp>
        <p:nvSpPr>
          <p:cNvPr id="27" name="DiagrammL_21_3"/>
          <p:cNvSpPr txBox="1"/>
          <p:nvPr/>
        </p:nvSpPr>
        <p:spPr>
          <a:xfrm>
            <a:off x="2326366" y="3365755"/>
            <a:ext cx="469392" cy="310896"/>
          </a:xfrm>
          <a:prstGeom prst="rect">
            <a:avLst/>
          </a:prstGeom>
          <a:blipFill>
            <a:blip r:embed="rId9"/>
            <a:stretch>
              <a:fillRect/>
            </a:stretch>
          </a:blipFill>
        </p:spPr>
        <p:txBody>
          <a:bodyPr vert="horz" wrap="square" lIns="0" tIns="0" rIns="72000" bIns="0" rtlCol="0" anchor="ctr">
            <a:noAutofit/>
          </a:bodyPr>
          <a:lstStyle/>
          <a:p>
            <a:pPr marL="0" indent="0" algn="r">
              <a:buFont typeface="Arial" pitchFamily="34" charset="0"/>
              <a:buNone/>
            </a:pPr>
            <a:endParaRPr lang="en-US" sz="1300" dirty="0" smtClean="0">
              <a:latin typeface="Vodafone Rg" pitchFamily="34" charset="0"/>
            </a:endParaRPr>
          </a:p>
        </p:txBody>
      </p:sp>
      <p:sp>
        <p:nvSpPr>
          <p:cNvPr id="28" name="DiagrammL_21_4"/>
          <p:cNvSpPr txBox="1"/>
          <p:nvPr/>
        </p:nvSpPr>
        <p:spPr>
          <a:xfrm>
            <a:off x="2326366" y="3848922"/>
            <a:ext cx="469392" cy="310896"/>
          </a:xfrm>
          <a:prstGeom prst="rect">
            <a:avLst/>
          </a:prstGeom>
          <a:blipFill>
            <a:blip r:embed="rId10"/>
            <a:stretch>
              <a:fillRect/>
            </a:stretch>
          </a:blipFill>
        </p:spPr>
        <p:txBody>
          <a:bodyPr vert="horz" wrap="square" lIns="0" tIns="0" rIns="72000" bIns="0" rtlCol="0" anchor="ctr">
            <a:noAutofit/>
          </a:bodyPr>
          <a:lstStyle/>
          <a:p>
            <a:pPr marL="0" indent="0" algn="r">
              <a:buFont typeface="Arial" pitchFamily="34" charset="0"/>
              <a:buNone/>
            </a:pPr>
            <a:endParaRPr lang="en-US" sz="1300" dirty="0" smtClean="0">
              <a:latin typeface="Vodafone Rg" pitchFamily="34" charset="0"/>
            </a:endParaRPr>
          </a:p>
        </p:txBody>
      </p:sp>
      <p:sp>
        <p:nvSpPr>
          <p:cNvPr id="29" name="DiagrammL_21_5"/>
          <p:cNvSpPr txBox="1"/>
          <p:nvPr/>
        </p:nvSpPr>
        <p:spPr>
          <a:xfrm>
            <a:off x="2326366" y="4329039"/>
            <a:ext cx="469392" cy="316992"/>
          </a:xfrm>
          <a:prstGeom prst="rect">
            <a:avLst/>
          </a:prstGeom>
          <a:blipFill>
            <a:blip r:embed="rId11"/>
            <a:stretch>
              <a:fillRect/>
            </a:stretch>
          </a:blipFill>
        </p:spPr>
        <p:txBody>
          <a:bodyPr vert="horz" wrap="square" lIns="0" tIns="0" rIns="72000" bIns="0" rtlCol="0" anchor="ctr">
            <a:noAutofit/>
          </a:bodyPr>
          <a:lstStyle/>
          <a:p>
            <a:pPr marL="0" indent="0" algn="r">
              <a:buFont typeface="Arial" pitchFamily="34" charset="0"/>
              <a:buNone/>
            </a:pPr>
            <a:endParaRPr lang="en-US" sz="1300" dirty="0" smtClean="0">
              <a:latin typeface="Vodafone Rg" pitchFamily="34" charset="0"/>
            </a:endParaRPr>
          </a:p>
        </p:txBody>
      </p:sp>
      <p:sp>
        <p:nvSpPr>
          <p:cNvPr id="17" name="Rechteck 16"/>
          <p:cNvSpPr/>
          <p:nvPr/>
        </p:nvSpPr>
        <p:spPr>
          <a:xfrm>
            <a:off x="4298622" y="3808906"/>
            <a:ext cx="2950589" cy="391943"/>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19" name="Rechteck 18"/>
          <p:cNvSpPr/>
          <p:nvPr/>
        </p:nvSpPr>
        <p:spPr>
          <a:xfrm>
            <a:off x="4207780" y="3319430"/>
            <a:ext cx="3041432" cy="391943"/>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1504344168"/>
      </p:ext>
    </p:extLst>
  </p:cSld>
  <p:clrMapOvr>
    <a:masterClrMapping/>
  </p:clrMapOvr>
  <p:transition spd="slow">
    <p:wipe dir="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Those who believe jobs will be gained mostly expect up to 30% more.</a:t>
            </a:r>
            <a:endParaRPr lang="en-US" dirty="0"/>
          </a:p>
        </p:txBody>
      </p:sp>
      <p:sp>
        <p:nvSpPr>
          <p:cNvPr id="4" name="Slide Number Placeholder 3"/>
          <p:cNvSpPr>
            <a:spLocks noGrp="1"/>
          </p:cNvSpPr>
          <p:nvPr>
            <p:ph type="sldNum" sz="quarter" idx="13"/>
          </p:nvPr>
        </p:nvSpPr>
        <p:spPr/>
        <p:txBody>
          <a:bodyPr/>
          <a:lstStyle/>
          <a:p>
            <a:fld id="{72A83A2B-3358-44F8-83A0-4598795D8FB5}" type="slidenum">
              <a:rPr lang="en-US" smtClean="0"/>
              <a:pPr/>
              <a:t>62</a:t>
            </a:fld>
            <a:endParaRPr lang="en-US" dirty="0"/>
          </a:p>
        </p:txBody>
      </p:sp>
      <p:graphicFrame>
        <p:nvGraphicFramePr>
          <p:cNvPr id="21" name="Diagrammplatzhalter 9"/>
          <p:cNvGraphicFramePr>
            <a:graphicFrameLocks/>
          </p:cNvGraphicFramePr>
          <p:nvPr>
            <p:custDataLst>
              <p:tags r:id="rId1"/>
            </p:custDataLst>
            <p:extLst>
              <p:ext uri="{D42A27DB-BD31-4B8C-83A1-F6EECF244321}">
                <p14:modId xmlns:p14="http://schemas.microsoft.com/office/powerpoint/2010/main" val="3958115195"/>
              </p:ext>
            </p:extLst>
          </p:nvPr>
        </p:nvGraphicFramePr>
        <p:xfrm>
          <a:off x="243560" y="1728101"/>
          <a:ext cx="8747837" cy="4212000"/>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In percent of current jobs, how many do you think will be gained?</a:t>
            </a:r>
            <a:endParaRPr lang="en-US" b="1" baseline="30000" dirty="0">
              <a:latin typeface="Vodafone Rg" pitchFamily="34" charset="0"/>
            </a:endParaRPr>
          </a:p>
        </p:txBody>
      </p:sp>
      <p:sp>
        <p:nvSpPr>
          <p:cNvPr id="16" name="Basis 1"/>
          <p:cNvSpPr txBox="1">
            <a:spLocks/>
          </p:cNvSpPr>
          <p:nvPr>
            <p:custDataLst>
              <p:tags r:id="rId2"/>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In percent of current jobs, how many jobs do you think will be gained?; Respondents who believe jobs will be gained; n=51-111</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4" name="DiagrammL_21_0"/>
          <p:cNvSpPr txBox="1"/>
          <p:nvPr/>
        </p:nvSpPr>
        <p:spPr>
          <a:xfrm>
            <a:off x="2326366" y="1916258"/>
            <a:ext cx="469392" cy="310896"/>
          </a:xfrm>
          <a:prstGeom prst="rect">
            <a:avLst/>
          </a:prstGeom>
          <a:blipFill>
            <a:blip r:embed="rId6"/>
            <a:stretch>
              <a:fillRect/>
            </a:stretch>
          </a:blipFill>
        </p:spPr>
        <p:txBody>
          <a:bodyPr vert="horz" wrap="square" lIns="0" tIns="0" rIns="72000" bIns="0" rtlCol="0" anchor="ctr">
            <a:noAutofit/>
          </a:bodyPr>
          <a:lstStyle/>
          <a:p>
            <a:pPr marL="0" indent="0" algn="r">
              <a:buFont typeface="Arial" pitchFamily="34" charset="0"/>
              <a:buNone/>
            </a:pPr>
            <a:endParaRPr lang="en-US" sz="1300" dirty="0" smtClean="0">
              <a:latin typeface="Vodafone Rg" pitchFamily="34" charset="0"/>
            </a:endParaRPr>
          </a:p>
        </p:txBody>
      </p:sp>
      <p:sp>
        <p:nvSpPr>
          <p:cNvPr id="25" name="DiagrammL_21_1"/>
          <p:cNvSpPr txBox="1"/>
          <p:nvPr/>
        </p:nvSpPr>
        <p:spPr>
          <a:xfrm>
            <a:off x="2329227" y="2438240"/>
            <a:ext cx="466531" cy="233265"/>
          </a:xfrm>
          <a:prstGeom prst="rect">
            <a:avLst/>
          </a:prstGeom>
          <a:blipFill>
            <a:blip r:embed="rId7"/>
            <a:stretch>
              <a:fillRect/>
            </a:stretch>
          </a:blipFill>
        </p:spPr>
        <p:txBody>
          <a:bodyPr vert="horz" wrap="square" lIns="0" tIns="0" rIns="72000" bIns="0" rtlCol="0" anchor="ctr">
            <a:noAutofit/>
          </a:bodyPr>
          <a:lstStyle/>
          <a:p>
            <a:pPr marL="0" indent="0" algn="r">
              <a:buFont typeface="Arial" pitchFamily="34" charset="0"/>
              <a:buNone/>
            </a:pPr>
            <a:endParaRPr lang="en-US" sz="1300" dirty="0" smtClean="0">
              <a:latin typeface="Vodafone Rg" pitchFamily="34" charset="0"/>
            </a:endParaRPr>
          </a:p>
        </p:txBody>
      </p:sp>
      <p:sp>
        <p:nvSpPr>
          <p:cNvPr id="26" name="DiagrammL_21_2"/>
          <p:cNvSpPr txBox="1"/>
          <p:nvPr/>
        </p:nvSpPr>
        <p:spPr>
          <a:xfrm>
            <a:off x="2329227" y="2884083"/>
            <a:ext cx="466531" cy="307910"/>
          </a:xfrm>
          <a:prstGeom prst="rect">
            <a:avLst/>
          </a:prstGeom>
          <a:blipFill>
            <a:blip r:embed="rId8"/>
            <a:stretch>
              <a:fillRect/>
            </a:stretch>
          </a:blipFill>
        </p:spPr>
        <p:txBody>
          <a:bodyPr vert="horz" wrap="square" lIns="0" tIns="0" rIns="72000" bIns="0" rtlCol="0" anchor="ctr">
            <a:noAutofit/>
          </a:bodyPr>
          <a:lstStyle/>
          <a:p>
            <a:pPr marL="0" indent="0" algn="r">
              <a:buFont typeface="Arial" pitchFamily="34" charset="0"/>
              <a:buNone/>
            </a:pPr>
            <a:endParaRPr lang="en-US" sz="1300" dirty="0" smtClean="0">
              <a:latin typeface="Vodafone Rg" pitchFamily="34" charset="0"/>
            </a:endParaRPr>
          </a:p>
        </p:txBody>
      </p:sp>
      <p:sp>
        <p:nvSpPr>
          <p:cNvPr id="27" name="DiagrammL_21_3"/>
          <p:cNvSpPr txBox="1"/>
          <p:nvPr/>
        </p:nvSpPr>
        <p:spPr>
          <a:xfrm>
            <a:off x="2326366" y="3365755"/>
            <a:ext cx="469392" cy="310896"/>
          </a:xfrm>
          <a:prstGeom prst="rect">
            <a:avLst/>
          </a:prstGeom>
          <a:blipFill>
            <a:blip r:embed="rId9"/>
            <a:stretch>
              <a:fillRect/>
            </a:stretch>
          </a:blipFill>
        </p:spPr>
        <p:txBody>
          <a:bodyPr vert="horz" wrap="square" lIns="0" tIns="0" rIns="72000" bIns="0" rtlCol="0" anchor="ctr">
            <a:noAutofit/>
          </a:bodyPr>
          <a:lstStyle/>
          <a:p>
            <a:pPr marL="0" indent="0" algn="r">
              <a:buFont typeface="Arial" pitchFamily="34" charset="0"/>
              <a:buNone/>
            </a:pPr>
            <a:endParaRPr lang="en-US" sz="1300" dirty="0" smtClean="0">
              <a:latin typeface="Vodafone Rg" pitchFamily="34" charset="0"/>
            </a:endParaRPr>
          </a:p>
        </p:txBody>
      </p:sp>
      <p:sp>
        <p:nvSpPr>
          <p:cNvPr id="28" name="DiagrammL_21_4"/>
          <p:cNvSpPr txBox="1"/>
          <p:nvPr/>
        </p:nvSpPr>
        <p:spPr>
          <a:xfrm>
            <a:off x="2326366" y="3848922"/>
            <a:ext cx="469392" cy="310896"/>
          </a:xfrm>
          <a:prstGeom prst="rect">
            <a:avLst/>
          </a:prstGeom>
          <a:blipFill>
            <a:blip r:embed="rId10"/>
            <a:stretch>
              <a:fillRect/>
            </a:stretch>
          </a:blipFill>
        </p:spPr>
        <p:txBody>
          <a:bodyPr vert="horz" wrap="square" lIns="0" tIns="0" rIns="72000" bIns="0" rtlCol="0" anchor="ctr">
            <a:noAutofit/>
          </a:bodyPr>
          <a:lstStyle/>
          <a:p>
            <a:pPr marL="0" indent="0" algn="r">
              <a:buFont typeface="Arial" pitchFamily="34" charset="0"/>
              <a:buNone/>
            </a:pPr>
            <a:endParaRPr lang="en-US" sz="1300" dirty="0" smtClean="0">
              <a:latin typeface="Vodafone Rg" pitchFamily="34" charset="0"/>
            </a:endParaRPr>
          </a:p>
        </p:txBody>
      </p:sp>
      <p:sp>
        <p:nvSpPr>
          <p:cNvPr id="29" name="DiagrammL_21_5"/>
          <p:cNvSpPr txBox="1"/>
          <p:nvPr/>
        </p:nvSpPr>
        <p:spPr>
          <a:xfrm>
            <a:off x="2326366" y="4329039"/>
            <a:ext cx="469392" cy="316992"/>
          </a:xfrm>
          <a:prstGeom prst="rect">
            <a:avLst/>
          </a:prstGeom>
          <a:blipFill>
            <a:blip r:embed="rId11"/>
            <a:stretch>
              <a:fillRect/>
            </a:stretch>
          </a:blipFill>
        </p:spPr>
        <p:txBody>
          <a:bodyPr vert="horz" wrap="square" lIns="0" tIns="0" rIns="72000" bIns="0" rtlCol="0" anchor="ctr">
            <a:noAutofit/>
          </a:bodyPr>
          <a:lstStyle/>
          <a:p>
            <a:pPr marL="0" indent="0" algn="r">
              <a:buFont typeface="Arial" pitchFamily="34" charset="0"/>
              <a:buNone/>
            </a:pPr>
            <a:endParaRPr lang="en-US" sz="1300" dirty="0" smtClean="0">
              <a:latin typeface="Vodafone Rg" pitchFamily="34" charset="0"/>
            </a:endParaRPr>
          </a:p>
        </p:txBody>
      </p:sp>
    </p:spTree>
    <p:extLst>
      <p:ext uri="{BB962C8B-B14F-4D97-AF65-F5344CB8AC3E}">
        <p14:creationId xmlns:p14="http://schemas.microsoft.com/office/powerpoint/2010/main" val="703728204"/>
      </p:ext>
    </p:extLst>
  </p:cSld>
  <p:clrMapOvr>
    <a:masterClrMapping/>
  </p:clrMapOvr>
  <p:transition spd="slow">
    <p:wipe dir="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Young Germans and Brits expect by far the strongest effects of the digital revolution to be visible in the area of ICT.</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63</a:t>
            </a:fld>
            <a:endParaRPr lang="en-GB" dirty="0"/>
          </a:p>
        </p:txBody>
      </p:sp>
      <p:sp>
        <p:nvSpPr>
          <p:cNvPr id="88" name="Basis 1"/>
          <p:cNvSpPr txBox="1">
            <a:spLocks/>
          </p:cNvSpPr>
          <p:nvPr>
            <p:custDataLst>
              <p:tags r:id="rId1"/>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dirty="0" smtClean="0">
                <a:ln>
                  <a:noFill/>
                </a:ln>
                <a:solidFill>
                  <a:schemeClr val="tx1"/>
                </a:solidFill>
                <a:effectLst/>
                <a:uLnTx/>
                <a:uFillTx/>
                <a:ea typeface="+mn-ea"/>
                <a:cs typeface="+mn-cs"/>
              </a:rPr>
              <a:t>Out of the following areas, please rank the five areas which will be affected most by changing digital technologies, beginning with the area where you expect the greatest changes.; All respondents; n=983-1011</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8345171"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a:solidFill>
                  <a:srgbClr val="E60000"/>
                </a:solidFill>
                <a:latin typeface="Vodafone Rg" pitchFamily="34" charset="0"/>
              </a:rPr>
              <a:t>Out of the following areas, please rank the five areas which will be affected most by changing digital technologies.</a:t>
            </a:r>
            <a:endParaRPr lang="en-GB" b="1" baseline="30000" dirty="0">
              <a:latin typeface="Vodafone Rg" pitchFamily="34" charset="0"/>
            </a:endParaRPr>
          </a:p>
        </p:txBody>
      </p:sp>
      <p:pic>
        <p:nvPicPr>
          <p:cNvPr id="43" name="Grafik 4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graphicFrame>
        <p:nvGraphicFramePr>
          <p:cNvPr id="33" name="dia 1"/>
          <p:cNvGraphicFramePr>
            <a:graphicFrameLocks/>
          </p:cNvGraphicFramePr>
          <p:nvPr>
            <p:custDataLst>
              <p:tags r:id="rId2"/>
            </p:custDataLst>
            <p:extLst>
              <p:ext uri="{D42A27DB-BD31-4B8C-83A1-F6EECF244321}">
                <p14:modId xmlns:p14="http://schemas.microsoft.com/office/powerpoint/2010/main" val="3489299780"/>
              </p:ext>
            </p:extLst>
          </p:nvPr>
        </p:nvGraphicFramePr>
        <p:xfrm>
          <a:off x="234238" y="1629017"/>
          <a:ext cx="8747837" cy="4324107"/>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45" name="dia 2"/>
          <p:cNvGraphicFramePr>
            <a:graphicFrameLocks/>
          </p:cNvGraphicFramePr>
          <p:nvPr>
            <p:custDataLst>
              <p:tags r:id="rId3"/>
            </p:custDataLst>
            <p:extLst>
              <p:ext uri="{D42A27DB-BD31-4B8C-83A1-F6EECF244321}">
                <p14:modId xmlns:p14="http://schemas.microsoft.com/office/powerpoint/2010/main" val="3323558302"/>
              </p:ext>
            </p:extLst>
          </p:nvPr>
        </p:nvGraphicFramePr>
        <p:xfrm>
          <a:off x="4751746" y="1629017"/>
          <a:ext cx="1163567" cy="432410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46" name="dia 3"/>
          <p:cNvGraphicFramePr>
            <a:graphicFrameLocks/>
          </p:cNvGraphicFramePr>
          <p:nvPr>
            <p:custDataLst>
              <p:tags r:id="rId4"/>
            </p:custDataLst>
            <p:extLst>
              <p:ext uri="{D42A27DB-BD31-4B8C-83A1-F6EECF244321}">
                <p14:modId xmlns:p14="http://schemas.microsoft.com/office/powerpoint/2010/main" val="2691216712"/>
              </p:ext>
            </p:extLst>
          </p:nvPr>
        </p:nvGraphicFramePr>
        <p:xfrm>
          <a:off x="6034286" y="1629017"/>
          <a:ext cx="1163567" cy="4324107"/>
        </p:xfrm>
        <a:graphic>
          <a:graphicData uri="http://schemas.openxmlformats.org/drawingml/2006/chart">
            <c:chart xmlns:c="http://schemas.openxmlformats.org/drawingml/2006/chart" xmlns:r="http://schemas.openxmlformats.org/officeDocument/2006/relationships" r:id="rId12"/>
          </a:graphicData>
        </a:graphic>
      </p:graphicFrame>
      <p:sp>
        <p:nvSpPr>
          <p:cNvPr id="59" name="dia 1AL0"/>
          <p:cNvSpPr txBox="1"/>
          <p:nvPr/>
        </p:nvSpPr>
        <p:spPr>
          <a:xfrm>
            <a:off x="348036" y="2216161"/>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Information and communication technologies</a:t>
            </a:r>
            <a:endParaRPr lang="de-DE" sz="1100" dirty="0" smtClean="0">
              <a:latin typeface="Vodafone Rg" pitchFamily="34" charset="0"/>
            </a:endParaRPr>
          </a:p>
        </p:txBody>
      </p:sp>
      <p:sp>
        <p:nvSpPr>
          <p:cNvPr id="60" name="dia 1AL1"/>
          <p:cNvSpPr txBox="1"/>
          <p:nvPr/>
        </p:nvSpPr>
        <p:spPr>
          <a:xfrm>
            <a:off x="348036" y="2466150"/>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Education</a:t>
            </a:r>
            <a:endParaRPr lang="de-DE" sz="1100" dirty="0" smtClean="0">
              <a:latin typeface="Vodafone Rg" pitchFamily="34" charset="0"/>
            </a:endParaRPr>
          </a:p>
        </p:txBody>
      </p:sp>
      <p:sp>
        <p:nvSpPr>
          <p:cNvPr id="61" name="dia 1AL2"/>
          <p:cNvSpPr txBox="1"/>
          <p:nvPr/>
        </p:nvSpPr>
        <p:spPr>
          <a:xfrm>
            <a:off x="348036" y="2716140"/>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Journalism and information (news)</a:t>
            </a:r>
            <a:endParaRPr lang="de-DE" sz="1100" dirty="0" smtClean="0">
              <a:latin typeface="Vodafone Rg" pitchFamily="34" charset="0"/>
            </a:endParaRPr>
          </a:p>
        </p:txBody>
      </p:sp>
      <p:sp>
        <p:nvSpPr>
          <p:cNvPr id="62" name="dia 1AL3"/>
          <p:cNvSpPr txBox="1"/>
          <p:nvPr/>
        </p:nvSpPr>
        <p:spPr>
          <a:xfrm>
            <a:off x="348036" y="2966129"/>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Manufacturing, processing</a:t>
            </a:r>
            <a:endParaRPr lang="de-DE" sz="1100" dirty="0" smtClean="0">
              <a:latin typeface="Vodafone Rg" pitchFamily="34" charset="0"/>
            </a:endParaRPr>
          </a:p>
        </p:txBody>
      </p:sp>
      <p:sp>
        <p:nvSpPr>
          <p:cNvPr id="63" name="dia 1AL4"/>
          <p:cNvSpPr txBox="1"/>
          <p:nvPr/>
        </p:nvSpPr>
        <p:spPr>
          <a:xfrm>
            <a:off x="348036" y="3216119"/>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Business, administration and law</a:t>
            </a:r>
            <a:endParaRPr lang="de-DE" sz="1100" dirty="0" smtClean="0">
              <a:latin typeface="Vodafone Rg" pitchFamily="34" charset="0"/>
            </a:endParaRPr>
          </a:p>
        </p:txBody>
      </p:sp>
      <p:sp>
        <p:nvSpPr>
          <p:cNvPr id="64" name="dia 1AL5"/>
          <p:cNvSpPr txBox="1"/>
          <p:nvPr/>
        </p:nvSpPr>
        <p:spPr>
          <a:xfrm>
            <a:off x="348036" y="3466108"/>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Engineering and engineering trades</a:t>
            </a:r>
            <a:endParaRPr lang="de-DE" sz="1100" dirty="0" smtClean="0">
              <a:latin typeface="Vodafone Rg" pitchFamily="34" charset="0"/>
            </a:endParaRPr>
          </a:p>
        </p:txBody>
      </p:sp>
      <p:sp>
        <p:nvSpPr>
          <p:cNvPr id="65" name="dia 1AL6"/>
          <p:cNvSpPr txBox="1"/>
          <p:nvPr/>
        </p:nvSpPr>
        <p:spPr>
          <a:xfrm>
            <a:off x="348036" y="3716098"/>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Mathematics and statistics</a:t>
            </a:r>
            <a:endParaRPr lang="de-DE" sz="1100" dirty="0" smtClean="0">
              <a:latin typeface="Vodafone Rg" pitchFamily="34" charset="0"/>
            </a:endParaRPr>
          </a:p>
        </p:txBody>
      </p:sp>
      <p:sp>
        <p:nvSpPr>
          <p:cNvPr id="66" name="dia 1AL7"/>
          <p:cNvSpPr txBox="1"/>
          <p:nvPr/>
        </p:nvSpPr>
        <p:spPr>
          <a:xfrm>
            <a:off x="348036" y="3966087"/>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Arts, humanities, languages</a:t>
            </a:r>
            <a:endParaRPr lang="de-DE" sz="1100" dirty="0" smtClean="0">
              <a:latin typeface="Vodafone Rg" pitchFamily="34" charset="0"/>
            </a:endParaRPr>
          </a:p>
        </p:txBody>
      </p:sp>
      <p:sp>
        <p:nvSpPr>
          <p:cNvPr id="67" name="dia 1AL8"/>
          <p:cNvSpPr txBox="1"/>
          <p:nvPr/>
        </p:nvSpPr>
        <p:spPr>
          <a:xfrm>
            <a:off x="348036" y="4216076"/>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Social and behavioral sciences</a:t>
            </a:r>
            <a:endParaRPr lang="de-DE" sz="1100" dirty="0" smtClean="0">
              <a:latin typeface="Vodafone Rg" pitchFamily="34" charset="0"/>
            </a:endParaRPr>
          </a:p>
        </p:txBody>
      </p:sp>
      <p:sp>
        <p:nvSpPr>
          <p:cNvPr id="68" name="dia 1AL9"/>
          <p:cNvSpPr txBox="1"/>
          <p:nvPr/>
        </p:nvSpPr>
        <p:spPr>
          <a:xfrm>
            <a:off x="348036" y="4466066"/>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Health / medicine and welfare</a:t>
            </a:r>
            <a:endParaRPr lang="de-DE" sz="1100" dirty="0" smtClean="0">
              <a:latin typeface="Vodafone Rg" pitchFamily="34" charset="0"/>
            </a:endParaRPr>
          </a:p>
        </p:txBody>
      </p:sp>
      <p:sp>
        <p:nvSpPr>
          <p:cNvPr id="69" name="dia 1AL10"/>
          <p:cNvSpPr txBox="1"/>
          <p:nvPr/>
        </p:nvSpPr>
        <p:spPr>
          <a:xfrm>
            <a:off x="348036" y="4716055"/>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Natural sciences</a:t>
            </a:r>
            <a:endParaRPr lang="de-DE" sz="1100" dirty="0" smtClean="0">
              <a:latin typeface="Vodafone Rg" pitchFamily="34" charset="0"/>
            </a:endParaRPr>
          </a:p>
        </p:txBody>
      </p:sp>
      <p:sp>
        <p:nvSpPr>
          <p:cNvPr id="70" name="dia 1AL11"/>
          <p:cNvSpPr txBox="1"/>
          <p:nvPr/>
        </p:nvSpPr>
        <p:spPr>
          <a:xfrm>
            <a:off x="348036" y="4966045"/>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Services</a:t>
            </a:r>
            <a:endParaRPr lang="de-DE" sz="1100" dirty="0" smtClean="0">
              <a:latin typeface="Vodafone Rg" pitchFamily="34" charset="0"/>
            </a:endParaRPr>
          </a:p>
        </p:txBody>
      </p:sp>
      <p:sp>
        <p:nvSpPr>
          <p:cNvPr id="71" name="dia 1AL12"/>
          <p:cNvSpPr txBox="1"/>
          <p:nvPr/>
        </p:nvSpPr>
        <p:spPr>
          <a:xfrm>
            <a:off x="348036" y="5216034"/>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en-US" sz="1100" smtClean="0">
                <a:latin typeface="Vodafone Rg" pitchFamily="34" charset="0"/>
              </a:rPr>
              <a:t>Agriculture, forestry, fisheries and veterinary</a:t>
            </a:r>
            <a:endParaRPr lang="de-DE" sz="1100" dirty="0" smtClean="0">
              <a:latin typeface="Vodafone Rg" pitchFamily="34" charset="0"/>
            </a:endParaRPr>
          </a:p>
        </p:txBody>
      </p:sp>
      <p:sp>
        <p:nvSpPr>
          <p:cNvPr id="72" name="dia 1AL13"/>
          <p:cNvSpPr txBox="1"/>
          <p:nvPr/>
        </p:nvSpPr>
        <p:spPr>
          <a:xfrm>
            <a:off x="348036" y="5466024"/>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en-US" sz="1100" smtClean="0">
                <a:latin typeface="Vodafone Rg" pitchFamily="34" charset="0"/>
              </a:rPr>
              <a:t>Architecture and construction</a:t>
            </a:r>
            <a:endParaRPr lang="de-DE" sz="1100" dirty="0" smtClean="0">
              <a:latin typeface="Vodafone Rg" pitchFamily="34" charset="0"/>
            </a:endParaRPr>
          </a:p>
        </p:txBody>
      </p:sp>
      <p:sp>
        <p:nvSpPr>
          <p:cNvPr id="29" name="Rechteck 28"/>
          <p:cNvSpPr/>
          <p:nvPr/>
        </p:nvSpPr>
        <p:spPr>
          <a:xfrm>
            <a:off x="4815955" y="2241078"/>
            <a:ext cx="463052" cy="199966"/>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30" name="Rechteck 29"/>
          <p:cNvSpPr/>
          <p:nvPr/>
        </p:nvSpPr>
        <p:spPr>
          <a:xfrm>
            <a:off x="3477352" y="2241078"/>
            <a:ext cx="463052" cy="199966"/>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3793635117"/>
      </p:ext>
    </p:extLst>
  </p:cSld>
  <p:clrMapOvr>
    <a:masterClrMapping/>
  </p:clrMapOvr>
  <p:transition spd="slow">
    <p:wipe dir="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other European countries, strong effects on the area of education are expected as well.</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64</a:t>
            </a:fld>
            <a:endParaRPr lang="en-GB" dirty="0"/>
          </a:p>
        </p:txBody>
      </p:sp>
      <p:sp>
        <p:nvSpPr>
          <p:cNvPr id="42" name="Diatitel 1"/>
          <p:cNvSpPr txBox="1">
            <a:spLocks/>
          </p:cNvSpPr>
          <p:nvPr/>
        </p:nvSpPr>
        <p:spPr>
          <a:xfrm>
            <a:off x="433069" y="1443038"/>
            <a:ext cx="8327754"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a:solidFill>
                  <a:srgbClr val="E60000"/>
                </a:solidFill>
                <a:latin typeface="Vodafone Rg" pitchFamily="34" charset="0"/>
              </a:rPr>
              <a:t>Out of the following areas, please rank the five areas which will be affected most by changing digital technologies.</a:t>
            </a:r>
            <a:endParaRPr lang="en-GB" b="1" baseline="30000" dirty="0">
              <a:latin typeface="Vodafone Rg" pitchFamily="34" charset="0"/>
            </a:endParaRPr>
          </a:p>
        </p:txBody>
      </p:sp>
      <p:graphicFrame>
        <p:nvGraphicFramePr>
          <p:cNvPr id="33" name="dia 1"/>
          <p:cNvGraphicFramePr>
            <a:graphicFrameLocks/>
          </p:cNvGraphicFramePr>
          <p:nvPr>
            <p:custDataLst>
              <p:tags r:id="rId1"/>
            </p:custDataLst>
            <p:extLst>
              <p:ext uri="{D42A27DB-BD31-4B8C-83A1-F6EECF244321}">
                <p14:modId xmlns:p14="http://schemas.microsoft.com/office/powerpoint/2010/main" val="2422528953"/>
              </p:ext>
            </p:extLst>
          </p:nvPr>
        </p:nvGraphicFramePr>
        <p:xfrm>
          <a:off x="234238" y="1629017"/>
          <a:ext cx="8747837" cy="432410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5" name="dia 2"/>
          <p:cNvGraphicFramePr>
            <a:graphicFrameLocks/>
          </p:cNvGraphicFramePr>
          <p:nvPr>
            <p:custDataLst>
              <p:tags r:id="rId2"/>
            </p:custDataLst>
            <p:extLst>
              <p:ext uri="{D42A27DB-BD31-4B8C-83A1-F6EECF244321}">
                <p14:modId xmlns:p14="http://schemas.microsoft.com/office/powerpoint/2010/main" val="194956493"/>
              </p:ext>
            </p:extLst>
          </p:nvPr>
        </p:nvGraphicFramePr>
        <p:xfrm>
          <a:off x="4751746" y="1629017"/>
          <a:ext cx="1163567" cy="4324107"/>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6" name="dia 3"/>
          <p:cNvGraphicFramePr>
            <a:graphicFrameLocks/>
          </p:cNvGraphicFramePr>
          <p:nvPr>
            <p:custDataLst>
              <p:tags r:id="rId3"/>
            </p:custDataLst>
            <p:extLst>
              <p:ext uri="{D42A27DB-BD31-4B8C-83A1-F6EECF244321}">
                <p14:modId xmlns:p14="http://schemas.microsoft.com/office/powerpoint/2010/main" val="181181005"/>
              </p:ext>
            </p:extLst>
          </p:nvPr>
        </p:nvGraphicFramePr>
        <p:xfrm>
          <a:off x="6034286" y="1629017"/>
          <a:ext cx="1163567" cy="4324107"/>
        </p:xfrm>
        <a:graphic>
          <a:graphicData uri="http://schemas.openxmlformats.org/drawingml/2006/chart">
            <c:chart xmlns:c="http://schemas.openxmlformats.org/drawingml/2006/chart" xmlns:r="http://schemas.openxmlformats.org/officeDocument/2006/relationships" r:id="rId9"/>
          </a:graphicData>
        </a:graphic>
      </p:graphicFrame>
      <p:pic>
        <p:nvPicPr>
          <p:cNvPr id="30" name="Grafik 2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31" name="Grafik 3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32" name="Picture 2" descr="Flagge Spanie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60" name="dia 1AL0"/>
          <p:cNvSpPr txBox="1"/>
          <p:nvPr/>
        </p:nvSpPr>
        <p:spPr>
          <a:xfrm>
            <a:off x="348036" y="2216161"/>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Information and communication technologies</a:t>
            </a:r>
            <a:endParaRPr lang="de-DE" sz="1100" dirty="0" smtClean="0">
              <a:latin typeface="Vodafone Rg" pitchFamily="34" charset="0"/>
            </a:endParaRPr>
          </a:p>
        </p:txBody>
      </p:sp>
      <p:sp>
        <p:nvSpPr>
          <p:cNvPr id="61" name="dia 1AL1"/>
          <p:cNvSpPr txBox="1"/>
          <p:nvPr/>
        </p:nvSpPr>
        <p:spPr>
          <a:xfrm>
            <a:off x="348036" y="2466150"/>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Education</a:t>
            </a:r>
            <a:endParaRPr lang="de-DE" sz="1100" dirty="0" smtClean="0">
              <a:latin typeface="Vodafone Rg" pitchFamily="34" charset="0"/>
            </a:endParaRPr>
          </a:p>
        </p:txBody>
      </p:sp>
      <p:sp>
        <p:nvSpPr>
          <p:cNvPr id="62" name="dia 1AL2"/>
          <p:cNvSpPr txBox="1"/>
          <p:nvPr/>
        </p:nvSpPr>
        <p:spPr>
          <a:xfrm>
            <a:off x="348036" y="2716140"/>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Journalism and information (news)</a:t>
            </a:r>
            <a:endParaRPr lang="de-DE" sz="1100" dirty="0" smtClean="0">
              <a:latin typeface="Vodafone Rg" pitchFamily="34" charset="0"/>
            </a:endParaRPr>
          </a:p>
        </p:txBody>
      </p:sp>
      <p:sp>
        <p:nvSpPr>
          <p:cNvPr id="63" name="dia 1AL3"/>
          <p:cNvSpPr txBox="1"/>
          <p:nvPr/>
        </p:nvSpPr>
        <p:spPr>
          <a:xfrm>
            <a:off x="348036" y="2966129"/>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Manufacturing, processing</a:t>
            </a:r>
            <a:endParaRPr lang="de-DE" sz="1100" dirty="0" smtClean="0">
              <a:latin typeface="Vodafone Rg" pitchFamily="34" charset="0"/>
            </a:endParaRPr>
          </a:p>
        </p:txBody>
      </p:sp>
      <p:sp>
        <p:nvSpPr>
          <p:cNvPr id="64" name="dia 1AL4"/>
          <p:cNvSpPr txBox="1"/>
          <p:nvPr/>
        </p:nvSpPr>
        <p:spPr>
          <a:xfrm>
            <a:off x="348036" y="3216119"/>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Business, administration and law</a:t>
            </a:r>
            <a:endParaRPr lang="de-DE" sz="1100" dirty="0" smtClean="0">
              <a:latin typeface="Vodafone Rg" pitchFamily="34" charset="0"/>
            </a:endParaRPr>
          </a:p>
        </p:txBody>
      </p:sp>
      <p:sp>
        <p:nvSpPr>
          <p:cNvPr id="65" name="dia 1AL5"/>
          <p:cNvSpPr txBox="1"/>
          <p:nvPr/>
        </p:nvSpPr>
        <p:spPr>
          <a:xfrm>
            <a:off x="348036" y="3466108"/>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Engineering and engineering trades</a:t>
            </a:r>
            <a:endParaRPr lang="de-DE" sz="1100" dirty="0" smtClean="0">
              <a:latin typeface="Vodafone Rg" pitchFamily="34" charset="0"/>
            </a:endParaRPr>
          </a:p>
        </p:txBody>
      </p:sp>
      <p:sp>
        <p:nvSpPr>
          <p:cNvPr id="66" name="dia 1AL6"/>
          <p:cNvSpPr txBox="1"/>
          <p:nvPr/>
        </p:nvSpPr>
        <p:spPr>
          <a:xfrm>
            <a:off x="348036" y="3716098"/>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Mathematics and statistics</a:t>
            </a:r>
            <a:endParaRPr lang="de-DE" sz="1100" dirty="0" smtClean="0">
              <a:latin typeface="Vodafone Rg" pitchFamily="34" charset="0"/>
            </a:endParaRPr>
          </a:p>
        </p:txBody>
      </p:sp>
      <p:sp>
        <p:nvSpPr>
          <p:cNvPr id="67" name="dia 1AL7"/>
          <p:cNvSpPr txBox="1"/>
          <p:nvPr/>
        </p:nvSpPr>
        <p:spPr>
          <a:xfrm>
            <a:off x="348036" y="3966087"/>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Arts, humanities, languages</a:t>
            </a:r>
            <a:endParaRPr lang="de-DE" sz="1100" dirty="0" smtClean="0">
              <a:latin typeface="Vodafone Rg" pitchFamily="34" charset="0"/>
            </a:endParaRPr>
          </a:p>
        </p:txBody>
      </p:sp>
      <p:sp>
        <p:nvSpPr>
          <p:cNvPr id="68" name="dia 1AL8"/>
          <p:cNvSpPr txBox="1"/>
          <p:nvPr/>
        </p:nvSpPr>
        <p:spPr>
          <a:xfrm>
            <a:off x="348036" y="4216076"/>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Social and behavioral sciences</a:t>
            </a:r>
            <a:endParaRPr lang="de-DE" sz="1100" dirty="0" smtClean="0">
              <a:latin typeface="Vodafone Rg" pitchFamily="34" charset="0"/>
            </a:endParaRPr>
          </a:p>
        </p:txBody>
      </p:sp>
      <p:sp>
        <p:nvSpPr>
          <p:cNvPr id="69" name="dia 1AL9"/>
          <p:cNvSpPr txBox="1"/>
          <p:nvPr/>
        </p:nvSpPr>
        <p:spPr>
          <a:xfrm>
            <a:off x="348036" y="4466066"/>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Health / medicine and welfare</a:t>
            </a:r>
            <a:endParaRPr lang="de-DE" sz="1100" dirty="0" smtClean="0">
              <a:latin typeface="Vodafone Rg" pitchFamily="34" charset="0"/>
            </a:endParaRPr>
          </a:p>
        </p:txBody>
      </p:sp>
      <p:sp>
        <p:nvSpPr>
          <p:cNvPr id="70" name="dia 1AL10"/>
          <p:cNvSpPr txBox="1"/>
          <p:nvPr/>
        </p:nvSpPr>
        <p:spPr>
          <a:xfrm>
            <a:off x="348036" y="4716055"/>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Natural sciences</a:t>
            </a:r>
            <a:endParaRPr lang="de-DE" sz="1100" dirty="0" smtClean="0">
              <a:latin typeface="Vodafone Rg" pitchFamily="34" charset="0"/>
            </a:endParaRPr>
          </a:p>
        </p:txBody>
      </p:sp>
      <p:sp>
        <p:nvSpPr>
          <p:cNvPr id="71" name="dia 1AL11"/>
          <p:cNvSpPr txBox="1"/>
          <p:nvPr/>
        </p:nvSpPr>
        <p:spPr>
          <a:xfrm>
            <a:off x="348036" y="4966045"/>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de-DE" sz="1100" smtClean="0">
                <a:latin typeface="Vodafone Rg" pitchFamily="34" charset="0"/>
              </a:rPr>
              <a:t>Services</a:t>
            </a:r>
            <a:endParaRPr lang="de-DE" sz="1100" dirty="0" smtClean="0">
              <a:latin typeface="Vodafone Rg" pitchFamily="34" charset="0"/>
            </a:endParaRPr>
          </a:p>
        </p:txBody>
      </p:sp>
      <p:sp>
        <p:nvSpPr>
          <p:cNvPr id="72" name="dia 1AL12"/>
          <p:cNvSpPr txBox="1"/>
          <p:nvPr/>
        </p:nvSpPr>
        <p:spPr>
          <a:xfrm>
            <a:off x="348036" y="5216034"/>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en-US" sz="1100" smtClean="0">
                <a:latin typeface="Vodafone Rg" pitchFamily="34" charset="0"/>
              </a:rPr>
              <a:t>Agriculture, forestry, fisheries and veterinary</a:t>
            </a:r>
            <a:endParaRPr lang="de-DE" sz="1100" dirty="0" smtClean="0">
              <a:latin typeface="Vodafone Rg" pitchFamily="34" charset="0"/>
            </a:endParaRPr>
          </a:p>
        </p:txBody>
      </p:sp>
      <p:sp>
        <p:nvSpPr>
          <p:cNvPr id="73" name="dia 1AL13"/>
          <p:cNvSpPr txBox="1"/>
          <p:nvPr/>
        </p:nvSpPr>
        <p:spPr>
          <a:xfrm>
            <a:off x="348036" y="5466024"/>
            <a:ext cx="3175000" cy="249989"/>
          </a:xfrm>
          <a:prstGeom prst="rect">
            <a:avLst/>
          </a:prstGeom>
        </p:spPr>
        <p:txBody>
          <a:bodyPr vert="horz" wrap="square" lIns="0" tIns="0" rIns="72000" bIns="0" rtlCol="0" anchor="ctr">
            <a:noAutofit/>
          </a:bodyPr>
          <a:lstStyle/>
          <a:p>
            <a:pPr marL="0" indent="0" algn="r">
              <a:buFont typeface="Arial" pitchFamily="34" charset="0"/>
              <a:buNone/>
            </a:pPr>
            <a:r>
              <a:rPr lang="en-US" sz="1100" smtClean="0">
                <a:latin typeface="Vodafone Rg" pitchFamily="34" charset="0"/>
              </a:rPr>
              <a:t>Architecture and construction</a:t>
            </a:r>
            <a:endParaRPr lang="de-DE" sz="1100" dirty="0" smtClean="0">
              <a:latin typeface="Vodafone Rg" pitchFamily="34" charset="0"/>
            </a:endParaRPr>
          </a:p>
        </p:txBody>
      </p:sp>
      <p:sp>
        <p:nvSpPr>
          <p:cNvPr id="34"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dirty="0" smtClean="0">
                <a:ln>
                  <a:noFill/>
                </a:ln>
                <a:solidFill>
                  <a:schemeClr val="tx1"/>
                </a:solidFill>
                <a:effectLst/>
                <a:uLnTx/>
                <a:uFillTx/>
                <a:ea typeface="+mn-ea"/>
                <a:cs typeface="+mn-cs"/>
              </a:rPr>
              <a:t>Out of the following areas, please rank the five areas which will be affected most by changing digital technologies, beginning with the area where you expect the greatest changes.; All respondents; n=983-1011</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35" name="Rechteck 34"/>
          <p:cNvSpPr/>
          <p:nvPr/>
        </p:nvSpPr>
        <p:spPr>
          <a:xfrm>
            <a:off x="3477352" y="2476750"/>
            <a:ext cx="3413642" cy="226192"/>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526005572"/>
      </p:ext>
    </p:extLst>
  </p:cSld>
  <p:clrMapOvr>
    <a:masterClrMapping/>
  </p:clrMapOvr>
  <p:transition spd="slow">
    <p:wipe dir="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Italians and Spaniards show the greatest affinity towards pursuing an ICT career.</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65</a:t>
            </a:fld>
            <a:endParaRPr lang="en-GB" dirty="0"/>
          </a:p>
        </p:txBody>
      </p:sp>
      <p:graphicFrame>
        <p:nvGraphicFramePr>
          <p:cNvPr id="21" name="Diagrammplatzhalter 9"/>
          <p:cNvGraphicFramePr>
            <a:graphicFrameLocks/>
          </p:cNvGraphicFramePr>
          <p:nvPr>
            <p:custDataLst>
              <p:tags r:id="rId1"/>
            </p:custDataLst>
            <p:extLst>
              <p:ext uri="{D42A27DB-BD31-4B8C-83A1-F6EECF244321}">
                <p14:modId xmlns:p14="http://schemas.microsoft.com/office/powerpoint/2010/main" val="13456804"/>
              </p:ext>
            </p:extLst>
          </p:nvPr>
        </p:nvGraphicFramePr>
        <p:xfrm>
          <a:off x="243560" y="1728101"/>
          <a:ext cx="8747837" cy="4212000"/>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Would you generally be willing to pursue a career in the area of ICT?</a:t>
            </a:r>
            <a:endParaRPr lang="en-GB" b="1" baseline="30000" dirty="0">
              <a:latin typeface="Vodafone Rg" pitchFamily="34" charset="0"/>
            </a:endParaRPr>
          </a:p>
        </p:txBody>
      </p:sp>
      <p:sp>
        <p:nvSpPr>
          <p:cNvPr id="16" name="Basis 1"/>
          <p:cNvSpPr txBox="1">
            <a:spLocks/>
          </p:cNvSpPr>
          <p:nvPr>
            <p:custDataLst>
              <p:tags r:id="rId2"/>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Would you generally be willing to pursue a career in the area of digital information and communication technologies (ICT, e.g. software or network engineering, programming, IT service, ICT training)?; All respondents; n=941-992</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24" name="DiagrammL_21_0"/>
          <p:cNvSpPr txBox="1"/>
          <p:nvPr/>
        </p:nvSpPr>
        <p:spPr>
          <a:xfrm>
            <a:off x="2326366" y="1916258"/>
            <a:ext cx="469392" cy="310896"/>
          </a:xfrm>
          <a:prstGeom prst="rect">
            <a:avLst/>
          </a:prstGeom>
          <a:blipFill>
            <a:blip r:embed="rId6"/>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5" name="DiagrammL_21_1"/>
          <p:cNvSpPr txBox="1"/>
          <p:nvPr/>
        </p:nvSpPr>
        <p:spPr>
          <a:xfrm>
            <a:off x="2329227" y="2438240"/>
            <a:ext cx="466531" cy="233265"/>
          </a:xfrm>
          <a:prstGeom prst="rect">
            <a:avLst/>
          </a:prstGeom>
          <a:blipFill>
            <a:blip r:embed="rId7"/>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6" name="DiagrammL_21_2"/>
          <p:cNvSpPr txBox="1"/>
          <p:nvPr/>
        </p:nvSpPr>
        <p:spPr>
          <a:xfrm>
            <a:off x="2329227" y="2884083"/>
            <a:ext cx="466531" cy="307910"/>
          </a:xfrm>
          <a:prstGeom prst="rect">
            <a:avLst/>
          </a:prstGeom>
          <a:blipFill>
            <a:blip r:embed="rId8"/>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7" name="DiagrammL_21_3"/>
          <p:cNvSpPr txBox="1"/>
          <p:nvPr/>
        </p:nvSpPr>
        <p:spPr>
          <a:xfrm>
            <a:off x="2326366" y="3365755"/>
            <a:ext cx="469392" cy="310896"/>
          </a:xfrm>
          <a:prstGeom prst="rect">
            <a:avLst/>
          </a:prstGeom>
          <a:blipFill>
            <a:blip r:embed="rId9"/>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8" name="DiagrammL_21_4"/>
          <p:cNvSpPr txBox="1"/>
          <p:nvPr/>
        </p:nvSpPr>
        <p:spPr>
          <a:xfrm>
            <a:off x="2326366" y="3848922"/>
            <a:ext cx="469392" cy="310896"/>
          </a:xfrm>
          <a:prstGeom prst="rect">
            <a:avLst/>
          </a:prstGeom>
          <a:blipFill>
            <a:blip r:embed="rId10"/>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
        <p:nvSpPr>
          <p:cNvPr id="29" name="DiagrammL_21_5"/>
          <p:cNvSpPr txBox="1"/>
          <p:nvPr/>
        </p:nvSpPr>
        <p:spPr>
          <a:xfrm>
            <a:off x="2326366" y="4329039"/>
            <a:ext cx="469392" cy="316992"/>
          </a:xfrm>
          <a:prstGeom prst="rect">
            <a:avLst/>
          </a:prstGeom>
          <a:blipFill>
            <a:blip r:embed="rId11"/>
            <a:stretch>
              <a:fillRect/>
            </a:stretch>
          </a:blipFill>
        </p:spPr>
        <p:txBody>
          <a:bodyPr vert="horz" wrap="square" lIns="0" tIns="0" rIns="72000" bIns="0" rtlCol="0" anchor="ctr">
            <a:noAutofit/>
          </a:bodyPr>
          <a:lstStyle/>
          <a:p>
            <a:pPr marL="0" indent="0" algn="r">
              <a:buFont typeface="Arial" pitchFamily="34" charset="0"/>
              <a:buNone/>
            </a:pPr>
            <a:endParaRPr lang="de-DE" sz="1300" dirty="0" smtClean="0">
              <a:latin typeface="Vodafone Rg" pitchFamily="34" charset="0"/>
            </a:endParaRPr>
          </a:p>
        </p:txBody>
      </p:sp>
    </p:spTree>
    <p:extLst>
      <p:ext uri="{BB962C8B-B14F-4D97-AF65-F5344CB8AC3E}">
        <p14:creationId xmlns:p14="http://schemas.microsoft.com/office/powerpoint/2010/main" val="151742224"/>
      </p:ext>
    </p:extLst>
  </p:cSld>
  <p:clrMapOvr>
    <a:masterClrMapping/>
  </p:clrMapOvr>
  <p:transition spd="slow">
    <p:wipe dir="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6971"/>
            <a:ext cx="8168326" cy="1026068"/>
          </a:xfrm>
        </p:spPr>
        <p:txBody>
          <a:bodyPr/>
          <a:lstStyle/>
          <a:p>
            <a:r>
              <a:rPr lang="en-GB" dirty="0" smtClean="0"/>
              <a:t>Young Brits most often cite a lack of interest against ICT, young Germans feel most often that it does not fit their strengths.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66</a:t>
            </a:fld>
            <a:endParaRPr lang="en-GB" dirty="0"/>
          </a:p>
        </p:txBody>
      </p:sp>
      <p:graphicFrame>
        <p:nvGraphicFramePr>
          <p:cNvPr id="38" name="balkendia a"/>
          <p:cNvGraphicFramePr>
            <a:graphicFrameLocks/>
          </p:cNvGraphicFramePr>
          <p:nvPr>
            <p:custDataLst>
              <p:tags r:id="rId1"/>
            </p:custDataLs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sp>
        <p:nvSpPr>
          <p:cNvPr id="88"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Why would you not consider / What makes you cautious to consider a career in digital information and communication technologies (ICT)? Please tick all reasons that apply.; Respondents who would (likely) not consider a career in ICT; n=545-769</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Why would you not consider a career in ICT?</a:t>
            </a:r>
            <a:endParaRPr lang="en-GB" b="1" baseline="30000" dirty="0">
              <a:latin typeface="Vodafone Rg" pitchFamily="34" charset="0"/>
            </a:endParaRPr>
          </a:p>
        </p:txBody>
      </p:sp>
      <p:pic>
        <p:nvPicPr>
          <p:cNvPr id="43" name="Grafik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sp>
        <p:nvSpPr>
          <p:cNvPr id="8" name="balkendia aAL0"/>
          <p:cNvSpPr txBox="1"/>
          <p:nvPr/>
        </p:nvSpPr>
        <p:spPr>
          <a:xfrm>
            <a:off x="363420" y="2192370"/>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am not interested in working in that area at all.</a:t>
            </a:r>
            <a:endParaRPr lang="de-DE" sz="1000" dirty="0" smtClean="0">
              <a:latin typeface="Vodafone Rg" pitchFamily="34" charset="0"/>
            </a:endParaRPr>
          </a:p>
        </p:txBody>
      </p:sp>
      <p:sp>
        <p:nvSpPr>
          <p:cNvPr id="10" name="balkendia aAL1"/>
          <p:cNvSpPr txBox="1"/>
          <p:nvPr/>
        </p:nvSpPr>
        <p:spPr>
          <a:xfrm>
            <a:off x="363420" y="2446174"/>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do not see my strengths in that area.</a:t>
            </a:r>
            <a:endParaRPr lang="de-DE" sz="1000" dirty="0" smtClean="0">
              <a:latin typeface="Vodafone Rg" pitchFamily="34" charset="0"/>
            </a:endParaRPr>
          </a:p>
        </p:txBody>
      </p:sp>
      <p:sp>
        <p:nvSpPr>
          <p:cNvPr id="11" name="balkendia aAL2"/>
          <p:cNvSpPr txBox="1"/>
          <p:nvPr/>
        </p:nvSpPr>
        <p:spPr>
          <a:xfrm>
            <a:off x="363420" y="2699977"/>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do not feel competent enough.</a:t>
            </a:r>
            <a:endParaRPr lang="de-DE" sz="1000" dirty="0" smtClean="0">
              <a:latin typeface="Vodafone Rg" pitchFamily="34" charset="0"/>
            </a:endParaRPr>
          </a:p>
        </p:txBody>
      </p:sp>
      <p:sp>
        <p:nvSpPr>
          <p:cNvPr id="23" name="balkendia aAL3"/>
          <p:cNvSpPr txBox="1"/>
          <p:nvPr/>
        </p:nvSpPr>
        <p:spPr>
          <a:xfrm>
            <a:off x="363420" y="2953781"/>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don´t want to sit in front of a computer all day.</a:t>
            </a:r>
            <a:endParaRPr lang="de-DE" sz="1000" dirty="0" smtClean="0">
              <a:latin typeface="Vodafone Rg" pitchFamily="34" charset="0"/>
            </a:endParaRPr>
          </a:p>
        </p:txBody>
      </p:sp>
      <p:sp>
        <p:nvSpPr>
          <p:cNvPr id="24" name="balkendia aAL4"/>
          <p:cNvSpPr txBox="1"/>
          <p:nvPr/>
        </p:nvSpPr>
        <p:spPr>
          <a:xfrm>
            <a:off x="363420" y="3207585"/>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am not interested in an office-bound job.</a:t>
            </a:r>
            <a:endParaRPr lang="de-DE" sz="1000" dirty="0" smtClean="0">
              <a:latin typeface="Vodafone Rg" pitchFamily="34" charset="0"/>
            </a:endParaRPr>
          </a:p>
        </p:txBody>
      </p:sp>
      <p:sp>
        <p:nvSpPr>
          <p:cNvPr id="25" name="balkendia aAL5"/>
          <p:cNvSpPr txBox="1"/>
          <p:nvPr/>
        </p:nvSpPr>
        <p:spPr>
          <a:xfrm>
            <a:off x="363420" y="3461389"/>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Jobs are boring</a:t>
            </a:r>
            <a:endParaRPr lang="de-DE" sz="1000" dirty="0" smtClean="0">
              <a:latin typeface="Vodafone Rg" pitchFamily="34" charset="0"/>
            </a:endParaRPr>
          </a:p>
        </p:txBody>
      </p:sp>
      <p:sp>
        <p:nvSpPr>
          <p:cNvPr id="26" name="balkendia aAL6"/>
          <p:cNvSpPr txBox="1"/>
          <p:nvPr/>
        </p:nvSpPr>
        <p:spPr>
          <a:xfrm>
            <a:off x="363420" y="3715192"/>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Education would take too much time.</a:t>
            </a:r>
            <a:endParaRPr lang="de-DE" sz="1000" dirty="0" smtClean="0">
              <a:latin typeface="Vodafone Rg" pitchFamily="34" charset="0"/>
            </a:endParaRPr>
          </a:p>
        </p:txBody>
      </p:sp>
      <p:sp>
        <p:nvSpPr>
          <p:cNvPr id="27" name="balkendia aAL7"/>
          <p:cNvSpPr txBox="1"/>
          <p:nvPr/>
        </p:nvSpPr>
        <p:spPr>
          <a:xfrm>
            <a:off x="363420" y="3968996"/>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There is not enough social contact in these jobs.</a:t>
            </a:r>
            <a:endParaRPr lang="de-DE" sz="1000" dirty="0" smtClean="0">
              <a:latin typeface="Vodafone Rg" pitchFamily="34" charset="0"/>
            </a:endParaRPr>
          </a:p>
        </p:txBody>
      </p:sp>
      <p:sp>
        <p:nvSpPr>
          <p:cNvPr id="28" name="balkendia aAL8"/>
          <p:cNvSpPr txBox="1"/>
          <p:nvPr/>
        </p:nvSpPr>
        <p:spPr>
          <a:xfrm>
            <a:off x="363420" y="4222800"/>
            <a:ext cx="3175000" cy="253804"/>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It is too difficult to keep up with technological development and change.</a:t>
            </a:r>
            <a:endParaRPr lang="de-DE" sz="1000" dirty="0" smtClean="0">
              <a:latin typeface="Vodafone Rg" pitchFamily="34" charset="0"/>
            </a:endParaRPr>
          </a:p>
        </p:txBody>
      </p:sp>
      <p:sp>
        <p:nvSpPr>
          <p:cNvPr id="29" name="balkendia aAL9"/>
          <p:cNvSpPr txBox="1"/>
          <p:nvPr/>
        </p:nvSpPr>
        <p:spPr>
          <a:xfrm>
            <a:off x="363420" y="4476603"/>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Job and career options are more promising in other fields.</a:t>
            </a:r>
            <a:endParaRPr lang="de-DE" sz="1000" dirty="0" smtClean="0">
              <a:latin typeface="Vodafone Rg" pitchFamily="34" charset="0"/>
            </a:endParaRPr>
          </a:p>
        </p:txBody>
      </p:sp>
      <p:sp>
        <p:nvSpPr>
          <p:cNvPr id="30" name="balkendia aAL10"/>
          <p:cNvSpPr txBox="1"/>
          <p:nvPr/>
        </p:nvSpPr>
        <p:spPr>
          <a:xfrm>
            <a:off x="363420" y="4730407"/>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Jobs are paid too low.</a:t>
            </a:r>
            <a:endParaRPr lang="de-DE" sz="1000" dirty="0" smtClean="0">
              <a:latin typeface="Vodafone Rg" pitchFamily="34" charset="0"/>
            </a:endParaRPr>
          </a:p>
        </p:txBody>
      </p:sp>
      <p:sp>
        <p:nvSpPr>
          <p:cNvPr id="31" name="balkendia aAL11"/>
          <p:cNvSpPr txBox="1"/>
          <p:nvPr/>
        </p:nvSpPr>
        <p:spPr>
          <a:xfrm>
            <a:off x="363420" y="4984211"/>
            <a:ext cx="3175000" cy="253804"/>
          </a:xfrm>
          <a:prstGeom prst="rect">
            <a:avLst/>
          </a:prstGeom>
        </p:spPr>
        <p:txBody>
          <a:bodyPr vert="horz" wrap="square" lIns="0" tIns="0" rIns="72000" bIns="0" rtlCol="0" anchor="ctr">
            <a:noAutofit/>
          </a:bodyPr>
          <a:lstStyle/>
          <a:p>
            <a:pPr algn="r"/>
            <a:r>
              <a:rPr lang="en-US" sz="1000">
                <a:latin typeface="Vodafone Rg" pitchFamily="34" charset="0"/>
              </a:rPr>
              <a:t>These jobs generally have a bad reputation</a:t>
            </a:r>
            <a:r>
              <a:rPr lang="en-US" sz="1000" smtClean="0">
                <a:latin typeface="Vodafone Rg" pitchFamily="34" charset="0"/>
              </a:rPr>
              <a:t>.</a:t>
            </a:r>
            <a:endParaRPr lang="de-DE" sz="1000">
              <a:latin typeface="Vodafone Rg" pitchFamily="34" charset="0"/>
            </a:endParaRPr>
          </a:p>
        </p:txBody>
      </p:sp>
      <p:sp>
        <p:nvSpPr>
          <p:cNvPr id="32" name="balkendia aAL12"/>
          <p:cNvSpPr txBox="1"/>
          <p:nvPr/>
        </p:nvSpPr>
        <p:spPr>
          <a:xfrm>
            <a:off x="363420" y="5238015"/>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Other</a:t>
            </a:r>
            <a:endParaRPr lang="de-DE" sz="1000" dirty="0" smtClean="0">
              <a:latin typeface="Vodafone Rg" pitchFamily="34" charset="0"/>
            </a:endParaRPr>
          </a:p>
        </p:txBody>
      </p:sp>
      <p:sp>
        <p:nvSpPr>
          <p:cNvPr id="33" name="balkendia aAL13"/>
          <p:cNvSpPr txBox="1"/>
          <p:nvPr/>
        </p:nvSpPr>
        <p:spPr>
          <a:xfrm>
            <a:off x="363420" y="5491818"/>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34" name="Rechteck 33"/>
          <p:cNvSpPr/>
          <p:nvPr/>
        </p:nvSpPr>
        <p:spPr>
          <a:xfrm>
            <a:off x="4776189" y="2207190"/>
            <a:ext cx="908173" cy="23898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35" name="Rechteck 34"/>
          <p:cNvSpPr/>
          <p:nvPr/>
        </p:nvSpPr>
        <p:spPr>
          <a:xfrm>
            <a:off x="3499968" y="2443574"/>
            <a:ext cx="817508" cy="23898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36" name="Rechteck 35"/>
          <p:cNvSpPr/>
          <p:nvPr/>
        </p:nvSpPr>
        <p:spPr>
          <a:xfrm>
            <a:off x="6039352" y="3472795"/>
            <a:ext cx="609404" cy="23898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37" name="Rechteck 36"/>
          <p:cNvSpPr/>
          <p:nvPr/>
        </p:nvSpPr>
        <p:spPr>
          <a:xfrm>
            <a:off x="4776189" y="3472795"/>
            <a:ext cx="634798" cy="23898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41" name="Rechteck 40"/>
          <p:cNvSpPr/>
          <p:nvPr/>
        </p:nvSpPr>
        <p:spPr>
          <a:xfrm>
            <a:off x="6039352" y="2953781"/>
            <a:ext cx="710240" cy="23898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3938723142"/>
      </p:ext>
    </p:extLst>
  </p:cSld>
  <p:clrMapOvr>
    <a:masterClrMapping/>
  </p:clrMapOvr>
  <p:transition spd="slow">
    <p:wipe dir="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Among Czechs, the primary reason to not consider an ICT career is the feeling of a lack of competence.</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67</a:t>
            </a:fld>
            <a:endParaRPr lang="en-GB" dirty="0"/>
          </a:p>
        </p:txBody>
      </p:sp>
      <p:graphicFrame>
        <p:nvGraphicFramePr>
          <p:cNvPr id="38" name="balkendia a"/>
          <p:cNvGraphicFramePr>
            <a:graphicFrameLocks/>
          </p:cNvGraphicFramePr>
          <p:nvPr>
            <p:custDataLst>
              <p:tags r:id="rId1"/>
            </p:custDataLs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pic>
        <p:nvPicPr>
          <p:cNvPr id="45" name="Grafik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46" name="Grafik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47" name="Picture 2" descr="Flagge Spanie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Why would you not consider a career in ICT?</a:t>
            </a:r>
            <a:endParaRPr lang="en-GB" b="1" baseline="30000" dirty="0">
              <a:latin typeface="Vodafone Rg" pitchFamily="34" charset="0"/>
            </a:endParaRPr>
          </a:p>
        </p:txBody>
      </p:sp>
      <p:sp>
        <p:nvSpPr>
          <p:cNvPr id="29"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Why would you not consider / What makes you cautious to consider a career in digital information and communication technologies (ICT)? Please tick all reasons that apply.; Respondents who would (likely) not consider a career in ICT; n=545-769</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19" name="balkendia aAL0"/>
          <p:cNvSpPr txBox="1"/>
          <p:nvPr/>
        </p:nvSpPr>
        <p:spPr>
          <a:xfrm>
            <a:off x="363420" y="2192370"/>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am not interested in working in that area at all.</a:t>
            </a:r>
            <a:endParaRPr lang="de-DE" sz="1000" dirty="0" smtClean="0">
              <a:latin typeface="Vodafone Rg" pitchFamily="34" charset="0"/>
            </a:endParaRPr>
          </a:p>
        </p:txBody>
      </p:sp>
      <p:sp>
        <p:nvSpPr>
          <p:cNvPr id="20" name="balkendia aAL1"/>
          <p:cNvSpPr txBox="1"/>
          <p:nvPr/>
        </p:nvSpPr>
        <p:spPr>
          <a:xfrm>
            <a:off x="363420" y="2446174"/>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do not see my strengths in that area.</a:t>
            </a:r>
            <a:endParaRPr lang="de-DE" sz="1000" dirty="0" smtClean="0">
              <a:latin typeface="Vodafone Rg" pitchFamily="34" charset="0"/>
            </a:endParaRPr>
          </a:p>
        </p:txBody>
      </p:sp>
      <p:sp>
        <p:nvSpPr>
          <p:cNvPr id="22" name="balkendia aAL2"/>
          <p:cNvSpPr txBox="1"/>
          <p:nvPr/>
        </p:nvSpPr>
        <p:spPr>
          <a:xfrm>
            <a:off x="363420" y="2699977"/>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do not feel competent enough.</a:t>
            </a:r>
            <a:endParaRPr lang="de-DE" sz="1000" dirty="0" smtClean="0">
              <a:latin typeface="Vodafone Rg" pitchFamily="34" charset="0"/>
            </a:endParaRPr>
          </a:p>
        </p:txBody>
      </p:sp>
      <p:sp>
        <p:nvSpPr>
          <p:cNvPr id="23" name="balkendia aAL3"/>
          <p:cNvSpPr txBox="1"/>
          <p:nvPr/>
        </p:nvSpPr>
        <p:spPr>
          <a:xfrm>
            <a:off x="363420" y="2953781"/>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don´t want to sit in front of a computer all day.</a:t>
            </a:r>
            <a:endParaRPr lang="de-DE" sz="1000" dirty="0" smtClean="0">
              <a:latin typeface="Vodafone Rg" pitchFamily="34" charset="0"/>
            </a:endParaRPr>
          </a:p>
        </p:txBody>
      </p:sp>
      <p:sp>
        <p:nvSpPr>
          <p:cNvPr id="24" name="balkendia aAL4"/>
          <p:cNvSpPr txBox="1"/>
          <p:nvPr/>
        </p:nvSpPr>
        <p:spPr>
          <a:xfrm>
            <a:off x="363420" y="3207585"/>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am not interested in an office-bound job.</a:t>
            </a:r>
            <a:endParaRPr lang="de-DE" sz="1000" dirty="0" smtClean="0">
              <a:latin typeface="Vodafone Rg" pitchFamily="34" charset="0"/>
            </a:endParaRPr>
          </a:p>
        </p:txBody>
      </p:sp>
      <p:sp>
        <p:nvSpPr>
          <p:cNvPr id="25" name="balkendia aAL5"/>
          <p:cNvSpPr txBox="1"/>
          <p:nvPr/>
        </p:nvSpPr>
        <p:spPr>
          <a:xfrm>
            <a:off x="363420" y="3461389"/>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Jobs are boring</a:t>
            </a:r>
            <a:endParaRPr lang="de-DE" sz="1000" dirty="0" smtClean="0">
              <a:latin typeface="Vodafone Rg" pitchFamily="34" charset="0"/>
            </a:endParaRPr>
          </a:p>
        </p:txBody>
      </p:sp>
      <p:sp>
        <p:nvSpPr>
          <p:cNvPr id="26" name="balkendia aAL6"/>
          <p:cNvSpPr txBox="1"/>
          <p:nvPr/>
        </p:nvSpPr>
        <p:spPr>
          <a:xfrm>
            <a:off x="363420" y="3715192"/>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Education would take too much time.</a:t>
            </a:r>
            <a:endParaRPr lang="de-DE" sz="1000" dirty="0" smtClean="0">
              <a:latin typeface="Vodafone Rg" pitchFamily="34" charset="0"/>
            </a:endParaRPr>
          </a:p>
        </p:txBody>
      </p:sp>
      <p:sp>
        <p:nvSpPr>
          <p:cNvPr id="27" name="balkendia aAL7"/>
          <p:cNvSpPr txBox="1"/>
          <p:nvPr/>
        </p:nvSpPr>
        <p:spPr>
          <a:xfrm>
            <a:off x="363420" y="3968996"/>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There is not enough social contact in these jobs.</a:t>
            </a:r>
            <a:endParaRPr lang="de-DE" sz="1000" dirty="0" smtClean="0">
              <a:latin typeface="Vodafone Rg" pitchFamily="34" charset="0"/>
            </a:endParaRPr>
          </a:p>
        </p:txBody>
      </p:sp>
      <p:sp>
        <p:nvSpPr>
          <p:cNvPr id="30" name="balkendia aAL9"/>
          <p:cNvSpPr txBox="1"/>
          <p:nvPr/>
        </p:nvSpPr>
        <p:spPr>
          <a:xfrm>
            <a:off x="363420" y="4476603"/>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Job and career options are more promising in other fields.</a:t>
            </a:r>
            <a:endParaRPr lang="de-DE" sz="1000" dirty="0" smtClean="0">
              <a:latin typeface="Vodafone Rg" pitchFamily="34" charset="0"/>
            </a:endParaRPr>
          </a:p>
        </p:txBody>
      </p:sp>
      <p:sp>
        <p:nvSpPr>
          <p:cNvPr id="31" name="balkendia aAL10"/>
          <p:cNvSpPr txBox="1"/>
          <p:nvPr/>
        </p:nvSpPr>
        <p:spPr>
          <a:xfrm>
            <a:off x="363420" y="4730407"/>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Jobs are paid too low.</a:t>
            </a:r>
            <a:endParaRPr lang="de-DE" sz="1000" dirty="0" smtClean="0">
              <a:latin typeface="Vodafone Rg" pitchFamily="34" charset="0"/>
            </a:endParaRPr>
          </a:p>
        </p:txBody>
      </p:sp>
      <p:sp>
        <p:nvSpPr>
          <p:cNvPr id="34" name="balkendia aAL13"/>
          <p:cNvSpPr txBox="1"/>
          <p:nvPr/>
        </p:nvSpPr>
        <p:spPr>
          <a:xfrm>
            <a:off x="363420" y="5491818"/>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35" name="Rechteck 34"/>
          <p:cNvSpPr/>
          <p:nvPr/>
        </p:nvSpPr>
        <p:spPr>
          <a:xfrm>
            <a:off x="6039352" y="2953781"/>
            <a:ext cx="710240" cy="23898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36" name="Rechteck 35"/>
          <p:cNvSpPr/>
          <p:nvPr/>
        </p:nvSpPr>
        <p:spPr>
          <a:xfrm>
            <a:off x="6039352" y="2709404"/>
            <a:ext cx="906196" cy="23898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41" name="balkendia aAL8"/>
          <p:cNvSpPr txBox="1"/>
          <p:nvPr/>
        </p:nvSpPr>
        <p:spPr>
          <a:xfrm>
            <a:off x="363420" y="4222800"/>
            <a:ext cx="3175000" cy="253804"/>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It is too difficult to keep up with technological development and change.</a:t>
            </a:r>
            <a:endParaRPr lang="de-DE" sz="1000" dirty="0" smtClean="0">
              <a:latin typeface="Vodafone Rg" pitchFamily="34" charset="0"/>
            </a:endParaRPr>
          </a:p>
        </p:txBody>
      </p:sp>
      <p:sp>
        <p:nvSpPr>
          <p:cNvPr id="48" name="balkendia aAL11"/>
          <p:cNvSpPr txBox="1"/>
          <p:nvPr/>
        </p:nvSpPr>
        <p:spPr>
          <a:xfrm>
            <a:off x="363420" y="4984211"/>
            <a:ext cx="3175000" cy="253804"/>
          </a:xfrm>
          <a:prstGeom prst="rect">
            <a:avLst/>
          </a:prstGeom>
        </p:spPr>
        <p:txBody>
          <a:bodyPr vert="horz" wrap="square" lIns="0" tIns="0" rIns="72000" bIns="0" rtlCol="0" anchor="ctr">
            <a:noAutofit/>
          </a:bodyPr>
          <a:lstStyle/>
          <a:p>
            <a:pPr algn="r"/>
            <a:r>
              <a:rPr lang="en-US" sz="1000">
                <a:latin typeface="Vodafone Rg" pitchFamily="34" charset="0"/>
              </a:rPr>
              <a:t>These jobs generally have a bad reputation</a:t>
            </a:r>
            <a:r>
              <a:rPr lang="en-US" sz="1000" smtClean="0">
                <a:latin typeface="Vodafone Rg" pitchFamily="34" charset="0"/>
              </a:rPr>
              <a:t>.</a:t>
            </a:r>
            <a:endParaRPr lang="de-DE" sz="1000">
              <a:latin typeface="Vodafone Rg" pitchFamily="34" charset="0"/>
            </a:endParaRPr>
          </a:p>
        </p:txBody>
      </p:sp>
      <p:sp>
        <p:nvSpPr>
          <p:cNvPr id="49" name="balkendia aAL12"/>
          <p:cNvSpPr txBox="1"/>
          <p:nvPr/>
        </p:nvSpPr>
        <p:spPr>
          <a:xfrm>
            <a:off x="363420" y="5238015"/>
            <a:ext cx="3175000" cy="2538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Other</a:t>
            </a:r>
            <a:endParaRPr lang="de-DE" sz="1000" dirty="0" smtClean="0">
              <a:latin typeface="Vodafone Rg" pitchFamily="34" charset="0"/>
            </a:endParaRPr>
          </a:p>
        </p:txBody>
      </p:sp>
    </p:spTree>
    <p:extLst>
      <p:ext uri="{BB962C8B-B14F-4D97-AF65-F5344CB8AC3E}">
        <p14:creationId xmlns:p14="http://schemas.microsoft.com/office/powerpoint/2010/main" val="987144150"/>
      </p:ext>
    </p:extLst>
  </p:cSld>
  <p:clrMapOvr>
    <a:masterClrMapping/>
  </p:clrMapOvr>
  <p:transition spd="slow">
    <p:wipe dir="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r>
              <a:rPr lang="en-US" dirty="0"/>
              <a:t>Skills in the </a:t>
            </a:r>
            <a:r>
              <a:rPr lang="en-US" dirty="0" err="1"/>
              <a:t>digitalised</a:t>
            </a:r>
            <a:r>
              <a:rPr lang="en-US" dirty="0"/>
              <a:t> economy</a:t>
            </a:r>
            <a:endParaRPr lang="de-DE" dirty="0"/>
          </a:p>
        </p:txBody>
      </p:sp>
      <p:sp>
        <p:nvSpPr>
          <p:cNvPr id="6" name="Foliennummernplatzhalter 5"/>
          <p:cNvSpPr>
            <a:spLocks noGrp="1"/>
          </p:cNvSpPr>
          <p:nvPr>
            <p:ph type="sldNum" sz="quarter" idx="11"/>
          </p:nvPr>
        </p:nvSpPr>
        <p:spPr/>
        <p:txBody>
          <a:bodyPr/>
          <a:lstStyle/>
          <a:p>
            <a:fld id="{72A83A2B-3358-44F8-83A0-4598795D8FB5}" type="slidenum">
              <a:rPr lang="en-GB" smtClean="0"/>
              <a:pPr/>
              <a:t>68</a:t>
            </a:fld>
            <a:endParaRPr lang="en-GB" dirty="0"/>
          </a:p>
        </p:txBody>
      </p:sp>
    </p:spTree>
    <p:extLst>
      <p:ext uri="{BB962C8B-B14F-4D97-AF65-F5344CB8AC3E}">
        <p14:creationId xmlns:p14="http://schemas.microsoft.com/office/powerpoint/2010/main" val="10216511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Brits are particularly convinced of a widespread requirement of basic ICT skills at work in the future. </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69</a:t>
            </a:fld>
            <a:endParaRPr lang="en-US" dirty="0"/>
          </a:p>
        </p:txBody>
      </p:sp>
      <p:graphicFrame>
        <p:nvGraphicFramePr>
          <p:cNvPr id="7" name="Profillinien"/>
          <p:cNvGraphicFramePr>
            <a:graphicFrameLocks/>
          </p:cNvGraphicFramePr>
          <p:nvPr>
            <p:custDataLst>
              <p:tags r:id="rId1"/>
            </p:custDataLs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800351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Thinking about the skills at using digital information and communication technologies (ICT), in how far do you agree with the following statements? In the future…; All respondents; n=908-996;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ICT skills: In how far do you agree with the following statements? In the future…</a:t>
            </a:r>
            <a:endParaRPr lang="en-US" b="1" baseline="30000" dirty="0">
              <a:latin typeface="Vodafone Rg" pitchFamily="34" charset="0"/>
            </a:endParaRPr>
          </a:p>
        </p:txBody>
      </p:sp>
      <p:sp>
        <p:nvSpPr>
          <p:cNvPr id="16" name="Rechteck 15"/>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7" name="Rechteck 16"/>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2" name="ProfillinienAL0"/>
          <p:cNvSpPr txBox="1"/>
          <p:nvPr/>
        </p:nvSpPr>
        <p:spPr>
          <a:xfrm>
            <a:off x="481406" y="2183045"/>
            <a:ext cx="3962400" cy="906623"/>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…more jobs will require basic ICT skills like using office or e-mail software (e.g. Microsoft Word, Excel, Outlook, etc.).</a:t>
            </a:r>
          </a:p>
        </p:txBody>
      </p:sp>
      <p:sp>
        <p:nvSpPr>
          <p:cNvPr id="3" name="ProfillinienAL1"/>
          <p:cNvSpPr txBox="1"/>
          <p:nvPr/>
        </p:nvSpPr>
        <p:spPr>
          <a:xfrm>
            <a:off x="481406" y="3089668"/>
            <a:ext cx="3962400" cy="906623"/>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…more jobs will require advanced ICT skills in using sector-specific software tools (e.g. Adobe Photoshop, data processing software, etc.).</a:t>
            </a:r>
          </a:p>
        </p:txBody>
      </p:sp>
      <p:sp>
        <p:nvSpPr>
          <p:cNvPr id="8" name="ProfillinienAL2"/>
          <p:cNvSpPr txBox="1"/>
          <p:nvPr/>
        </p:nvSpPr>
        <p:spPr>
          <a:xfrm>
            <a:off x="481406" y="3996291"/>
            <a:ext cx="3962400" cy="906623"/>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…more jobs will require skills at developing, operating and maintaining ICT systems (software engineering, coding, programming, in-depth technical knowledge about hard- and software).</a:t>
            </a:r>
          </a:p>
        </p:txBody>
      </p:sp>
      <p:sp>
        <p:nvSpPr>
          <p:cNvPr id="9" name="ProfillinienAL3"/>
          <p:cNvSpPr txBox="1"/>
          <p:nvPr/>
        </p:nvSpPr>
        <p:spPr>
          <a:xfrm>
            <a:off x="481406" y="4902915"/>
            <a:ext cx="3962400" cy="906623"/>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...almost everyone will need some level of coding skill (programming, scripting etc.) in their job.</a:t>
            </a:r>
          </a:p>
        </p:txBody>
      </p:sp>
      <p:sp>
        <p:nvSpPr>
          <p:cNvPr id="14" name="Rechteck 13"/>
          <p:cNvSpPr/>
          <p:nvPr/>
        </p:nvSpPr>
        <p:spPr>
          <a:xfrm>
            <a:off x="6909848" y="2498416"/>
            <a:ext cx="1121790" cy="257026"/>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35707893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Compared to young people elsewhere, Italians and Spaniards are more aware that coding might become a requirement.</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70</a:t>
            </a:fld>
            <a:endParaRPr lang="en-US" dirty="0"/>
          </a:p>
        </p:txBody>
      </p:sp>
      <p:graphicFrame>
        <p:nvGraphicFramePr>
          <p:cNvPr id="7" name="Profillinien"/>
          <p:cNvGraphicFramePr>
            <a:graphicFrameLocks/>
          </p:cNvGraphicFramePr>
          <p:nvPr>
            <p:custDataLst>
              <p:tags r:id="rId1"/>
            </p:custDataLs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800351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Thinking about the skills at using digital information and communication technologies (ICT), in how far do you agree with the following statements? In the future…; All respondents; n=908-996;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ICT skills: In how far do you agree with the following statements? In the future…</a:t>
            </a:r>
            <a:endParaRPr lang="en-US" b="1" baseline="30000" dirty="0">
              <a:latin typeface="Vodafone Rg" pitchFamily="34" charset="0"/>
            </a:endParaRPr>
          </a:p>
        </p:txBody>
      </p:sp>
      <p:sp>
        <p:nvSpPr>
          <p:cNvPr id="16" name="Rechteck 15"/>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7" name="Rechteck 16"/>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2" name="ProfillinienAL0"/>
          <p:cNvSpPr txBox="1"/>
          <p:nvPr/>
        </p:nvSpPr>
        <p:spPr>
          <a:xfrm>
            <a:off x="481406" y="2183045"/>
            <a:ext cx="3962400" cy="906623"/>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…more jobs will require basic ICT skills like using office or e-mail software (e.g. Microsoft Word, Excel, Outlook, etc.).</a:t>
            </a:r>
          </a:p>
        </p:txBody>
      </p:sp>
      <p:sp>
        <p:nvSpPr>
          <p:cNvPr id="3" name="ProfillinienAL1"/>
          <p:cNvSpPr txBox="1"/>
          <p:nvPr/>
        </p:nvSpPr>
        <p:spPr>
          <a:xfrm>
            <a:off x="481406" y="3089668"/>
            <a:ext cx="3962400" cy="906623"/>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…more jobs will require advanced ICT skills in using sector-specific software tools (e.g. Adobe Photoshop, data processing software, etc.).</a:t>
            </a:r>
          </a:p>
        </p:txBody>
      </p:sp>
      <p:sp>
        <p:nvSpPr>
          <p:cNvPr id="8" name="ProfillinienAL2"/>
          <p:cNvSpPr txBox="1"/>
          <p:nvPr/>
        </p:nvSpPr>
        <p:spPr>
          <a:xfrm>
            <a:off x="481406" y="3996291"/>
            <a:ext cx="3962400" cy="906623"/>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…more jobs will require skills at developing, operating and maintaining ICT systems (software engineering, coding, programming, in-depth technical knowledge about hard- and software).</a:t>
            </a:r>
          </a:p>
        </p:txBody>
      </p:sp>
      <p:sp>
        <p:nvSpPr>
          <p:cNvPr id="9" name="ProfillinienAL3"/>
          <p:cNvSpPr txBox="1"/>
          <p:nvPr/>
        </p:nvSpPr>
        <p:spPr>
          <a:xfrm>
            <a:off x="481406" y="4902915"/>
            <a:ext cx="3962400" cy="906623"/>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...almost everyone will need some level of coding skill (programming, scripting etc.) in their job.</a:t>
            </a:r>
          </a:p>
        </p:txBody>
      </p:sp>
      <p:sp>
        <p:nvSpPr>
          <p:cNvPr id="15" name="Rechteck 14"/>
          <p:cNvSpPr/>
          <p:nvPr/>
        </p:nvSpPr>
        <p:spPr>
          <a:xfrm>
            <a:off x="5844619" y="5227713"/>
            <a:ext cx="1121790" cy="257026"/>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38298374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7200" y="416971"/>
            <a:ext cx="8215460" cy="1026068"/>
          </a:xfrm>
        </p:spPr>
        <p:txBody>
          <a:bodyPr/>
          <a:lstStyle/>
          <a:p>
            <a:r>
              <a:rPr lang="en-US" dirty="0" smtClean="0"/>
              <a:t>Confidence in personal ICT skills is highest in the UK. Dutch are less </a:t>
            </a:r>
            <a:r>
              <a:rPr lang="en-US" smtClean="0"/>
              <a:t>convinced of </a:t>
            </a:r>
            <a:r>
              <a:rPr lang="en-US" dirty="0" smtClean="0"/>
              <a:t>constant training </a:t>
            </a:r>
            <a:r>
              <a:rPr lang="en-US" smtClean="0"/>
              <a:t>being </a:t>
            </a:r>
            <a:r>
              <a:rPr lang="en-US"/>
              <a:t>necessary than </a:t>
            </a:r>
            <a:r>
              <a:rPr lang="en-US" smtClean="0"/>
              <a:t>others.</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71</a:t>
            </a:fld>
            <a:endParaRPr lang="en-US" dirty="0"/>
          </a:p>
        </p:txBody>
      </p:sp>
      <p:graphicFrame>
        <p:nvGraphicFramePr>
          <p:cNvPr id="7" name="Profillinien"/>
          <p:cNvGraphicFramePr>
            <a:graphicFrameLocks/>
          </p:cNvGraphicFramePr>
          <p:nvPr>
            <p:custDataLst>
              <p:tags r:id="rId1"/>
            </p:custDataLs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Thinking about the influence of digital technologies on the workplace of the future: In how far do you agree with the following statements?; All respondents; n=884-978;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ICT at work: In how far do you agree </a:t>
            </a:r>
            <a:r>
              <a:rPr lang="en-US">
                <a:solidFill>
                  <a:srgbClr val="E60000"/>
                </a:solidFill>
                <a:latin typeface="Vodafone Rg" pitchFamily="34" charset="0"/>
              </a:rPr>
              <a:t>with </a:t>
            </a:r>
            <a:r>
              <a:rPr lang="en-US" smtClean="0">
                <a:solidFill>
                  <a:srgbClr val="E60000"/>
                </a:solidFill>
                <a:latin typeface="Vodafone Rg" pitchFamily="34" charset="0"/>
              </a:rPr>
              <a:t>these statements</a:t>
            </a:r>
            <a:r>
              <a:rPr lang="en-US" dirty="0">
                <a:solidFill>
                  <a:srgbClr val="E60000"/>
                </a:solidFill>
                <a:latin typeface="Vodafone Rg" pitchFamily="34" charset="0"/>
              </a:rPr>
              <a:t>?</a:t>
            </a:r>
          </a:p>
        </p:txBody>
      </p:sp>
      <p:sp>
        <p:nvSpPr>
          <p:cNvPr id="19" name="Rechteck 18"/>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26" name="Rechteck 25"/>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10" name="ProfillinienAL0"/>
          <p:cNvSpPr txBox="1"/>
          <p:nvPr/>
        </p:nvSpPr>
        <p:spPr>
          <a:xfrm>
            <a:off x="481406" y="2183045"/>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The changes to working environments require constant professional training, even when you are employed.</a:t>
            </a:r>
          </a:p>
        </p:txBody>
      </p:sp>
      <p:sp>
        <p:nvSpPr>
          <p:cNvPr id="11" name="ProfillinienAL1"/>
          <p:cNvSpPr txBox="1"/>
          <p:nvPr/>
        </p:nvSpPr>
        <p:spPr>
          <a:xfrm>
            <a:off x="481406" y="2636357"/>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love the idea of being able to work from home by using digital technologies.</a:t>
            </a:r>
          </a:p>
        </p:txBody>
      </p:sp>
      <p:sp>
        <p:nvSpPr>
          <p:cNvPr id="12" name="ProfillinienAL2"/>
          <p:cNvSpPr txBox="1"/>
          <p:nvPr/>
        </p:nvSpPr>
        <p:spPr>
          <a:xfrm>
            <a:off x="481406" y="3089668"/>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am confident to keep up with any technological changes relevant to my field of education / work.</a:t>
            </a:r>
          </a:p>
        </p:txBody>
      </p:sp>
      <p:sp>
        <p:nvSpPr>
          <p:cNvPr id="15" name="ProfillinienAL3"/>
          <p:cNvSpPr txBox="1"/>
          <p:nvPr/>
        </p:nvSpPr>
        <p:spPr>
          <a:xfrm>
            <a:off x="481406" y="3542980"/>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am generally confident that my ICT skills are sufficient for my future career path.</a:t>
            </a:r>
          </a:p>
        </p:txBody>
      </p:sp>
      <p:sp>
        <p:nvSpPr>
          <p:cNvPr id="16" name="ProfillinienAL4"/>
          <p:cNvSpPr txBox="1"/>
          <p:nvPr/>
        </p:nvSpPr>
        <p:spPr>
          <a:xfrm>
            <a:off x="481406" y="3996291"/>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Digital technologies play a very important role in my field of education / work.</a:t>
            </a:r>
          </a:p>
        </p:txBody>
      </p:sp>
      <p:sp>
        <p:nvSpPr>
          <p:cNvPr id="17" name="ProfillinienAL5"/>
          <p:cNvSpPr txBox="1"/>
          <p:nvPr/>
        </p:nvSpPr>
        <p:spPr>
          <a:xfrm>
            <a:off x="481406" y="4449603"/>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am concerned about maintaining a healthy work-life balance due to constantly changing work environments.</a:t>
            </a:r>
          </a:p>
        </p:txBody>
      </p:sp>
      <p:sp>
        <p:nvSpPr>
          <p:cNvPr id="27" name="ProfillinienAL6"/>
          <p:cNvSpPr txBox="1"/>
          <p:nvPr/>
        </p:nvSpPr>
        <p:spPr>
          <a:xfrm>
            <a:off x="481406" y="4902915"/>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The level of ICT skills required by employers today endangers my chances to find a job.</a:t>
            </a:r>
          </a:p>
        </p:txBody>
      </p:sp>
      <p:sp>
        <p:nvSpPr>
          <p:cNvPr id="28" name="ProfillinienAL7"/>
          <p:cNvSpPr txBox="1"/>
          <p:nvPr/>
        </p:nvSpPr>
        <p:spPr>
          <a:xfrm>
            <a:off x="481406" y="5356227"/>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feel at a disadvantage in applying for jobs in the future because of a lack of ICT skills.</a:t>
            </a:r>
          </a:p>
        </p:txBody>
      </p:sp>
      <p:sp>
        <p:nvSpPr>
          <p:cNvPr id="18" name="Rechteck 17"/>
          <p:cNvSpPr/>
          <p:nvPr/>
        </p:nvSpPr>
        <p:spPr>
          <a:xfrm>
            <a:off x="6611815" y="3625403"/>
            <a:ext cx="844061" cy="257026"/>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2" name="Rechteck 21"/>
          <p:cNvSpPr/>
          <p:nvPr/>
        </p:nvSpPr>
        <p:spPr>
          <a:xfrm>
            <a:off x="6429081" y="2271761"/>
            <a:ext cx="904974" cy="257026"/>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3" name="Rechteck 22"/>
          <p:cNvSpPr/>
          <p:nvPr/>
        </p:nvSpPr>
        <p:spPr>
          <a:xfrm>
            <a:off x="6393228" y="4089301"/>
            <a:ext cx="844061" cy="257026"/>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3140823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Young Czechs are least concerned about ICT requirements endangering their job chances.</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72</a:t>
            </a:fld>
            <a:endParaRPr lang="en-US" dirty="0"/>
          </a:p>
        </p:txBody>
      </p:sp>
      <p:graphicFrame>
        <p:nvGraphicFramePr>
          <p:cNvPr id="7" name="Profillinien"/>
          <p:cNvGraphicFramePr>
            <a:graphicFrameLocks/>
          </p:cNvGraphicFramePr>
          <p:nvPr>
            <p:custDataLst>
              <p:tags r:id="rId1"/>
            </p:custDataLs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Thinking about the influence of digital technologies on the workplace of the future: In how far do you agree with the following statements?; All respondents; n=884-978;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ICT at work: In how far do you agree </a:t>
            </a:r>
            <a:r>
              <a:rPr lang="en-US">
                <a:solidFill>
                  <a:srgbClr val="E60000"/>
                </a:solidFill>
                <a:latin typeface="Vodafone Rg" pitchFamily="34" charset="0"/>
              </a:rPr>
              <a:t>with </a:t>
            </a:r>
            <a:r>
              <a:rPr lang="en-US" smtClean="0">
                <a:solidFill>
                  <a:srgbClr val="E60000"/>
                </a:solidFill>
                <a:latin typeface="Vodafone Rg" pitchFamily="34" charset="0"/>
              </a:rPr>
              <a:t>these statements</a:t>
            </a:r>
            <a:r>
              <a:rPr lang="en-US" dirty="0">
                <a:solidFill>
                  <a:srgbClr val="E60000"/>
                </a:solidFill>
                <a:latin typeface="Vodafone Rg" pitchFamily="34" charset="0"/>
              </a:rPr>
              <a:t>?</a:t>
            </a:r>
          </a:p>
        </p:txBody>
      </p:sp>
      <p:sp>
        <p:nvSpPr>
          <p:cNvPr id="19" name="Rechteck 18"/>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26" name="Rechteck 25"/>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10" name="ProfillinienAL0"/>
          <p:cNvSpPr txBox="1"/>
          <p:nvPr/>
        </p:nvSpPr>
        <p:spPr>
          <a:xfrm>
            <a:off x="481406" y="2183045"/>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The changes to working environments require constant professional training, even when you are employed.</a:t>
            </a:r>
          </a:p>
        </p:txBody>
      </p:sp>
      <p:sp>
        <p:nvSpPr>
          <p:cNvPr id="11" name="ProfillinienAL1"/>
          <p:cNvSpPr txBox="1"/>
          <p:nvPr/>
        </p:nvSpPr>
        <p:spPr>
          <a:xfrm>
            <a:off x="481406" y="2636357"/>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love the idea of being able to work from home by using digital technologies.</a:t>
            </a:r>
          </a:p>
        </p:txBody>
      </p:sp>
      <p:sp>
        <p:nvSpPr>
          <p:cNvPr id="12" name="ProfillinienAL2"/>
          <p:cNvSpPr txBox="1"/>
          <p:nvPr/>
        </p:nvSpPr>
        <p:spPr>
          <a:xfrm>
            <a:off x="481406" y="3089668"/>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am confident to keep up with any technological changes relevant to my field of education / work.</a:t>
            </a:r>
          </a:p>
        </p:txBody>
      </p:sp>
      <p:sp>
        <p:nvSpPr>
          <p:cNvPr id="15" name="ProfillinienAL3"/>
          <p:cNvSpPr txBox="1"/>
          <p:nvPr/>
        </p:nvSpPr>
        <p:spPr>
          <a:xfrm>
            <a:off x="481406" y="3542980"/>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am generally confident that my ICT skills are sufficient for my future career path.</a:t>
            </a:r>
          </a:p>
        </p:txBody>
      </p:sp>
      <p:sp>
        <p:nvSpPr>
          <p:cNvPr id="16" name="ProfillinienAL4"/>
          <p:cNvSpPr txBox="1"/>
          <p:nvPr/>
        </p:nvSpPr>
        <p:spPr>
          <a:xfrm>
            <a:off x="481406" y="3996291"/>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Digital technologies play a very important role in my field of education / work.</a:t>
            </a:r>
          </a:p>
        </p:txBody>
      </p:sp>
      <p:sp>
        <p:nvSpPr>
          <p:cNvPr id="17" name="ProfillinienAL5"/>
          <p:cNvSpPr txBox="1"/>
          <p:nvPr/>
        </p:nvSpPr>
        <p:spPr>
          <a:xfrm>
            <a:off x="481406" y="4449603"/>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am concerned about maintaining a healthy work-life balance due to constantly changing work environments.</a:t>
            </a:r>
          </a:p>
        </p:txBody>
      </p:sp>
      <p:sp>
        <p:nvSpPr>
          <p:cNvPr id="27" name="ProfillinienAL6"/>
          <p:cNvSpPr txBox="1"/>
          <p:nvPr/>
        </p:nvSpPr>
        <p:spPr>
          <a:xfrm>
            <a:off x="481406" y="4902915"/>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The level of ICT skills required by employers today endangers my chances to find a job.</a:t>
            </a:r>
          </a:p>
        </p:txBody>
      </p:sp>
      <p:sp>
        <p:nvSpPr>
          <p:cNvPr id="28" name="ProfillinienAL7"/>
          <p:cNvSpPr txBox="1"/>
          <p:nvPr/>
        </p:nvSpPr>
        <p:spPr>
          <a:xfrm>
            <a:off x="481406" y="5356227"/>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feel at a disadvantage in applying for jobs in the future because of a lack of ICT skills.</a:t>
            </a:r>
          </a:p>
        </p:txBody>
      </p:sp>
      <p:sp>
        <p:nvSpPr>
          <p:cNvPr id="18" name="Rechteck 17"/>
          <p:cNvSpPr/>
          <p:nvPr/>
        </p:nvSpPr>
        <p:spPr>
          <a:xfrm>
            <a:off x="5633190" y="4985337"/>
            <a:ext cx="824172" cy="257026"/>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27621832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Young people in the Netherlands believe connecting devices to be less important than those elsewhere.</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73</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53159935"/>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How important do you think the following ICT skills are on your career path?; All respondents; n=878-990;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How important do you think the following ICT skills are on your career path?</a:t>
            </a:r>
            <a:endParaRPr lang="en-US" b="1" baseline="30000" dirty="0">
              <a:latin typeface="Vodafone Rg" pitchFamily="34" charset="0"/>
            </a:endParaRPr>
          </a:p>
        </p:txBody>
      </p:sp>
      <p:sp>
        <p:nvSpPr>
          <p:cNvPr id="19" name="Rechteck 18"/>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22" name="Rechteck 21"/>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3" name="ProfillinienAL0"/>
          <p:cNvSpPr txBox="1"/>
          <p:nvPr/>
        </p:nvSpPr>
        <p:spPr>
          <a:xfrm>
            <a:off x="481406" y="2183045"/>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Sending and receiving e-mails</a:t>
            </a:r>
          </a:p>
        </p:txBody>
      </p:sp>
      <p:sp>
        <p:nvSpPr>
          <p:cNvPr id="8" name="ProfillinienAL1"/>
          <p:cNvSpPr txBox="1"/>
          <p:nvPr/>
        </p:nvSpPr>
        <p:spPr>
          <a:xfrm>
            <a:off x="481406" y="2636357"/>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Standard office software (e.g. Microsoft Word, Excel, PowerPoint)</a:t>
            </a:r>
          </a:p>
        </p:txBody>
      </p:sp>
      <p:sp>
        <p:nvSpPr>
          <p:cNvPr id="9" name="ProfillinienAL2"/>
          <p:cNvSpPr txBox="1"/>
          <p:nvPr/>
        </p:nvSpPr>
        <p:spPr>
          <a:xfrm>
            <a:off x="481406" y="3089668"/>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Searching for information on the Internet</a:t>
            </a:r>
          </a:p>
        </p:txBody>
      </p:sp>
      <p:sp>
        <p:nvSpPr>
          <p:cNvPr id="10" name="ProfillinienAL3"/>
          <p:cNvSpPr txBox="1"/>
          <p:nvPr/>
        </p:nvSpPr>
        <p:spPr>
          <a:xfrm>
            <a:off x="481406" y="3542980"/>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Critically thinking about information found on the Internet</a:t>
            </a:r>
          </a:p>
        </p:txBody>
      </p:sp>
      <p:sp>
        <p:nvSpPr>
          <p:cNvPr id="11" name="ProfillinienAL4"/>
          <p:cNvSpPr txBox="1"/>
          <p:nvPr/>
        </p:nvSpPr>
        <p:spPr>
          <a:xfrm>
            <a:off x="674688" y="3996291"/>
            <a:ext cx="3769118"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Connecting different devices (e.g. printer, projector, camera) with a computer</a:t>
            </a:r>
          </a:p>
        </p:txBody>
      </p:sp>
      <p:sp>
        <p:nvSpPr>
          <p:cNvPr id="12" name="ProfillinienAL5"/>
          <p:cNvSpPr txBox="1"/>
          <p:nvPr/>
        </p:nvSpPr>
        <p:spPr>
          <a:xfrm>
            <a:off x="481406" y="4449603"/>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Knowledge of ways to protect data</a:t>
            </a:r>
          </a:p>
        </p:txBody>
      </p:sp>
      <p:sp>
        <p:nvSpPr>
          <p:cNvPr id="15" name="ProfillinienAL6"/>
          <p:cNvSpPr txBox="1"/>
          <p:nvPr/>
        </p:nvSpPr>
        <p:spPr>
          <a:xfrm>
            <a:off x="1654628" y="4902915"/>
            <a:ext cx="2789177"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Using digital devices other than a computer (e.g. smartphone, tablet PC)</a:t>
            </a:r>
          </a:p>
        </p:txBody>
      </p:sp>
      <p:sp>
        <p:nvSpPr>
          <p:cNvPr id="16" name="ProfillinienAL7"/>
          <p:cNvSpPr txBox="1"/>
          <p:nvPr/>
        </p:nvSpPr>
        <p:spPr>
          <a:xfrm>
            <a:off x="481406" y="5356227"/>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Software to handle large databases (e.g. Microsoft Access)</a:t>
            </a:r>
          </a:p>
        </p:txBody>
      </p:sp>
      <p:sp>
        <p:nvSpPr>
          <p:cNvPr id="18" name="Rechteck 17"/>
          <p:cNvSpPr/>
          <p:nvPr/>
        </p:nvSpPr>
        <p:spPr>
          <a:xfrm>
            <a:off x="6633241" y="4087735"/>
            <a:ext cx="710240" cy="23898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20756152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Italians and Spaniards expect database software to be more important than young people in other countries do.</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74</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1172654692"/>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How important do you think the following ICT skills are on your career path?; All respondents; n=878-990;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How important do you think the following ICT skills are on your career path?</a:t>
            </a:r>
            <a:endParaRPr lang="en-US" b="1" baseline="30000" dirty="0">
              <a:latin typeface="Vodafone Rg" pitchFamily="34" charset="0"/>
            </a:endParaRPr>
          </a:p>
        </p:txBody>
      </p:sp>
      <p:sp>
        <p:nvSpPr>
          <p:cNvPr id="19" name="Rechteck 18"/>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22" name="Rechteck 21"/>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3" name="ProfillinienAL0"/>
          <p:cNvSpPr txBox="1"/>
          <p:nvPr/>
        </p:nvSpPr>
        <p:spPr>
          <a:xfrm>
            <a:off x="481406" y="2183045"/>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Sending and receiving e-mails</a:t>
            </a:r>
          </a:p>
        </p:txBody>
      </p:sp>
      <p:sp>
        <p:nvSpPr>
          <p:cNvPr id="8" name="ProfillinienAL1"/>
          <p:cNvSpPr txBox="1"/>
          <p:nvPr/>
        </p:nvSpPr>
        <p:spPr>
          <a:xfrm>
            <a:off x="481406" y="2636357"/>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Standard office software (e.g. Microsoft Word, Excel, PowerPoint)</a:t>
            </a:r>
          </a:p>
        </p:txBody>
      </p:sp>
      <p:sp>
        <p:nvSpPr>
          <p:cNvPr id="9" name="ProfillinienAL2"/>
          <p:cNvSpPr txBox="1"/>
          <p:nvPr/>
        </p:nvSpPr>
        <p:spPr>
          <a:xfrm>
            <a:off x="481406" y="3089668"/>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Searching for information on the Internet</a:t>
            </a:r>
          </a:p>
        </p:txBody>
      </p:sp>
      <p:sp>
        <p:nvSpPr>
          <p:cNvPr id="10" name="ProfillinienAL3"/>
          <p:cNvSpPr txBox="1"/>
          <p:nvPr/>
        </p:nvSpPr>
        <p:spPr>
          <a:xfrm>
            <a:off x="481406" y="3542980"/>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Critically thinking about information found on the Internet</a:t>
            </a:r>
          </a:p>
        </p:txBody>
      </p:sp>
      <p:sp>
        <p:nvSpPr>
          <p:cNvPr id="11" name="ProfillinienAL4"/>
          <p:cNvSpPr txBox="1"/>
          <p:nvPr/>
        </p:nvSpPr>
        <p:spPr>
          <a:xfrm>
            <a:off x="674688" y="3996291"/>
            <a:ext cx="3769118"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Connecting different devices (e.g. printer, projector, camera) with a computer</a:t>
            </a:r>
          </a:p>
        </p:txBody>
      </p:sp>
      <p:sp>
        <p:nvSpPr>
          <p:cNvPr id="12" name="ProfillinienAL5"/>
          <p:cNvSpPr txBox="1"/>
          <p:nvPr/>
        </p:nvSpPr>
        <p:spPr>
          <a:xfrm>
            <a:off x="481406" y="4449603"/>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Knowledge of ways to protect data</a:t>
            </a:r>
          </a:p>
        </p:txBody>
      </p:sp>
      <p:sp>
        <p:nvSpPr>
          <p:cNvPr id="15" name="ProfillinienAL6"/>
          <p:cNvSpPr txBox="1"/>
          <p:nvPr/>
        </p:nvSpPr>
        <p:spPr>
          <a:xfrm>
            <a:off x="1532708" y="4902915"/>
            <a:ext cx="2911097"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Using digital devices other than a computer (e.g. smartphone, tablet PC)</a:t>
            </a:r>
          </a:p>
        </p:txBody>
      </p:sp>
      <p:sp>
        <p:nvSpPr>
          <p:cNvPr id="16" name="ProfillinienAL7"/>
          <p:cNvSpPr txBox="1"/>
          <p:nvPr/>
        </p:nvSpPr>
        <p:spPr>
          <a:xfrm>
            <a:off x="481406" y="5356227"/>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Software to handle large databases (e.g. Microsoft Access)</a:t>
            </a:r>
          </a:p>
        </p:txBody>
      </p:sp>
      <p:sp>
        <p:nvSpPr>
          <p:cNvPr id="18" name="Rechteck 17"/>
          <p:cNvSpPr/>
          <p:nvPr/>
        </p:nvSpPr>
        <p:spPr>
          <a:xfrm>
            <a:off x="6689802" y="5463391"/>
            <a:ext cx="519793" cy="23898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41366049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7199" y="416971"/>
            <a:ext cx="8130619" cy="1026068"/>
          </a:xfrm>
        </p:spPr>
        <p:txBody>
          <a:bodyPr/>
          <a:lstStyle/>
          <a:p>
            <a:r>
              <a:rPr lang="en-US" dirty="0" smtClean="0"/>
              <a:t>Young Europeans generally feel that more complex or hardware related skills will remain less important than basic ICT skills.</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75</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74827264"/>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How important do you think the following ICT skills are on your career path?; All respondents; n=878-990;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How important do you think the following ICT skills are on your career path?</a:t>
            </a:r>
            <a:endParaRPr lang="en-US" b="1" baseline="30000" dirty="0">
              <a:latin typeface="Vodafone Rg" pitchFamily="34" charset="0"/>
            </a:endParaRPr>
          </a:p>
        </p:txBody>
      </p:sp>
      <p:sp>
        <p:nvSpPr>
          <p:cNvPr id="18" name="Rechteck 17"/>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9" name="Rechteck 18"/>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2" name="ProfillinienAL0"/>
          <p:cNvSpPr txBox="1"/>
          <p:nvPr/>
        </p:nvSpPr>
        <p:spPr>
          <a:xfrm>
            <a:off x="1367246" y="2183045"/>
            <a:ext cx="307656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Communicating with others via social networks (e.g. Facebook, Twitter)</a:t>
            </a:r>
          </a:p>
        </p:txBody>
      </p:sp>
      <p:sp>
        <p:nvSpPr>
          <p:cNvPr id="3" name="ProfillinienAL1"/>
          <p:cNvSpPr txBox="1"/>
          <p:nvPr/>
        </p:nvSpPr>
        <p:spPr>
          <a:xfrm>
            <a:off x="481406" y="2636357"/>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Setting up a computer network</a:t>
            </a:r>
          </a:p>
        </p:txBody>
      </p:sp>
      <p:sp>
        <p:nvSpPr>
          <p:cNvPr id="8" name="ProfillinienAL2"/>
          <p:cNvSpPr txBox="1"/>
          <p:nvPr/>
        </p:nvSpPr>
        <p:spPr>
          <a:xfrm>
            <a:off x="481406" y="3089668"/>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Using tools for encrypting e-mails</a:t>
            </a:r>
          </a:p>
        </p:txBody>
      </p:sp>
      <p:sp>
        <p:nvSpPr>
          <p:cNvPr id="9" name="ProfillinienAL3"/>
          <p:cNvSpPr txBox="1"/>
          <p:nvPr/>
        </p:nvSpPr>
        <p:spPr>
          <a:xfrm>
            <a:off x="896982" y="3542980"/>
            <a:ext cx="3546823"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Software for processing and creating images / graphics (e.g. Photoshop)</a:t>
            </a:r>
          </a:p>
        </p:txBody>
      </p:sp>
      <p:sp>
        <p:nvSpPr>
          <p:cNvPr id="10" name="ProfillinienAL4"/>
          <p:cNvSpPr txBox="1"/>
          <p:nvPr/>
        </p:nvSpPr>
        <p:spPr>
          <a:xfrm>
            <a:off x="481406" y="3996291"/>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Creating and maintaining a website / blog</a:t>
            </a:r>
          </a:p>
        </p:txBody>
      </p:sp>
      <p:sp>
        <p:nvSpPr>
          <p:cNvPr id="11" name="ProfillinienAL5"/>
          <p:cNvSpPr txBox="1"/>
          <p:nvPr/>
        </p:nvSpPr>
        <p:spPr>
          <a:xfrm>
            <a:off x="481406" y="4449603"/>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Setting up and maintaining a web server</a:t>
            </a:r>
          </a:p>
        </p:txBody>
      </p:sp>
      <p:sp>
        <p:nvSpPr>
          <p:cNvPr id="12" name="ProfillinienAL6"/>
          <p:cNvSpPr txBox="1"/>
          <p:nvPr/>
        </p:nvSpPr>
        <p:spPr>
          <a:xfrm>
            <a:off x="481406" y="4902915"/>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Scripting / Coding of software (requiring scripting language)</a:t>
            </a:r>
          </a:p>
        </p:txBody>
      </p:sp>
    </p:spTree>
    <p:extLst>
      <p:ext uri="{BB962C8B-B14F-4D97-AF65-F5344CB8AC3E}">
        <p14:creationId xmlns:p14="http://schemas.microsoft.com/office/powerpoint/2010/main" val="958706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Overall, Italians and Spaniards attribute the highest importance to ICT skills, even complex ones.</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76</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740071946"/>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How important do you think the following ICT skills are on your career path?; All respondents; n=878-990;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How important do you think the following ICT skills are on your career path?</a:t>
            </a:r>
            <a:endParaRPr lang="en-US" b="1" baseline="30000" dirty="0">
              <a:latin typeface="Vodafone Rg" pitchFamily="34" charset="0"/>
            </a:endParaRPr>
          </a:p>
        </p:txBody>
      </p:sp>
      <p:sp>
        <p:nvSpPr>
          <p:cNvPr id="18" name="Rechteck 17"/>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9" name="Rechteck 18"/>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2" name="ProfillinienAL0"/>
          <p:cNvSpPr txBox="1"/>
          <p:nvPr/>
        </p:nvSpPr>
        <p:spPr>
          <a:xfrm>
            <a:off x="1410788" y="2183045"/>
            <a:ext cx="3033017"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Communicating with others via social networks (e.g. Facebook, Twitter)</a:t>
            </a:r>
          </a:p>
        </p:txBody>
      </p:sp>
      <p:sp>
        <p:nvSpPr>
          <p:cNvPr id="3" name="ProfillinienAL1"/>
          <p:cNvSpPr txBox="1"/>
          <p:nvPr/>
        </p:nvSpPr>
        <p:spPr>
          <a:xfrm>
            <a:off x="481406" y="2636357"/>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Setting up a computer network</a:t>
            </a:r>
          </a:p>
        </p:txBody>
      </p:sp>
      <p:sp>
        <p:nvSpPr>
          <p:cNvPr id="8" name="ProfillinienAL2"/>
          <p:cNvSpPr txBox="1"/>
          <p:nvPr/>
        </p:nvSpPr>
        <p:spPr>
          <a:xfrm>
            <a:off x="481406" y="3089668"/>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Using tools for encrypting e-mails</a:t>
            </a:r>
          </a:p>
        </p:txBody>
      </p:sp>
      <p:sp>
        <p:nvSpPr>
          <p:cNvPr id="9" name="ProfillinienAL3"/>
          <p:cNvSpPr txBox="1"/>
          <p:nvPr/>
        </p:nvSpPr>
        <p:spPr>
          <a:xfrm>
            <a:off x="1132114" y="3542980"/>
            <a:ext cx="3311692"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Software for processing and creating images / graphics (e.g. Photoshop)</a:t>
            </a:r>
          </a:p>
        </p:txBody>
      </p:sp>
      <p:sp>
        <p:nvSpPr>
          <p:cNvPr id="10" name="ProfillinienAL4"/>
          <p:cNvSpPr txBox="1"/>
          <p:nvPr/>
        </p:nvSpPr>
        <p:spPr>
          <a:xfrm>
            <a:off x="481406" y="3996291"/>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Creating and maintaining a website / blog</a:t>
            </a:r>
          </a:p>
        </p:txBody>
      </p:sp>
      <p:sp>
        <p:nvSpPr>
          <p:cNvPr id="11" name="ProfillinienAL5"/>
          <p:cNvSpPr txBox="1"/>
          <p:nvPr/>
        </p:nvSpPr>
        <p:spPr>
          <a:xfrm>
            <a:off x="481406" y="4449603"/>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Setting up and maintaining a web server</a:t>
            </a:r>
          </a:p>
        </p:txBody>
      </p:sp>
      <p:sp>
        <p:nvSpPr>
          <p:cNvPr id="12" name="ProfillinienAL6"/>
          <p:cNvSpPr txBox="1"/>
          <p:nvPr/>
        </p:nvSpPr>
        <p:spPr>
          <a:xfrm>
            <a:off x="481406" y="4902915"/>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Scripting / Coding of software (requiring scripting language)</a:t>
            </a:r>
          </a:p>
        </p:txBody>
      </p:sp>
    </p:spTree>
    <p:extLst>
      <p:ext uri="{BB962C8B-B14F-4D97-AF65-F5344CB8AC3E}">
        <p14:creationId xmlns:p14="http://schemas.microsoft.com/office/powerpoint/2010/main" val="40689876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Young Europeans are universally confident in their ability to perform those ICT skills that they expect to be of importance.</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77</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281876046"/>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And how confident are you in your ability to perform these skills on the level required on your career path?; All respondents; n=587-962;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And how confident are you in your ability to perform these skills?</a:t>
            </a:r>
            <a:endParaRPr lang="en-US" b="1" baseline="30000" dirty="0">
              <a:latin typeface="Vodafone Rg" pitchFamily="34" charset="0"/>
            </a:endParaRPr>
          </a:p>
        </p:txBody>
      </p:sp>
      <p:sp>
        <p:nvSpPr>
          <p:cNvPr id="19" name="Rechteck 18"/>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22" name="Rechteck 21"/>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3" name="ProfillinienAL0"/>
          <p:cNvSpPr txBox="1"/>
          <p:nvPr/>
        </p:nvSpPr>
        <p:spPr>
          <a:xfrm>
            <a:off x="481406" y="2183045"/>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Sending and receiving e-mails</a:t>
            </a:r>
          </a:p>
        </p:txBody>
      </p:sp>
      <p:sp>
        <p:nvSpPr>
          <p:cNvPr id="8" name="ProfillinienAL1"/>
          <p:cNvSpPr txBox="1"/>
          <p:nvPr/>
        </p:nvSpPr>
        <p:spPr>
          <a:xfrm>
            <a:off x="481406" y="2636357"/>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Standard office software (e.g. Microsoft Word, Excel, PowerPoint)</a:t>
            </a:r>
          </a:p>
        </p:txBody>
      </p:sp>
      <p:sp>
        <p:nvSpPr>
          <p:cNvPr id="9" name="ProfillinienAL2"/>
          <p:cNvSpPr txBox="1"/>
          <p:nvPr/>
        </p:nvSpPr>
        <p:spPr>
          <a:xfrm>
            <a:off x="481406" y="3089668"/>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Searching for information on the Internet</a:t>
            </a:r>
          </a:p>
        </p:txBody>
      </p:sp>
      <p:sp>
        <p:nvSpPr>
          <p:cNvPr id="10" name="ProfillinienAL3"/>
          <p:cNvSpPr txBox="1"/>
          <p:nvPr/>
        </p:nvSpPr>
        <p:spPr>
          <a:xfrm>
            <a:off x="481406" y="3542980"/>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Thinking critically about information found on the Internet</a:t>
            </a:r>
          </a:p>
        </p:txBody>
      </p:sp>
      <p:sp>
        <p:nvSpPr>
          <p:cNvPr id="11" name="ProfillinienAL4"/>
          <p:cNvSpPr txBox="1"/>
          <p:nvPr/>
        </p:nvSpPr>
        <p:spPr>
          <a:xfrm>
            <a:off x="674688" y="3996291"/>
            <a:ext cx="3769118"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Connecting different devices (e.g. printer, projector, camera) with a computer</a:t>
            </a:r>
          </a:p>
        </p:txBody>
      </p:sp>
      <p:sp>
        <p:nvSpPr>
          <p:cNvPr id="12" name="ProfillinienAL5"/>
          <p:cNvSpPr txBox="1"/>
          <p:nvPr/>
        </p:nvSpPr>
        <p:spPr>
          <a:xfrm>
            <a:off x="481406" y="4449603"/>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Knowledge of ways to protect data</a:t>
            </a:r>
          </a:p>
        </p:txBody>
      </p:sp>
      <p:sp>
        <p:nvSpPr>
          <p:cNvPr id="15" name="ProfillinienAL6"/>
          <p:cNvSpPr txBox="1"/>
          <p:nvPr/>
        </p:nvSpPr>
        <p:spPr>
          <a:xfrm>
            <a:off x="1576250" y="4902915"/>
            <a:ext cx="2867555"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Using digital devices other than a computer (e.g. smartphone, tablet PC)</a:t>
            </a:r>
          </a:p>
        </p:txBody>
      </p:sp>
      <p:sp>
        <p:nvSpPr>
          <p:cNvPr id="16" name="ProfillinienAL7"/>
          <p:cNvSpPr txBox="1"/>
          <p:nvPr/>
        </p:nvSpPr>
        <p:spPr>
          <a:xfrm>
            <a:off x="481406" y="5356227"/>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Software to handle large databases (e.g. Microsoft Access)</a:t>
            </a:r>
          </a:p>
        </p:txBody>
      </p:sp>
    </p:spTree>
    <p:extLst>
      <p:ext uri="{BB962C8B-B14F-4D97-AF65-F5344CB8AC3E}">
        <p14:creationId xmlns:p14="http://schemas.microsoft.com/office/powerpoint/2010/main" val="22934377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Data protection and handling database software are skills for which young European feel less prepared.</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78</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363978714"/>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And how confident are you in your ability to perform these skills on the level required on your career path?; All respondents; n=587-962;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And how confident are you in your ability to perform these skills?</a:t>
            </a:r>
            <a:endParaRPr lang="en-US" b="1" baseline="30000" dirty="0">
              <a:latin typeface="Vodafone Rg" pitchFamily="34" charset="0"/>
            </a:endParaRPr>
          </a:p>
        </p:txBody>
      </p:sp>
      <p:sp>
        <p:nvSpPr>
          <p:cNvPr id="19" name="Rechteck 18"/>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22" name="Rechteck 21"/>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3" name="ProfillinienAL0"/>
          <p:cNvSpPr txBox="1"/>
          <p:nvPr/>
        </p:nvSpPr>
        <p:spPr>
          <a:xfrm>
            <a:off x="481406" y="2183045"/>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Sending and receiving e-mails</a:t>
            </a:r>
          </a:p>
        </p:txBody>
      </p:sp>
      <p:sp>
        <p:nvSpPr>
          <p:cNvPr id="8" name="ProfillinienAL1"/>
          <p:cNvSpPr txBox="1"/>
          <p:nvPr/>
        </p:nvSpPr>
        <p:spPr>
          <a:xfrm>
            <a:off x="481406" y="2636357"/>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Standard office software (e.g. Microsoft Word, Excel, PowerPoint)</a:t>
            </a:r>
          </a:p>
        </p:txBody>
      </p:sp>
      <p:sp>
        <p:nvSpPr>
          <p:cNvPr id="9" name="ProfillinienAL2"/>
          <p:cNvSpPr txBox="1"/>
          <p:nvPr/>
        </p:nvSpPr>
        <p:spPr>
          <a:xfrm>
            <a:off x="481406" y="3089668"/>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Searching for information on the Internet</a:t>
            </a:r>
          </a:p>
        </p:txBody>
      </p:sp>
      <p:sp>
        <p:nvSpPr>
          <p:cNvPr id="10" name="ProfillinienAL3"/>
          <p:cNvSpPr txBox="1"/>
          <p:nvPr/>
        </p:nvSpPr>
        <p:spPr>
          <a:xfrm>
            <a:off x="481406" y="3542980"/>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Thinking critically about information found on the Internet</a:t>
            </a:r>
          </a:p>
        </p:txBody>
      </p:sp>
      <p:sp>
        <p:nvSpPr>
          <p:cNvPr id="11" name="ProfillinienAL4"/>
          <p:cNvSpPr txBox="1"/>
          <p:nvPr/>
        </p:nvSpPr>
        <p:spPr>
          <a:xfrm>
            <a:off x="775062" y="3996291"/>
            <a:ext cx="3668743"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Connecting different devices (e.g. printer, projector, camera) with a computer</a:t>
            </a:r>
          </a:p>
        </p:txBody>
      </p:sp>
      <p:sp>
        <p:nvSpPr>
          <p:cNvPr id="12" name="ProfillinienAL5"/>
          <p:cNvSpPr txBox="1"/>
          <p:nvPr/>
        </p:nvSpPr>
        <p:spPr>
          <a:xfrm>
            <a:off x="481406" y="4449603"/>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Knowledge of ways to protect data</a:t>
            </a:r>
          </a:p>
        </p:txBody>
      </p:sp>
      <p:sp>
        <p:nvSpPr>
          <p:cNvPr id="15" name="ProfillinienAL6"/>
          <p:cNvSpPr txBox="1"/>
          <p:nvPr/>
        </p:nvSpPr>
        <p:spPr>
          <a:xfrm>
            <a:off x="1584960" y="4902915"/>
            <a:ext cx="2858846"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Using digital devices other than a computer (e.g. smartphone, tablet PC)</a:t>
            </a:r>
          </a:p>
        </p:txBody>
      </p:sp>
      <p:sp>
        <p:nvSpPr>
          <p:cNvPr id="16" name="ProfillinienAL7"/>
          <p:cNvSpPr txBox="1"/>
          <p:nvPr/>
        </p:nvSpPr>
        <p:spPr>
          <a:xfrm>
            <a:off x="481406" y="5356227"/>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Software to handle large databases (e.g. Microsoft Access)</a:t>
            </a:r>
          </a:p>
        </p:txBody>
      </p:sp>
    </p:spTree>
    <p:extLst>
      <p:ext uri="{BB962C8B-B14F-4D97-AF65-F5344CB8AC3E}">
        <p14:creationId xmlns:p14="http://schemas.microsoft.com/office/powerpoint/2010/main" val="22725000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7200" y="416971"/>
            <a:ext cx="8196606" cy="1026068"/>
          </a:xfrm>
        </p:spPr>
        <p:txBody>
          <a:bodyPr/>
          <a:lstStyle/>
          <a:p>
            <a:r>
              <a:rPr lang="en-US" dirty="0" smtClean="0"/>
              <a:t>Compared to other Europeans, young Brits feel least competent about e-mail encryption, server management, and coding.</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79</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856300483"/>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And how confident are you in your ability to perform these skills on the level required on your career path?; All respondents; n=587-962;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And how confident are you in your ability to perform these skills?</a:t>
            </a:r>
            <a:endParaRPr lang="en-US" b="1" baseline="30000" dirty="0">
              <a:latin typeface="Vodafone Rg" pitchFamily="34" charset="0"/>
            </a:endParaRPr>
          </a:p>
        </p:txBody>
      </p:sp>
      <p:sp>
        <p:nvSpPr>
          <p:cNvPr id="18" name="Rechteck 17"/>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9" name="Rechteck 18"/>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2" name="ProfillinienAL0"/>
          <p:cNvSpPr txBox="1"/>
          <p:nvPr/>
        </p:nvSpPr>
        <p:spPr>
          <a:xfrm>
            <a:off x="1384662" y="2183045"/>
            <a:ext cx="3059143"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Communicating with others via social networks (e.g. Facebook, Twitter)</a:t>
            </a:r>
          </a:p>
        </p:txBody>
      </p:sp>
      <p:sp>
        <p:nvSpPr>
          <p:cNvPr id="3" name="ProfillinienAL1"/>
          <p:cNvSpPr txBox="1"/>
          <p:nvPr/>
        </p:nvSpPr>
        <p:spPr>
          <a:xfrm>
            <a:off x="481406" y="2636357"/>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Setting up a computer network</a:t>
            </a:r>
          </a:p>
        </p:txBody>
      </p:sp>
      <p:sp>
        <p:nvSpPr>
          <p:cNvPr id="8" name="ProfillinienAL2"/>
          <p:cNvSpPr txBox="1"/>
          <p:nvPr/>
        </p:nvSpPr>
        <p:spPr>
          <a:xfrm>
            <a:off x="481406" y="3089668"/>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Using tools for encrypting e-mails</a:t>
            </a:r>
          </a:p>
        </p:txBody>
      </p:sp>
      <p:sp>
        <p:nvSpPr>
          <p:cNvPr id="9" name="ProfillinienAL3"/>
          <p:cNvSpPr txBox="1"/>
          <p:nvPr/>
        </p:nvSpPr>
        <p:spPr>
          <a:xfrm>
            <a:off x="931816" y="3542980"/>
            <a:ext cx="3511989"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Software for processing and creating images / graphics (e.g. Photoshop)</a:t>
            </a:r>
          </a:p>
        </p:txBody>
      </p:sp>
      <p:sp>
        <p:nvSpPr>
          <p:cNvPr id="10" name="ProfillinienAL4"/>
          <p:cNvSpPr txBox="1"/>
          <p:nvPr/>
        </p:nvSpPr>
        <p:spPr>
          <a:xfrm>
            <a:off x="481406" y="3996291"/>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Creating and maintaining a website / blog</a:t>
            </a:r>
          </a:p>
        </p:txBody>
      </p:sp>
      <p:sp>
        <p:nvSpPr>
          <p:cNvPr id="11" name="ProfillinienAL5"/>
          <p:cNvSpPr txBox="1"/>
          <p:nvPr/>
        </p:nvSpPr>
        <p:spPr>
          <a:xfrm>
            <a:off x="481406" y="4449603"/>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Setting up and maintaining a web server</a:t>
            </a:r>
          </a:p>
        </p:txBody>
      </p:sp>
      <p:sp>
        <p:nvSpPr>
          <p:cNvPr id="12" name="ProfillinienAL6"/>
          <p:cNvSpPr txBox="1"/>
          <p:nvPr/>
        </p:nvSpPr>
        <p:spPr>
          <a:xfrm>
            <a:off x="481406" y="4902915"/>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Scripting / Coding of software (requiring scripting language)</a:t>
            </a:r>
          </a:p>
        </p:txBody>
      </p:sp>
      <p:sp>
        <p:nvSpPr>
          <p:cNvPr id="17" name="Rechteck 16"/>
          <p:cNvSpPr/>
          <p:nvPr/>
        </p:nvSpPr>
        <p:spPr>
          <a:xfrm>
            <a:off x="5948313" y="4554291"/>
            <a:ext cx="893635" cy="23898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2" name="Rechteck 21"/>
          <p:cNvSpPr/>
          <p:nvPr/>
        </p:nvSpPr>
        <p:spPr>
          <a:xfrm>
            <a:off x="5948313" y="4987925"/>
            <a:ext cx="893635" cy="23898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3" name="Rechteck 22"/>
          <p:cNvSpPr/>
          <p:nvPr/>
        </p:nvSpPr>
        <p:spPr>
          <a:xfrm>
            <a:off x="6240543" y="3187405"/>
            <a:ext cx="893635" cy="23898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10963386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As expected, confidence in using social networks is high across all countries.</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80</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3272432806"/>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marL="88900" lvl="0" indent="-8890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And how confident are you in your ability to perform these skills on the level required on your career path?; All respondents; n=587-962;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And how confident are you in your ability to perform these skills?</a:t>
            </a:r>
            <a:endParaRPr lang="en-US" b="1" baseline="30000" dirty="0">
              <a:latin typeface="Vodafone Rg" pitchFamily="34" charset="0"/>
            </a:endParaRPr>
          </a:p>
        </p:txBody>
      </p:sp>
      <p:sp>
        <p:nvSpPr>
          <p:cNvPr id="18" name="Rechteck 17"/>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9" name="Rechteck 18"/>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2" name="ProfillinienAL0"/>
          <p:cNvSpPr txBox="1"/>
          <p:nvPr/>
        </p:nvSpPr>
        <p:spPr>
          <a:xfrm>
            <a:off x="1358536" y="2183045"/>
            <a:ext cx="3085269"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Communicating with others via social networks (e.g. Facebook, Twitter)</a:t>
            </a:r>
          </a:p>
        </p:txBody>
      </p:sp>
      <p:sp>
        <p:nvSpPr>
          <p:cNvPr id="3" name="ProfillinienAL1"/>
          <p:cNvSpPr txBox="1"/>
          <p:nvPr/>
        </p:nvSpPr>
        <p:spPr>
          <a:xfrm>
            <a:off x="481406" y="2636357"/>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Setting up a computer network</a:t>
            </a:r>
          </a:p>
        </p:txBody>
      </p:sp>
      <p:sp>
        <p:nvSpPr>
          <p:cNvPr id="8" name="ProfillinienAL2"/>
          <p:cNvSpPr txBox="1"/>
          <p:nvPr/>
        </p:nvSpPr>
        <p:spPr>
          <a:xfrm>
            <a:off x="481406" y="3089668"/>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Using tools for encrypting e-mails</a:t>
            </a:r>
          </a:p>
        </p:txBody>
      </p:sp>
      <p:sp>
        <p:nvSpPr>
          <p:cNvPr id="9" name="ProfillinienAL3"/>
          <p:cNvSpPr txBox="1"/>
          <p:nvPr/>
        </p:nvSpPr>
        <p:spPr>
          <a:xfrm>
            <a:off x="1062038" y="3542980"/>
            <a:ext cx="3381768"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Software for processing and creating images / graphics (e.g. Photoshop)</a:t>
            </a:r>
          </a:p>
        </p:txBody>
      </p:sp>
      <p:sp>
        <p:nvSpPr>
          <p:cNvPr id="10" name="ProfillinienAL4"/>
          <p:cNvSpPr txBox="1"/>
          <p:nvPr/>
        </p:nvSpPr>
        <p:spPr>
          <a:xfrm>
            <a:off x="481406" y="3996291"/>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Creating and maintaining a website / blog</a:t>
            </a:r>
          </a:p>
        </p:txBody>
      </p:sp>
      <p:sp>
        <p:nvSpPr>
          <p:cNvPr id="11" name="ProfillinienAL5"/>
          <p:cNvSpPr txBox="1"/>
          <p:nvPr/>
        </p:nvSpPr>
        <p:spPr>
          <a:xfrm>
            <a:off x="481406" y="4449603"/>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Setting up and maintaining a web server</a:t>
            </a:r>
          </a:p>
        </p:txBody>
      </p:sp>
      <p:sp>
        <p:nvSpPr>
          <p:cNvPr id="12" name="ProfillinienAL6"/>
          <p:cNvSpPr txBox="1"/>
          <p:nvPr/>
        </p:nvSpPr>
        <p:spPr>
          <a:xfrm>
            <a:off x="481406" y="4902915"/>
            <a:ext cx="3962400" cy="453312"/>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Scripting / Coding of software (requiring scripting language)</a:t>
            </a:r>
          </a:p>
        </p:txBody>
      </p:sp>
    </p:spTree>
    <p:extLst>
      <p:ext uri="{BB962C8B-B14F-4D97-AF65-F5344CB8AC3E}">
        <p14:creationId xmlns:p14="http://schemas.microsoft.com/office/powerpoint/2010/main" val="24301271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Young Brits are most likely to search the Internet for solutions to ICT problems </a:t>
            </a:r>
            <a:r>
              <a:rPr lang="en-GB" smtClean="0"/>
              <a:t>or to figure </a:t>
            </a:r>
            <a:r>
              <a:rPr lang="en-GB" dirty="0" smtClean="0"/>
              <a:t>things out themselves.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81</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3822521742"/>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117952575"/>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65895892"/>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sp>
        <p:nvSpPr>
          <p:cNvPr id="88"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Thinking about acquiring ICT skills or solving ICT problems: Where do you / would you seek support?; All respondents; n=1000-1047</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8241031"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Thinking about acquiring ICT skills or solving ICT problems: Where do you / would you seek support?</a:t>
            </a:r>
            <a:endParaRPr lang="en-GB" b="1" baseline="30000" dirty="0">
              <a:latin typeface="Vodafone Rg" pitchFamily="34" charset="0"/>
            </a:endParaRPr>
          </a:p>
        </p:txBody>
      </p:sp>
      <p:pic>
        <p:nvPicPr>
          <p:cNvPr id="43" name="Grafik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sp>
        <p:nvSpPr>
          <p:cNvPr id="12" name="balkendia aAL0"/>
          <p:cNvSpPr txBox="1"/>
          <p:nvPr/>
        </p:nvSpPr>
        <p:spPr>
          <a:xfrm>
            <a:off x="363420" y="2154662"/>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dirty="0" smtClean="0">
                <a:latin typeface="Vodafone Rg" pitchFamily="34" charset="0"/>
              </a:rPr>
              <a:t>Searching the internet for solutions </a:t>
            </a:r>
            <a:endParaRPr lang="de-DE" sz="1000" dirty="0" smtClean="0">
              <a:latin typeface="Vodafone Rg" pitchFamily="34" charset="0"/>
            </a:endParaRPr>
          </a:p>
        </p:txBody>
      </p:sp>
      <p:sp>
        <p:nvSpPr>
          <p:cNvPr id="13" name="balkendia aAL1"/>
          <p:cNvSpPr txBox="1"/>
          <p:nvPr/>
        </p:nvSpPr>
        <p:spPr>
          <a:xfrm>
            <a:off x="363420" y="2459578"/>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Friends and peers</a:t>
            </a:r>
            <a:endParaRPr lang="de-DE" sz="1000" dirty="0" smtClean="0">
              <a:latin typeface="Vodafone Rg" pitchFamily="34" charset="0"/>
            </a:endParaRPr>
          </a:p>
        </p:txBody>
      </p:sp>
      <p:sp>
        <p:nvSpPr>
          <p:cNvPr id="14" name="balkendia aAL2"/>
          <p:cNvSpPr txBox="1"/>
          <p:nvPr/>
        </p:nvSpPr>
        <p:spPr>
          <a:xfrm>
            <a:off x="363420" y="2764494"/>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IT specialists / colleagues</a:t>
            </a:r>
            <a:endParaRPr lang="de-DE" sz="1000" dirty="0" smtClean="0">
              <a:latin typeface="Vodafone Rg" pitchFamily="34" charset="0"/>
            </a:endParaRPr>
          </a:p>
        </p:txBody>
      </p:sp>
      <p:sp>
        <p:nvSpPr>
          <p:cNvPr id="15" name="balkendia aAL3"/>
          <p:cNvSpPr txBox="1"/>
          <p:nvPr/>
        </p:nvSpPr>
        <p:spPr>
          <a:xfrm>
            <a:off x="363420" y="3069410"/>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would rather try figuring it out by myself.</a:t>
            </a:r>
            <a:endParaRPr lang="de-DE" sz="1000" dirty="0" smtClean="0">
              <a:latin typeface="Vodafone Rg" pitchFamily="34" charset="0"/>
            </a:endParaRPr>
          </a:p>
        </p:txBody>
      </p:sp>
      <p:sp>
        <p:nvSpPr>
          <p:cNvPr id="16" name="balkendia aAL4"/>
          <p:cNvSpPr txBox="1"/>
          <p:nvPr/>
        </p:nvSpPr>
        <p:spPr>
          <a:xfrm>
            <a:off x="363420" y="3365617"/>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Handbooks and documentations of software packages</a:t>
            </a:r>
            <a:endParaRPr lang="de-DE" sz="1000" dirty="0" smtClean="0">
              <a:latin typeface="Vodafone Rg" pitchFamily="34" charset="0"/>
            </a:endParaRPr>
          </a:p>
        </p:txBody>
      </p:sp>
      <p:sp>
        <p:nvSpPr>
          <p:cNvPr id="17" name="balkendia aAL5"/>
          <p:cNvSpPr txBox="1"/>
          <p:nvPr/>
        </p:nvSpPr>
        <p:spPr>
          <a:xfrm>
            <a:off x="363420" y="3644406"/>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Technical literature</a:t>
            </a:r>
            <a:endParaRPr lang="de-DE" sz="1000" dirty="0" smtClean="0">
              <a:latin typeface="Vodafone Rg" pitchFamily="34" charset="0"/>
            </a:endParaRPr>
          </a:p>
        </p:txBody>
      </p:sp>
      <p:sp>
        <p:nvSpPr>
          <p:cNvPr id="18" name="balkendia aAL6"/>
          <p:cNvSpPr txBox="1"/>
          <p:nvPr/>
        </p:nvSpPr>
        <p:spPr>
          <a:xfrm>
            <a:off x="363420" y="3940613"/>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E-learning coursework</a:t>
            </a:r>
            <a:endParaRPr lang="de-DE" sz="1000" dirty="0" smtClean="0">
              <a:latin typeface="Vodafone Rg" pitchFamily="34" charset="0"/>
            </a:endParaRPr>
          </a:p>
        </p:txBody>
      </p:sp>
      <p:sp>
        <p:nvSpPr>
          <p:cNvPr id="19" name="balkendia aAL7"/>
          <p:cNvSpPr txBox="1"/>
          <p:nvPr/>
        </p:nvSpPr>
        <p:spPr>
          <a:xfrm>
            <a:off x="363420" y="4236820"/>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Parents and relatives</a:t>
            </a:r>
            <a:endParaRPr lang="de-DE" sz="1000" dirty="0" smtClean="0">
              <a:latin typeface="Vodafone Rg" pitchFamily="34" charset="0"/>
            </a:endParaRPr>
          </a:p>
        </p:txBody>
      </p:sp>
      <p:sp>
        <p:nvSpPr>
          <p:cNvPr id="20" name="balkendia aAL8"/>
          <p:cNvSpPr txBox="1"/>
          <p:nvPr/>
        </p:nvSpPr>
        <p:spPr>
          <a:xfrm>
            <a:off x="363420" y="4533027"/>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Coursework in public education faculties </a:t>
            </a:r>
            <a:endParaRPr lang="de-DE" sz="1000" dirty="0" smtClean="0">
              <a:latin typeface="Vodafone Rg" pitchFamily="34" charset="0"/>
            </a:endParaRPr>
          </a:p>
        </p:txBody>
      </p:sp>
      <p:sp>
        <p:nvSpPr>
          <p:cNvPr id="22" name="balkendia aAL9"/>
          <p:cNvSpPr txBox="1"/>
          <p:nvPr/>
        </p:nvSpPr>
        <p:spPr>
          <a:xfrm>
            <a:off x="363420" y="4837943"/>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Coursework in private education faculties</a:t>
            </a:r>
            <a:endParaRPr lang="de-DE" sz="1000" dirty="0" smtClean="0">
              <a:latin typeface="Vodafone Rg" pitchFamily="34" charset="0"/>
            </a:endParaRPr>
          </a:p>
        </p:txBody>
      </p:sp>
      <p:sp>
        <p:nvSpPr>
          <p:cNvPr id="3" name="balkendia aAL10"/>
          <p:cNvSpPr txBox="1"/>
          <p:nvPr/>
        </p:nvSpPr>
        <p:spPr>
          <a:xfrm>
            <a:off x="363420" y="5160277"/>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5" name="balkendia aAL11"/>
          <p:cNvSpPr txBox="1"/>
          <p:nvPr/>
        </p:nvSpPr>
        <p:spPr>
          <a:xfrm>
            <a:off x="363420" y="5449518"/>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dirty="0" err="1" smtClean="0">
                <a:latin typeface="Vodafone Rg" pitchFamily="34" charset="0"/>
              </a:rPr>
              <a:t>No</a:t>
            </a:r>
            <a:r>
              <a:rPr lang="de-DE" sz="1000" dirty="0" smtClean="0">
                <a:latin typeface="Vodafone Rg" pitchFamily="34" charset="0"/>
              </a:rPr>
              <a:t> </a:t>
            </a:r>
            <a:r>
              <a:rPr lang="de-DE" sz="1000" dirty="0" err="1" smtClean="0">
                <a:latin typeface="Vodafone Rg" pitchFamily="34" charset="0"/>
              </a:rPr>
              <a:t>answer</a:t>
            </a:r>
            <a:r>
              <a:rPr lang="de-DE" sz="1000" dirty="0" smtClean="0">
                <a:latin typeface="Vodafone Rg" pitchFamily="34" charset="0"/>
              </a:rPr>
              <a:t> / </a:t>
            </a:r>
            <a:r>
              <a:rPr lang="de-DE" sz="1000" dirty="0" err="1" smtClean="0">
                <a:latin typeface="Vodafone Rg" pitchFamily="34" charset="0"/>
              </a:rPr>
              <a:t>don´t</a:t>
            </a:r>
            <a:r>
              <a:rPr lang="de-DE" sz="1000" dirty="0" smtClean="0">
                <a:latin typeface="Vodafone Rg" pitchFamily="34" charset="0"/>
              </a:rPr>
              <a:t> </a:t>
            </a:r>
            <a:r>
              <a:rPr lang="de-DE" sz="1000" dirty="0" err="1" smtClean="0">
                <a:latin typeface="Vodafone Rg" pitchFamily="34" charset="0"/>
              </a:rPr>
              <a:t>know</a:t>
            </a:r>
            <a:endParaRPr lang="de-DE" sz="1000" dirty="0" smtClean="0">
              <a:latin typeface="Vodafone Rg" pitchFamily="34" charset="0"/>
            </a:endParaRPr>
          </a:p>
        </p:txBody>
      </p:sp>
      <p:sp>
        <p:nvSpPr>
          <p:cNvPr id="27" name="Rechteck 26"/>
          <p:cNvSpPr/>
          <p:nvPr/>
        </p:nvSpPr>
        <p:spPr>
          <a:xfrm>
            <a:off x="4754711" y="3083144"/>
            <a:ext cx="967359" cy="282026"/>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8" name="Rechteck 27"/>
          <p:cNvSpPr/>
          <p:nvPr/>
        </p:nvSpPr>
        <p:spPr>
          <a:xfrm>
            <a:off x="4754711" y="2197021"/>
            <a:ext cx="967359" cy="282026"/>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9" name="Rechteck 28"/>
          <p:cNvSpPr/>
          <p:nvPr/>
        </p:nvSpPr>
        <p:spPr>
          <a:xfrm>
            <a:off x="3497345" y="3678548"/>
            <a:ext cx="650449" cy="282026"/>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2243989799"/>
      </p:ext>
    </p:extLst>
  </p:cSld>
  <p:clrMapOvr>
    <a:masterClrMapping/>
  </p:clrMapOvr>
  <p:transition spd="slow">
    <p:wipe dir="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6971"/>
            <a:ext cx="8356862" cy="1026068"/>
          </a:xfrm>
        </p:spPr>
        <p:txBody>
          <a:bodyPr/>
          <a:lstStyle/>
          <a:p>
            <a:r>
              <a:rPr lang="en-GB" smtClean="0"/>
              <a:t>Young </a:t>
            </a:r>
            <a:r>
              <a:rPr lang="en-GB"/>
              <a:t>Italians least often ask </a:t>
            </a:r>
            <a:r>
              <a:rPr lang="en-GB" smtClean="0"/>
              <a:t>friends </a:t>
            </a:r>
            <a:r>
              <a:rPr lang="en-GB" dirty="0" smtClean="0"/>
              <a:t>and </a:t>
            </a:r>
            <a:r>
              <a:rPr lang="en-GB" smtClean="0"/>
              <a:t>peers to </a:t>
            </a:r>
            <a:r>
              <a:rPr lang="en-GB" dirty="0" smtClean="0"/>
              <a:t>solve </a:t>
            </a:r>
            <a:r>
              <a:rPr lang="en-GB" smtClean="0"/>
              <a:t>ICT problems but rely more likely </a:t>
            </a:r>
            <a:r>
              <a:rPr lang="en-GB" dirty="0" smtClean="0"/>
              <a:t>on handbooks and coursework.</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82</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3898331366"/>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1077638139"/>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1889334727"/>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pic>
        <p:nvPicPr>
          <p:cNvPr id="45" name="Grafik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46" name="Grafik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47" name="Picture 2" descr="Flagge Spanie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42" name="Diatitel 1"/>
          <p:cNvSpPr txBox="1">
            <a:spLocks/>
          </p:cNvSpPr>
          <p:nvPr/>
        </p:nvSpPr>
        <p:spPr>
          <a:xfrm>
            <a:off x="433069" y="1443038"/>
            <a:ext cx="8241031"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Thinking about acquiring ICT skills or solving ICT problems: Where do you / would you seek support?</a:t>
            </a:r>
            <a:endParaRPr lang="en-GB" b="1" baseline="30000" dirty="0">
              <a:latin typeface="Vodafone Rg" pitchFamily="34" charset="0"/>
            </a:endParaRPr>
          </a:p>
        </p:txBody>
      </p:sp>
      <p:sp>
        <p:nvSpPr>
          <p:cNvPr id="27" name="Basis 1"/>
          <p:cNvSpPr txBox="1">
            <a:spLocks/>
          </p:cNvSpPr>
          <p:nvPr>
            <p:custDataLst>
              <p:tags r:id="rId4"/>
            </p:custDataLst>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Thinking about acquiring ICT skills or solving ICT problems: Where do you / would you seek support?; All respondents; n=1000-1047</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8" name="Rechteck 47"/>
          <p:cNvSpPr/>
          <p:nvPr/>
        </p:nvSpPr>
        <p:spPr>
          <a:xfrm>
            <a:off x="3510139" y="2493886"/>
            <a:ext cx="637655" cy="282026"/>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49" name="Rechteck 48"/>
          <p:cNvSpPr/>
          <p:nvPr/>
        </p:nvSpPr>
        <p:spPr>
          <a:xfrm>
            <a:off x="3497345" y="3980203"/>
            <a:ext cx="650449" cy="282026"/>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50" name="Rechteck 49"/>
          <p:cNvSpPr/>
          <p:nvPr/>
        </p:nvSpPr>
        <p:spPr>
          <a:xfrm>
            <a:off x="6062971" y="2787384"/>
            <a:ext cx="780889" cy="282026"/>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51" name="Rechteck 50"/>
          <p:cNvSpPr/>
          <p:nvPr/>
        </p:nvSpPr>
        <p:spPr>
          <a:xfrm>
            <a:off x="3497345" y="3376887"/>
            <a:ext cx="650449" cy="282026"/>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52" name="balkendia aAL0"/>
          <p:cNvSpPr txBox="1"/>
          <p:nvPr/>
        </p:nvSpPr>
        <p:spPr>
          <a:xfrm>
            <a:off x="363420" y="2154662"/>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dirty="0" smtClean="0">
                <a:latin typeface="Vodafone Rg" pitchFamily="34" charset="0"/>
              </a:rPr>
              <a:t>Searching the internet for solutions </a:t>
            </a:r>
            <a:endParaRPr lang="de-DE" sz="1000" dirty="0" smtClean="0">
              <a:latin typeface="Vodafone Rg" pitchFamily="34" charset="0"/>
            </a:endParaRPr>
          </a:p>
        </p:txBody>
      </p:sp>
      <p:sp>
        <p:nvSpPr>
          <p:cNvPr id="53" name="balkendia aAL1"/>
          <p:cNvSpPr txBox="1"/>
          <p:nvPr/>
        </p:nvSpPr>
        <p:spPr>
          <a:xfrm>
            <a:off x="363420" y="2459578"/>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Friends and peers</a:t>
            </a:r>
            <a:endParaRPr lang="de-DE" sz="1000" dirty="0" smtClean="0">
              <a:latin typeface="Vodafone Rg" pitchFamily="34" charset="0"/>
            </a:endParaRPr>
          </a:p>
        </p:txBody>
      </p:sp>
      <p:sp>
        <p:nvSpPr>
          <p:cNvPr id="54" name="balkendia aAL2"/>
          <p:cNvSpPr txBox="1"/>
          <p:nvPr/>
        </p:nvSpPr>
        <p:spPr>
          <a:xfrm>
            <a:off x="363420" y="2764494"/>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IT specialists / colleagues</a:t>
            </a:r>
            <a:endParaRPr lang="de-DE" sz="1000" dirty="0" smtClean="0">
              <a:latin typeface="Vodafone Rg" pitchFamily="34" charset="0"/>
            </a:endParaRPr>
          </a:p>
        </p:txBody>
      </p:sp>
      <p:sp>
        <p:nvSpPr>
          <p:cNvPr id="55" name="balkendia aAL3"/>
          <p:cNvSpPr txBox="1"/>
          <p:nvPr/>
        </p:nvSpPr>
        <p:spPr>
          <a:xfrm>
            <a:off x="363420" y="3069410"/>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would rather try figuring it out by myself.</a:t>
            </a:r>
            <a:endParaRPr lang="de-DE" sz="1000" dirty="0" smtClean="0">
              <a:latin typeface="Vodafone Rg" pitchFamily="34" charset="0"/>
            </a:endParaRPr>
          </a:p>
        </p:txBody>
      </p:sp>
      <p:sp>
        <p:nvSpPr>
          <p:cNvPr id="56" name="balkendia aAL4"/>
          <p:cNvSpPr txBox="1"/>
          <p:nvPr/>
        </p:nvSpPr>
        <p:spPr>
          <a:xfrm>
            <a:off x="363420" y="3365617"/>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Handbooks and documentations of software packages</a:t>
            </a:r>
            <a:endParaRPr lang="de-DE" sz="1000" dirty="0" smtClean="0">
              <a:latin typeface="Vodafone Rg" pitchFamily="34" charset="0"/>
            </a:endParaRPr>
          </a:p>
        </p:txBody>
      </p:sp>
      <p:sp>
        <p:nvSpPr>
          <p:cNvPr id="57" name="balkendia aAL5"/>
          <p:cNvSpPr txBox="1"/>
          <p:nvPr/>
        </p:nvSpPr>
        <p:spPr>
          <a:xfrm>
            <a:off x="363420" y="3644406"/>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Technical literature</a:t>
            </a:r>
            <a:endParaRPr lang="de-DE" sz="1000" dirty="0" smtClean="0">
              <a:latin typeface="Vodafone Rg" pitchFamily="34" charset="0"/>
            </a:endParaRPr>
          </a:p>
        </p:txBody>
      </p:sp>
      <p:sp>
        <p:nvSpPr>
          <p:cNvPr id="58" name="balkendia aAL6"/>
          <p:cNvSpPr txBox="1"/>
          <p:nvPr/>
        </p:nvSpPr>
        <p:spPr>
          <a:xfrm>
            <a:off x="363420" y="3940613"/>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E-learning coursework</a:t>
            </a:r>
            <a:endParaRPr lang="de-DE" sz="1000" dirty="0" smtClean="0">
              <a:latin typeface="Vodafone Rg" pitchFamily="34" charset="0"/>
            </a:endParaRPr>
          </a:p>
        </p:txBody>
      </p:sp>
      <p:sp>
        <p:nvSpPr>
          <p:cNvPr id="59" name="balkendia aAL7"/>
          <p:cNvSpPr txBox="1"/>
          <p:nvPr/>
        </p:nvSpPr>
        <p:spPr>
          <a:xfrm>
            <a:off x="363420" y="4236820"/>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Parents and relatives</a:t>
            </a:r>
            <a:endParaRPr lang="de-DE" sz="1000" dirty="0" smtClean="0">
              <a:latin typeface="Vodafone Rg" pitchFamily="34" charset="0"/>
            </a:endParaRPr>
          </a:p>
        </p:txBody>
      </p:sp>
      <p:sp>
        <p:nvSpPr>
          <p:cNvPr id="60" name="balkendia aAL8"/>
          <p:cNvSpPr txBox="1"/>
          <p:nvPr/>
        </p:nvSpPr>
        <p:spPr>
          <a:xfrm>
            <a:off x="363420" y="4533027"/>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Coursework in public education faculties </a:t>
            </a:r>
            <a:endParaRPr lang="de-DE" sz="1000" dirty="0" smtClean="0">
              <a:latin typeface="Vodafone Rg" pitchFamily="34" charset="0"/>
            </a:endParaRPr>
          </a:p>
        </p:txBody>
      </p:sp>
      <p:sp>
        <p:nvSpPr>
          <p:cNvPr id="61" name="balkendia aAL9"/>
          <p:cNvSpPr txBox="1"/>
          <p:nvPr/>
        </p:nvSpPr>
        <p:spPr>
          <a:xfrm>
            <a:off x="363420" y="4837943"/>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Coursework in private education faculties</a:t>
            </a:r>
            <a:endParaRPr lang="de-DE" sz="1000" dirty="0" smtClean="0">
              <a:latin typeface="Vodafone Rg" pitchFamily="34" charset="0"/>
            </a:endParaRPr>
          </a:p>
        </p:txBody>
      </p:sp>
      <p:sp>
        <p:nvSpPr>
          <p:cNvPr id="62" name="balkendia aAL10"/>
          <p:cNvSpPr txBox="1"/>
          <p:nvPr/>
        </p:nvSpPr>
        <p:spPr>
          <a:xfrm>
            <a:off x="363420" y="5160277"/>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63" name="balkendia aAL11"/>
          <p:cNvSpPr txBox="1"/>
          <p:nvPr/>
        </p:nvSpPr>
        <p:spPr>
          <a:xfrm>
            <a:off x="363420" y="5449518"/>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dirty="0" err="1" smtClean="0">
                <a:latin typeface="Vodafone Rg" pitchFamily="34" charset="0"/>
              </a:rPr>
              <a:t>No</a:t>
            </a:r>
            <a:r>
              <a:rPr lang="de-DE" sz="1000" dirty="0" smtClean="0">
                <a:latin typeface="Vodafone Rg" pitchFamily="34" charset="0"/>
              </a:rPr>
              <a:t> </a:t>
            </a:r>
            <a:r>
              <a:rPr lang="de-DE" sz="1000" dirty="0" err="1" smtClean="0">
                <a:latin typeface="Vodafone Rg" pitchFamily="34" charset="0"/>
              </a:rPr>
              <a:t>answer</a:t>
            </a:r>
            <a:r>
              <a:rPr lang="de-DE" sz="1000" dirty="0" smtClean="0">
                <a:latin typeface="Vodafone Rg" pitchFamily="34" charset="0"/>
              </a:rPr>
              <a:t> / </a:t>
            </a:r>
            <a:r>
              <a:rPr lang="de-DE" sz="1000" dirty="0" err="1" smtClean="0">
                <a:latin typeface="Vodafone Rg" pitchFamily="34" charset="0"/>
              </a:rPr>
              <a:t>don´t</a:t>
            </a:r>
            <a:r>
              <a:rPr lang="de-DE" sz="1000" dirty="0" smtClean="0">
                <a:latin typeface="Vodafone Rg" pitchFamily="34" charset="0"/>
              </a:rPr>
              <a:t> </a:t>
            </a:r>
            <a:r>
              <a:rPr lang="de-DE" sz="1000" dirty="0" err="1" smtClean="0">
                <a:latin typeface="Vodafone Rg" pitchFamily="34" charset="0"/>
              </a:rPr>
              <a:t>know</a:t>
            </a:r>
            <a:endParaRPr lang="de-DE" sz="1000" dirty="0" smtClean="0">
              <a:latin typeface="Vodafone Rg" pitchFamily="34" charset="0"/>
            </a:endParaRPr>
          </a:p>
        </p:txBody>
      </p:sp>
    </p:spTree>
    <p:extLst>
      <p:ext uri="{BB962C8B-B14F-4D97-AF65-F5344CB8AC3E}">
        <p14:creationId xmlns:p14="http://schemas.microsoft.com/office/powerpoint/2010/main" val="535419828"/>
      </p:ext>
    </p:extLst>
  </p:cSld>
  <p:clrMapOvr>
    <a:masterClrMapping/>
  </p:clrMapOvr>
  <p:transition spd="slow">
    <p:wipe dir="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r>
              <a:rPr lang="en-US" dirty="0"/>
              <a:t>Evaluation of education and work</a:t>
            </a:r>
            <a:endParaRPr lang="de-DE" dirty="0"/>
          </a:p>
        </p:txBody>
      </p:sp>
      <p:sp>
        <p:nvSpPr>
          <p:cNvPr id="6" name="Foliennummernplatzhalter 5"/>
          <p:cNvSpPr>
            <a:spLocks noGrp="1"/>
          </p:cNvSpPr>
          <p:nvPr>
            <p:ph type="sldNum" sz="quarter" idx="11"/>
          </p:nvPr>
        </p:nvSpPr>
        <p:spPr/>
        <p:txBody>
          <a:bodyPr/>
          <a:lstStyle/>
          <a:p>
            <a:fld id="{72A83A2B-3358-44F8-83A0-4598795D8FB5}" type="slidenum">
              <a:rPr lang="en-GB" smtClean="0"/>
              <a:pPr/>
              <a:t>83</a:t>
            </a:fld>
            <a:endParaRPr lang="en-GB" dirty="0"/>
          </a:p>
        </p:txBody>
      </p:sp>
    </p:spTree>
    <p:extLst>
      <p:ext uri="{BB962C8B-B14F-4D97-AF65-F5344CB8AC3E}">
        <p14:creationId xmlns:p14="http://schemas.microsoft.com/office/powerpoint/2010/main" val="15669816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Young Europeans are equivocal in their wish for more cooperation between schools, universities, and employers.</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84</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168369022"/>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Many companies state repeatedly, that they have difficulties finding employees who possess the right skill sets for their job. What is your opinion on this? Do you agree with the following statements?; All respondents; n=822-971;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Companies’ stance on skill gap: In how far do you agree </a:t>
            </a:r>
            <a:r>
              <a:rPr lang="en-US" smtClean="0">
                <a:solidFill>
                  <a:srgbClr val="E60000"/>
                </a:solidFill>
                <a:latin typeface="Vodafone Rg" pitchFamily="34" charset="0"/>
              </a:rPr>
              <a:t>with these statements</a:t>
            </a:r>
            <a:r>
              <a:rPr lang="en-US" dirty="0" smtClean="0">
                <a:solidFill>
                  <a:srgbClr val="E60000"/>
                </a:solidFill>
                <a:latin typeface="Vodafone Rg" pitchFamily="34" charset="0"/>
              </a:rPr>
              <a:t>?</a:t>
            </a:r>
            <a:endParaRPr lang="en-US" b="1" baseline="30000" dirty="0">
              <a:latin typeface="Vodafone Rg" pitchFamily="34" charset="0"/>
            </a:endParaRPr>
          </a:p>
        </p:txBody>
      </p:sp>
      <p:sp>
        <p:nvSpPr>
          <p:cNvPr id="17" name="Rechteck 16"/>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8" name="Rechteck 17"/>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3" name="ProfillinienAL0"/>
          <p:cNvSpPr txBox="1"/>
          <p:nvPr/>
        </p:nvSpPr>
        <p:spPr>
          <a:xfrm>
            <a:off x="481406" y="2183045"/>
            <a:ext cx="396240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Schools, universities and employers have to work closer together.</a:t>
            </a:r>
          </a:p>
        </p:txBody>
      </p:sp>
      <p:sp>
        <p:nvSpPr>
          <p:cNvPr id="8" name="ProfillinienAL1"/>
          <p:cNvSpPr txBox="1"/>
          <p:nvPr/>
        </p:nvSpPr>
        <p:spPr>
          <a:xfrm>
            <a:off x="1349828" y="2787460"/>
            <a:ext cx="3093977"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Companies should close the gap in skills they see by offering better on-the-job training.</a:t>
            </a:r>
          </a:p>
        </p:txBody>
      </p:sp>
      <p:sp>
        <p:nvSpPr>
          <p:cNvPr id="9" name="ProfillinienAL2"/>
          <p:cNvSpPr txBox="1"/>
          <p:nvPr/>
        </p:nvSpPr>
        <p:spPr>
          <a:xfrm>
            <a:off x="481406" y="3391876"/>
            <a:ext cx="396240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Companies should invest more in educational institutions.</a:t>
            </a:r>
          </a:p>
        </p:txBody>
      </p:sp>
      <p:sp>
        <p:nvSpPr>
          <p:cNvPr id="10" name="ProfillinienAL3"/>
          <p:cNvSpPr txBox="1"/>
          <p:nvPr/>
        </p:nvSpPr>
        <p:spPr>
          <a:xfrm>
            <a:off x="2098766" y="3996291"/>
            <a:ext cx="234504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They are right. Education today does not adequately prepare for jobs.</a:t>
            </a:r>
          </a:p>
        </p:txBody>
      </p:sp>
      <p:sp>
        <p:nvSpPr>
          <p:cNvPr id="11" name="ProfillinienAL4"/>
          <p:cNvSpPr txBox="1"/>
          <p:nvPr/>
        </p:nvSpPr>
        <p:spPr>
          <a:xfrm>
            <a:off x="481406" y="4600707"/>
            <a:ext cx="396240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Employers should have more influence on the curricula.</a:t>
            </a:r>
          </a:p>
        </p:txBody>
      </p:sp>
      <p:sp>
        <p:nvSpPr>
          <p:cNvPr id="12" name="ProfillinienAL5"/>
          <p:cNvSpPr txBox="1"/>
          <p:nvPr/>
        </p:nvSpPr>
        <p:spPr>
          <a:xfrm>
            <a:off x="1236616" y="5205123"/>
            <a:ext cx="3207189"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Not the educational institutions but the companies need to rethink their approach.</a:t>
            </a:r>
          </a:p>
        </p:txBody>
      </p:sp>
    </p:spTree>
    <p:extLst>
      <p:ext uri="{BB962C8B-B14F-4D97-AF65-F5344CB8AC3E}">
        <p14:creationId xmlns:p14="http://schemas.microsoft.com/office/powerpoint/2010/main" val="26137289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Young Spaniards are the most convinced that companies rather than educators need to rethink their approach.</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85</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3458120409"/>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Many companies state repeatedly, that they have difficulties finding employees who possess the right skill sets for their job. What is your opinion on this? Do you agree with the following statements?; All respondents; n=822-971;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a:solidFill>
                  <a:srgbClr val="E60000"/>
                </a:solidFill>
                <a:latin typeface="Vodafone Rg" pitchFamily="34" charset="0"/>
              </a:rPr>
              <a:t>Companies’ stance on skill gap: In how far do you agree with these statements?</a:t>
            </a:r>
            <a:endParaRPr lang="en-US" b="1" baseline="30000" dirty="0">
              <a:latin typeface="Vodafone Rg" pitchFamily="34" charset="0"/>
            </a:endParaRPr>
          </a:p>
        </p:txBody>
      </p:sp>
      <p:sp>
        <p:nvSpPr>
          <p:cNvPr id="17" name="Rechteck 16"/>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8" name="Rechteck 17"/>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3" name="ProfillinienAL0"/>
          <p:cNvSpPr txBox="1"/>
          <p:nvPr/>
        </p:nvSpPr>
        <p:spPr>
          <a:xfrm>
            <a:off x="481406" y="2183045"/>
            <a:ext cx="396240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Schools, universities and employers have to work closer together.</a:t>
            </a:r>
          </a:p>
        </p:txBody>
      </p:sp>
      <p:sp>
        <p:nvSpPr>
          <p:cNvPr id="9" name="ProfillinienAL2"/>
          <p:cNvSpPr txBox="1"/>
          <p:nvPr/>
        </p:nvSpPr>
        <p:spPr>
          <a:xfrm>
            <a:off x="481406" y="3391876"/>
            <a:ext cx="396240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Companies should invest more in educational institutions.</a:t>
            </a:r>
          </a:p>
        </p:txBody>
      </p:sp>
      <p:sp>
        <p:nvSpPr>
          <p:cNvPr id="11" name="ProfillinienAL4"/>
          <p:cNvSpPr txBox="1"/>
          <p:nvPr/>
        </p:nvSpPr>
        <p:spPr>
          <a:xfrm>
            <a:off x="481406" y="4600707"/>
            <a:ext cx="396240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Employers should have more influence on the curricula.</a:t>
            </a:r>
          </a:p>
        </p:txBody>
      </p:sp>
      <p:sp>
        <p:nvSpPr>
          <p:cNvPr id="16" name="Rechteck 15"/>
          <p:cNvSpPr/>
          <p:nvPr/>
        </p:nvSpPr>
        <p:spPr>
          <a:xfrm>
            <a:off x="6353666" y="5352439"/>
            <a:ext cx="1187777" cy="282026"/>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19" name="ProfillinienAL1"/>
          <p:cNvSpPr txBox="1"/>
          <p:nvPr/>
        </p:nvSpPr>
        <p:spPr>
          <a:xfrm>
            <a:off x="1349828" y="2787460"/>
            <a:ext cx="3093977"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Companies should close the gap in skills they see by offering better on-the-job training.</a:t>
            </a:r>
          </a:p>
        </p:txBody>
      </p:sp>
      <p:sp>
        <p:nvSpPr>
          <p:cNvPr id="22" name="ProfillinienAL3"/>
          <p:cNvSpPr txBox="1"/>
          <p:nvPr/>
        </p:nvSpPr>
        <p:spPr>
          <a:xfrm>
            <a:off x="2098766" y="3996291"/>
            <a:ext cx="234504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They are right. Education today does not adequately prepare for jobs.</a:t>
            </a:r>
          </a:p>
        </p:txBody>
      </p:sp>
      <p:sp>
        <p:nvSpPr>
          <p:cNvPr id="23" name="ProfillinienAL5"/>
          <p:cNvSpPr txBox="1"/>
          <p:nvPr/>
        </p:nvSpPr>
        <p:spPr>
          <a:xfrm>
            <a:off x="1236616" y="5205123"/>
            <a:ext cx="3207189"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Not the educational institutions but the companies need to rethink their approach.</a:t>
            </a:r>
          </a:p>
        </p:txBody>
      </p:sp>
    </p:spTree>
    <p:extLst>
      <p:ext uri="{BB962C8B-B14F-4D97-AF65-F5344CB8AC3E}">
        <p14:creationId xmlns:p14="http://schemas.microsoft.com/office/powerpoint/2010/main" val="23285388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6971"/>
            <a:ext cx="8063802" cy="1026068"/>
          </a:xfrm>
        </p:spPr>
        <p:txBody>
          <a:bodyPr/>
          <a:lstStyle/>
          <a:p>
            <a:r>
              <a:rPr lang="en-US" dirty="0" smtClean="0"/>
              <a:t>Young Brits hold schools for general education far more often responsible for ICT training than young people elsewhere.</a:t>
            </a:r>
            <a:endParaRPr lang="en-US"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86</a:t>
            </a:fld>
            <a:endParaRPr lang="en-GB" dirty="0"/>
          </a:p>
        </p:txBody>
      </p:sp>
      <p:graphicFrame>
        <p:nvGraphicFramePr>
          <p:cNvPr id="38" name="balkendia a"/>
          <p:cNvGraphicFramePr>
            <a:graphicFrameLocks/>
          </p:cNvGraphicFramePr>
          <p:nvPr>
            <p:custDataLst>
              <p:tags r:id="rId1"/>
            </p:custDataLs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sp>
        <p:nvSpPr>
          <p:cNvPr id="88" name="Basis 1"/>
          <p:cNvSpPr txBox="1">
            <a:spLocks/>
          </p:cNvSpPr>
          <p:nvPr>
            <p:custDataLst>
              <p:tags r:id="rId4"/>
            </p:custDataLst>
          </p:nvPr>
        </p:nvSpPr>
        <p:spPr bwMode="auto">
          <a:xfrm>
            <a:off x="457200" y="6070600"/>
            <a:ext cx="806380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In your opinion, who is most responsible for teaching your generation the ICT skills that are required to succeed on a career path?; Respondents who are employed but not self-employed; n=1000-1047</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783621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Who is most responsible for teaching your generation the ICT skills that are required to succeed on a career path?</a:t>
            </a:r>
            <a:endParaRPr lang="en-GB" b="1" baseline="30000" dirty="0">
              <a:latin typeface="Vodafone Rg" pitchFamily="34" charset="0"/>
            </a:endParaRPr>
          </a:p>
        </p:txBody>
      </p:sp>
      <p:pic>
        <p:nvPicPr>
          <p:cNvPr id="43" name="Grafik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sp>
        <p:nvSpPr>
          <p:cNvPr id="6" name="balkendia aAL0"/>
          <p:cNvSpPr txBox="1"/>
          <p:nvPr/>
        </p:nvSpPr>
        <p:spPr>
          <a:xfrm>
            <a:off x="363420" y="2192370"/>
            <a:ext cx="3175000" cy="444157"/>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Schools for general education</a:t>
            </a:r>
            <a:endParaRPr lang="de-DE" sz="1000" dirty="0" smtClean="0">
              <a:latin typeface="Vodafone Rg" pitchFamily="34" charset="0"/>
            </a:endParaRPr>
          </a:p>
        </p:txBody>
      </p:sp>
      <p:sp>
        <p:nvSpPr>
          <p:cNvPr id="7" name="balkendia aAL1"/>
          <p:cNvSpPr txBox="1"/>
          <p:nvPr/>
        </p:nvSpPr>
        <p:spPr>
          <a:xfrm>
            <a:off x="363420" y="2636526"/>
            <a:ext cx="3175000" cy="444157"/>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Vocational training</a:t>
            </a:r>
            <a:endParaRPr lang="de-DE" sz="1000" dirty="0" smtClean="0">
              <a:latin typeface="Vodafone Rg" pitchFamily="34" charset="0"/>
            </a:endParaRPr>
          </a:p>
        </p:txBody>
      </p:sp>
      <p:sp>
        <p:nvSpPr>
          <p:cNvPr id="8" name="balkendia aAL2"/>
          <p:cNvSpPr txBox="1"/>
          <p:nvPr/>
        </p:nvSpPr>
        <p:spPr>
          <a:xfrm>
            <a:off x="363420" y="3080683"/>
            <a:ext cx="3175000" cy="444157"/>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Institutions of higher education </a:t>
            </a:r>
            <a:endParaRPr lang="de-DE" sz="1000" dirty="0" smtClean="0">
              <a:latin typeface="Vodafone Rg" pitchFamily="34" charset="0"/>
            </a:endParaRPr>
          </a:p>
        </p:txBody>
      </p:sp>
      <p:sp>
        <p:nvSpPr>
          <p:cNvPr id="10" name="balkendia aAL3"/>
          <p:cNvSpPr txBox="1"/>
          <p:nvPr/>
        </p:nvSpPr>
        <p:spPr>
          <a:xfrm>
            <a:off x="363420" y="3524839"/>
            <a:ext cx="3175000" cy="444157"/>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On-the-job training / traineeships</a:t>
            </a:r>
            <a:endParaRPr lang="de-DE" sz="1000" dirty="0" smtClean="0">
              <a:latin typeface="Vodafone Rg" pitchFamily="34" charset="0"/>
            </a:endParaRPr>
          </a:p>
        </p:txBody>
      </p:sp>
      <p:sp>
        <p:nvSpPr>
          <p:cNvPr id="11" name="balkendia aAL4"/>
          <p:cNvSpPr txBox="1"/>
          <p:nvPr/>
        </p:nvSpPr>
        <p:spPr>
          <a:xfrm>
            <a:off x="363420" y="3968996"/>
            <a:ext cx="3175000" cy="444157"/>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Internships</a:t>
            </a:r>
            <a:endParaRPr lang="de-DE" sz="1000" dirty="0" smtClean="0">
              <a:latin typeface="Vodafone Rg" pitchFamily="34" charset="0"/>
            </a:endParaRPr>
          </a:p>
        </p:txBody>
      </p:sp>
      <p:sp>
        <p:nvSpPr>
          <p:cNvPr id="23" name="balkendia aAL5"/>
          <p:cNvSpPr txBox="1"/>
          <p:nvPr/>
        </p:nvSpPr>
        <p:spPr>
          <a:xfrm>
            <a:off x="548640" y="4413152"/>
            <a:ext cx="2989780" cy="444157"/>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Specialised training institutions where you can attend specific ICT courses</a:t>
            </a:r>
            <a:endParaRPr lang="de-DE" sz="1000" dirty="0" smtClean="0">
              <a:latin typeface="Vodafone Rg" pitchFamily="34" charset="0"/>
            </a:endParaRPr>
          </a:p>
        </p:txBody>
      </p:sp>
      <p:sp>
        <p:nvSpPr>
          <p:cNvPr id="24" name="balkendia aAL6"/>
          <p:cNvSpPr txBox="1"/>
          <p:nvPr/>
        </p:nvSpPr>
        <p:spPr>
          <a:xfrm>
            <a:off x="674688" y="4857309"/>
            <a:ext cx="2863732" cy="444157"/>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None of these. I am responsible to acquire these skills on my own.</a:t>
            </a:r>
            <a:endParaRPr lang="de-DE" sz="1000" dirty="0" smtClean="0">
              <a:latin typeface="Vodafone Rg" pitchFamily="34" charset="0"/>
            </a:endParaRPr>
          </a:p>
        </p:txBody>
      </p:sp>
      <p:sp>
        <p:nvSpPr>
          <p:cNvPr id="25" name="balkendia aAL7"/>
          <p:cNvSpPr txBox="1"/>
          <p:nvPr/>
        </p:nvSpPr>
        <p:spPr>
          <a:xfrm>
            <a:off x="363420" y="5301466"/>
            <a:ext cx="3175000" cy="444157"/>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28" name="Rechteck 27"/>
          <p:cNvSpPr/>
          <p:nvPr/>
        </p:nvSpPr>
        <p:spPr>
          <a:xfrm>
            <a:off x="4773566" y="2219839"/>
            <a:ext cx="788250" cy="388406"/>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2205812814"/>
      </p:ext>
    </p:extLst>
  </p:cSld>
  <p:clrMapOvr>
    <a:masterClrMapping/>
  </p:clrMapOvr>
  <p:transition spd="slow">
    <p:wipe dir="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most countries, young people do not agree on a single institution responsible for ICT training.</a:t>
            </a:r>
            <a:endParaRPr lang="en-US"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87</a:t>
            </a:fld>
            <a:endParaRPr lang="en-GB" dirty="0"/>
          </a:p>
        </p:txBody>
      </p:sp>
      <p:graphicFrame>
        <p:nvGraphicFramePr>
          <p:cNvPr id="38" name="balkendia a"/>
          <p:cNvGraphicFramePr>
            <a:graphicFrameLocks/>
          </p:cNvGraphicFramePr>
          <p:nvPr>
            <p:custDataLst>
              <p:tags r:id="rId1"/>
            </p:custDataLs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pic>
        <p:nvPicPr>
          <p:cNvPr id="45" name="Grafik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46" name="Grafik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47" name="Picture 2" descr="Flagge Spanie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42" name="Diatitel 1"/>
          <p:cNvSpPr txBox="1">
            <a:spLocks/>
          </p:cNvSpPr>
          <p:nvPr/>
        </p:nvSpPr>
        <p:spPr>
          <a:xfrm>
            <a:off x="433069" y="1443038"/>
            <a:ext cx="783621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Who is most responsible for teaching your generation the ICT skills that are required to succeed on a career path?</a:t>
            </a:r>
            <a:endParaRPr lang="en-GB" b="1" baseline="30000" dirty="0">
              <a:latin typeface="Vodafone Rg" pitchFamily="34" charset="0"/>
            </a:endParaRPr>
          </a:p>
        </p:txBody>
      </p:sp>
      <p:sp>
        <p:nvSpPr>
          <p:cNvPr id="28" name="Basis 1"/>
          <p:cNvSpPr txBox="1">
            <a:spLocks/>
          </p:cNvSpPr>
          <p:nvPr>
            <p:custDataLst>
              <p:tags r:id="rId4"/>
            </p:custDataLst>
          </p:nvPr>
        </p:nvSpPr>
        <p:spPr bwMode="auto">
          <a:xfrm>
            <a:off x="457200" y="6070600"/>
            <a:ext cx="806380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In your opinion, who is most responsible for teaching your generation the ICT skills that are required to succeed on a career path?; Respondents who are employed but not self-employed; n=1000-1047</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17" name="balkendia aAL0"/>
          <p:cNvSpPr txBox="1"/>
          <p:nvPr/>
        </p:nvSpPr>
        <p:spPr>
          <a:xfrm>
            <a:off x="363420" y="2192370"/>
            <a:ext cx="3175000" cy="444157"/>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Schools for general education</a:t>
            </a:r>
            <a:endParaRPr lang="de-DE" sz="1000" dirty="0" smtClean="0">
              <a:latin typeface="Vodafone Rg" pitchFamily="34" charset="0"/>
            </a:endParaRPr>
          </a:p>
        </p:txBody>
      </p:sp>
      <p:sp>
        <p:nvSpPr>
          <p:cNvPr id="18" name="balkendia aAL1"/>
          <p:cNvSpPr txBox="1"/>
          <p:nvPr/>
        </p:nvSpPr>
        <p:spPr>
          <a:xfrm>
            <a:off x="363420" y="2636526"/>
            <a:ext cx="3175000" cy="444157"/>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Vocational training</a:t>
            </a:r>
            <a:endParaRPr lang="de-DE" sz="1000" dirty="0" smtClean="0">
              <a:latin typeface="Vodafone Rg" pitchFamily="34" charset="0"/>
            </a:endParaRPr>
          </a:p>
        </p:txBody>
      </p:sp>
      <p:sp>
        <p:nvSpPr>
          <p:cNvPr id="19" name="balkendia aAL2"/>
          <p:cNvSpPr txBox="1"/>
          <p:nvPr/>
        </p:nvSpPr>
        <p:spPr>
          <a:xfrm>
            <a:off x="363420" y="3080683"/>
            <a:ext cx="3175000" cy="444157"/>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Institutions of higher education </a:t>
            </a:r>
            <a:endParaRPr lang="de-DE" sz="1000" dirty="0" smtClean="0">
              <a:latin typeface="Vodafone Rg" pitchFamily="34" charset="0"/>
            </a:endParaRPr>
          </a:p>
        </p:txBody>
      </p:sp>
      <p:sp>
        <p:nvSpPr>
          <p:cNvPr id="20" name="balkendia aAL3"/>
          <p:cNvSpPr txBox="1"/>
          <p:nvPr/>
        </p:nvSpPr>
        <p:spPr>
          <a:xfrm>
            <a:off x="363420" y="3524839"/>
            <a:ext cx="3175000" cy="444157"/>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On-the-job training / traineeships</a:t>
            </a:r>
            <a:endParaRPr lang="de-DE" sz="1000" dirty="0" smtClean="0">
              <a:latin typeface="Vodafone Rg" pitchFamily="34" charset="0"/>
            </a:endParaRPr>
          </a:p>
        </p:txBody>
      </p:sp>
      <p:sp>
        <p:nvSpPr>
          <p:cNvPr id="22" name="balkendia aAL4"/>
          <p:cNvSpPr txBox="1"/>
          <p:nvPr/>
        </p:nvSpPr>
        <p:spPr>
          <a:xfrm>
            <a:off x="363420" y="3968996"/>
            <a:ext cx="3175000" cy="444157"/>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Internships</a:t>
            </a:r>
            <a:endParaRPr lang="de-DE" sz="1000" dirty="0" smtClean="0">
              <a:latin typeface="Vodafone Rg" pitchFamily="34" charset="0"/>
            </a:endParaRPr>
          </a:p>
        </p:txBody>
      </p:sp>
      <p:sp>
        <p:nvSpPr>
          <p:cNvPr id="25" name="balkendia aAL7"/>
          <p:cNvSpPr txBox="1"/>
          <p:nvPr/>
        </p:nvSpPr>
        <p:spPr>
          <a:xfrm>
            <a:off x="363420" y="5301466"/>
            <a:ext cx="3175000" cy="444157"/>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26" name="balkendia aAL5"/>
          <p:cNvSpPr txBox="1"/>
          <p:nvPr/>
        </p:nvSpPr>
        <p:spPr>
          <a:xfrm>
            <a:off x="548640" y="4413152"/>
            <a:ext cx="2989780" cy="444157"/>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Specialised training institutions where you can attend specific ICT courses</a:t>
            </a:r>
            <a:endParaRPr lang="de-DE" sz="1000" dirty="0" smtClean="0">
              <a:latin typeface="Vodafone Rg" pitchFamily="34" charset="0"/>
            </a:endParaRPr>
          </a:p>
        </p:txBody>
      </p:sp>
      <p:sp>
        <p:nvSpPr>
          <p:cNvPr id="27" name="balkendia aAL6"/>
          <p:cNvSpPr txBox="1"/>
          <p:nvPr/>
        </p:nvSpPr>
        <p:spPr>
          <a:xfrm>
            <a:off x="674688" y="4857309"/>
            <a:ext cx="2863732" cy="444157"/>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None of these. I am responsible to acquire these skills on my own.</a:t>
            </a:r>
            <a:endParaRPr lang="de-DE" sz="1000" dirty="0" smtClean="0">
              <a:latin typeface="Vodafone Rg" pitchFamily="34" charset="0"/>
            </a:endParaRPr>
          </a:p>
        </p:txBody>
      </p:sp>
    </p:spTree>
    <p:extLst>
      <p:ext uri="{BB962C8B-B14F-4D97-AF65-F5344CB8AC3E}">
        <p14:creationId xmlns:p14="http://schemas.microsoft.com/office/powerpoint/2010/main" val="102781413"/>
      </p:ext>
    </p:extLst>
  </p:cSld>
  <p:clrMapOvr>
    <a:masterClrMapping/>
  </p:clrMapOvr>
  <p:transition spd="slow">
    <p:wipe dir="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Across Europe, schools for general education are seen as providing the worst preparation in terms of ICT skills.</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88</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4231465699"/>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In your opinion, how well do the following educational possibilities prepare your generation for what is expected on the job market in terms of ICT skills?; All respondents; n=733-962;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GB" dirty="0">
                <a:solidFill>
                  <a:srgbClr val="E60000"/>
                </a:solidFill>
                <a:latin typeface="Vodafone Rg" pitchFamily="34" charset="0"/>
              </a:rPr>
              <a:t>How well do the following educational possibilities prepare your generation in terms of ICT skills?</a:t>
            </a:r>
          </a:p>
        </p:txBody>
      </p:sp>
      <p:sp>
        <p:nvSpPr>
          <p:cNvPr id="17" name="Rechteck 16"/>
          <p:cNvSpPr/>
          <p:nvPr/>
        </p:nvSpPr>
        <p:spPr>
          <a:xfrm>
            <a:off x="7608742" y="1886698"/>
            <a:ext cx="681598" cy="246221"/>
          </a:xfrm>
          <a:prstGeom prst="rect">
            <a:avLst/>
          </a:prstGeom>
        </p:spPr>
        <p:txBody>
          <a:bodyPr wrap="none">
            <a:spAutoFit/>
          </a:bodyPr>
          <a:lstStyle/>
          <a:p>
            <a:pPr algn="r"/>
            <a:r>
              <a:rPr lang="en-US" sz="1000" dirty="0" smtClean="0"/>
              <a:t>very good</a:t>
            </a:r>
            <a:endParaRPr lang="en-US" sz="1000" dirty="0"/>
          </a:p>
        </p:txBody>
      </p:sp>
      <p:sp>
        <p:nvSpPr>
          <p:cNvPr id="18" name="Rechteck 17"/>
          <p:cNvSpPr/>
          <p:nvPr/>
        </p:nvSpPr>
        <p:spPr>
          <a:xfrm>
            <a:off x="4412984" y="1886698"/>
            <a:ext cx="655949" cy="246221"/>
          </a:xfrm>
          <a:prstGeom prst="rect">
            <a:avLst/>
          </a:prstGeom>
        </p:spPr>
        <p:txBody>
          <a:bodyPr wrap="none">
            <a:spAutoFit/>
          </a:bodyPr>
          <a:lstStyle/>
          <a:p>
            <a:r>
              <a:rPr lang="en-US" sz="1000" dirty="0" smtClean="0"/>
              <a:t>very poor</a:t>
            </a:r>
            <a:endParaRPr lang="en-US" sz="1000" dirty="0"/>
          </a:p>
        </p:txBody>
      </p:sp>
      <p:sp>
        <p:nvSpPr>
          <p:cNvPr id="3" name="ProfillinienAL0"/>
          <p:cNvSpPr txBox="1"/>
          <p:nvPr/>
        </p:nvSpPr>
        <p:spPr>
          <a:xfrm>
            <a:off x="809896" y="2183045"/>
            <a:ext cx="3633909"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Specialised training institutions where you can attend specific ICT courses</a:t>
            </a:r>
          </a:p>
        </p:txBody>
      </p:sp>
      <p:sp>
        <p:nvSpPr>
          <p:cNvPr id="8" name="ProfillinienAL1"/>
          <p:cNvSpPr txBox="1"/>
          <p:nvPr/>
        </p:nvSpPr>
        <p:spPr>
          <a:xfrm>
            <a:off x="481406" y="2787460"/>
            <a:ext cx="396240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On-the-job training / traineeships</a:t>
            </a:r>
          </a:p>
        </p:txBody>
      </p:sp>
      <p:sp>
        <p:nvSpPr>
          <p:cNvPr id="9" name="ProfillinienAL2"/>
          <p:cNvSpPr txBox="1"/>
          <p:nvPr/>
        </p:nvSpPr>
        <p:spPr>
          <a:xfrm>
            <a:off x="481406" y="3391876"/>
            <a:ext cx="396240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Vocational training</a:t>
            </a:r>
          </a:p>
        </p:txBody>
      </p:sp>
      <p:sp>
        <p:nvSpPr>
          <p:cNvPr id="10" name="ProfillinienAL3"/>
          <p:cNvSpPr txBox="1"/>
          <p:nvPr/>
        </p:nvSpPr>
        <p:spPr>
          <a:xfrm>
            <a:off x="481406" y="3996291"/>
            <a:ext cx="396240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Internships</a:t>
            </a:r>
          </a:p>
        </p:txBody>
      </p:sp>
      <p:sp>
        <p:nvSpPr>
          <p:cNvPr id="11" name="ProfillinienAL4"/>
          <p:cNvSpPr txBox="1"/>
          <p:nvPr/>
        </p:nvSpPr>
        <p:spPr>
          <a:xfrm>
            <a:off x="481406" y="4600707"/>
            <a:ext cx="396240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Institutions of higher education (university, college, etc.)</a:t>
            </a:r>
          </a:p>
        </p:txBody>
      </p:sp>
      <p:sp>
        <p:nvSpPr>
          <p:cNvPr id="12" name="ProfillinienAL5"/>
          <p:cNvSpPr txBox="1"/>
          <p:nvPr/>
        </p:nvSpPr>
        <p:spPr>
          <a:xfrm>
            <a:off x="481406" y="5205123"/>
            <a:ext cx="396240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Schools for general education</a:t>
            </a:r>
          </a:p>
        </p:txBody>
      </p:sp>
    </p:spTree>
    <p:extLst>
      <p:ext uri="{BB962C8B-B14F-4D97-AF65-F5344CB8AC3E}">
        <p14:creationId xmlns:p14="http://schemas.microsoft.com/office/powerpoint/2010/main" val="40356380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In general, young Czechs give slightly more credit to educators in terms of ICT teaching.</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89</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1707470651"/>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In your opinion, how well do the following educational possibilities prepare your generation for what is expected on the job market in terms of ICT skills?; All respondents; n=733-962;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GB" dirty="0">
                <a:solidFill>
                  <a:srgbClr val="E60000"/>
                </a:solidFill>
                <a:latin typeface="Vodafone Rg" pitchFamily="34" charset="0"/>
              </a:rPr>
              <a:t>How well do the following educational possibilities prepare your generation in terms of ICT skills?</a:t>
            </a:r>
          </a:p>
        </p:txBody>
      </p:sp>
      <p:sp>
        <p:nvSpPr>
          <p:cNvPr id="3" name="ProfillinienAL0"/>
          <p:cNvSpPr txBox="1"/>
          <p:nvPr/>
        </p:nvSpPr>
        <p:spPr>
          <a:xfrm>
            <a:off x="827314" y="2183045"/>
            <a:ext cx="3616492"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Specialised training institutions where you can attend specific ICT courses</a:t>
            </a:r>
          </a:p>
        </p:txBody>
      </p:sp>
      <p:sp>
        <p:nvSpPr>
          <p:cNvPr id="8" name="ProfillinienAL1"/>
          <p:cNvSpPr txBox="1"/>
          <p:nvPr/>
        </p:nvSpPr>
        <p:spPr>
          <a:xfrm>
            <a:off x="481406" y="2787460"/>
            <a:ext cx="396240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On-the-job training / traineeships</a:t>
            </a:r>
          </a:p>
        </p:txBody>
      </p:sp>
      <p:sp>
        <p:nvSpPr>
          <p:cNvPr id="9" name="ProfillinienAL2"/>
          <p:cNvSpPr txBox="1"/>
          <p:nvPr/>
        </p:nvSpPr>
        <p:spPr>
          <a:xfrm>
            <a:off x="481406" y="3391876"/>
            <a:ext cx="396240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Vocational training</a:t>
            </a:r>
          </a:p>
        </p:txBody>
      </p:sp>
      <p:sp>
        <p:nvSpPr>
          <p:cNvPr id="10" name="ProfillinienAL3"/>
          <p:cNvSpPr txBox="1"/>
          <p:nvPr/>
        </p:nvSpPr>
        <p:spPr>
          <a:xfrm>
            <a:off x="481406" y="3996291"/>
            <a:ext cx="396240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Internships</a:t>
            </a:r>
          </a:p>
        </p:txBody>
      </p:sp>
      <p:sp>
        <p:nvSpPr>
          <p:cNvPr id="11" name="ProfillinienAL4"/>
          <p:cNvSpPr txBox="1"/>
          <p:nvPr/>
        </p:nvSpPr>
        <p:spPr>
          <a:xfrm>
            <a:off x="481406" y="4600707"/>
            <a:ext cx="396240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Institutions of higher education (university, college, etc.)</a:t>
            </a:r>
          </a:p>
        </p:txBody>
      </p:sp>
      <p:sp>
        <p:nvSpPr>
          <p:cNvPr id="12" name="ProfillinienAL5"/>
          <p:cNvSpPr txBox="1"/>
          <p:nvPr/>
        </p:nvSpPr>
        <p:spPr>
          <a:xfrm>
            <a:off x="481406" y="5205123"/>
            <a:ext cx="3962400" cy="604415"/>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Schools for general education</a:t>
            </a:r>
          </a:p>
        </p:txBody>
      </p:sp>
      <p:sp>
        <p:nvSpPr>
          <p:cNvPr id="16" name="Rechteck 15"/>
          <p:cNvSpPr/>
          <p:nvPr/>
        </p:nvSpPr>
        <p:spPr>
          <a:xfrm>
            <a:off x="7608742" y="1886698"/>
            <a:ext cx="681598" cy="246221"/>
          </a:xfrm>
          <a:prstGeom prst="rect">
            <a:avLst/>
          </a:prstGeom>
        </p:spPr>
        <p:txBody>
          <a:bodyPr wrap="none">
            <a:spAutoFit/>
          </a:bodyPr>
          <a:lstStyle/>
          <a:p>
            <a:pPr algn="r"/>
            <a:r>
              <a:rPr lang="en-US" sz="1000" dirty="0" smtClean="0"/>
              <a:t>very good</a:t>
            </a:r>
            <a:endParaRPr lang="en-US" sz="1000" dirty="0"/>
          </a:p>
        </p:txBody>
      </p:sp>
      <p:sp>
        <p:nvSpPr>
          <p:cNvPr id="19" name="Rechteck 18"/>
          <p:cNvSpPr/>
          <p:nvPr/>
        </p:nvSpPr>
        <p:spPr>
          <a:xfrm>
            <a:off x="4412984" y="1886698"/>
            <a:ext cx="655949" cy="246221"/>
          </a:xfrm>
          <a:prstGeom prst="rect">
            <a:avLst/>
          </a:prstGeom>
        </p:spPr>
        <p:txBody>
          <a:bodyPr wrap="none">
            <a:spAutoFit/>
          </a:bodyPr>
          <a:lstStyle/>
          <a:p>
            <a:r>
              <a:rPr lang="en-US" sz="1000" dirty="0" smtClean="0"/>
              <a:t>very poor</a:t>
            </a:r>
            <a:endParaRPr lang="en-US" sz="1000" dirty="0"/>
          </a:p>
        </p:txBody>
      </p:sp>
    </p:spTree>
    <p:extLst>
      <p:ext uri="{BB962C8B-B14F-4D97-AF65-F5344CB8AC3E}">
        <p14:creationId xmlns:p14="http://schemas.microsoft.com/office/powerpoint/2010/main" val="25242986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6971"/>
            <a:ext cx="7385901" cy="1026068"/>
          </a:xfrm>
        </p:spPr>
        <p:txBody>
          <a:bodyPr/>
          <a:lstStyle/>
          <a:p>
            <a:r>
              <a:rPr lang="en-GB" dirty="0" smtClean="0"/>
              <a:t>More courses, better teachers, and a wider use of ICT are the most needed improvements in the eyes of students.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90</a:t>
            </a:fld>
            <a:endParaRPr lang="en-GB" dirty="0"/>
          </a:p>
        </p:txBody>
      </p:sp>
      <p:graphicFrame>
        <p:nvGraphicFramePr>
          <p:cNvPr id="38" name="balkendia a"/>
          <p:cNvGraphicFramePr>
            <a:graphicFrameLocks/>
          </p:cNvGraphicFramePr>
          <p:nvPr>
            <p:custDataLst>
              <p:tags r:id="rId1"/>
            </p:custDataLs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sp>
        <p:nvSpPr>
          <p:cNvPr id="88" name="Basis 1"/>
          <p:cNvSpPr txBox="1">
            <a:spLocks/>
          </p:cNvSpPr>
          <p:nvPr>
            <p:custDataLst>
              <p:tags r:id="rId4"/>
            </p:custDataLst>
          </p:nvPr>
        </p:nvSpPr>
        <p:spPr bwMode="auto">
          <a:xfrm>
            <a:off x="457200" y="6070600"/>
            <a:ext cx="806380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In your opinion, what should schools and universities do to improve learning ICT skills?; All respondents; n=1000-1047</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What should schools and universities do to improve learning ICT skills?</a:t>
            </a:r>
            <a:endParaRPr lang="en-GB" b="1" baseline="30000" dirty="0">
              <a:latin typeface="Vodafone Rg" pitchFamily="34" charset="0"/>
            </a:endParaRPr>
          </a:p>
        </p:txBody>
      </p:sp>
      <p:pic>
        <p:nvPicPr>
          <p:cNvPr id="43" name="Grafik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sp>
        <p:nvSpPr>
          <p:cNvPr id="6" name="balkendia aAL0"/>
          <p:cNvSpPr txBox="1"/>
          <p:nvPr/>
        </p:nvSpPr>
        <p:spPr>
          <a:xfrm>
            <a:off x="363420" y="2192370"/>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Offer more courses in ICT</a:t>
            </a:r>
            <a:endParaRPr lang="de-DE" sz="1000" dirty="0" smtClean="0">
              <a:latin typeface="Vodafone Rg" pitchFamily="34" charset="0"/>
            </a:endParaRPr>
          </a:p>
        </p:txBody>
      </p:sp>
      <p:sp>
        <p:nvSpPr>
          <p:cNvPr id="7" name="balkendia aAL1"/>
          <p:cNvSpPr txBox="1"/>
          <p:nvPr/>
        </p:nvSpPr>
        <p:spPr>
          <a:xfrm>
            <a:off x="363420" y="2547695"/>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Train teachers better in ICT</a:t>
            </a:r>
            <a:endParaRPr lang="de-DE" sz="1000" dirty="0" smtClean="0">
              <a:latin typeface="Vodafone Rg" pitchFamily="34" charset="0"/>
            </a:endParaRPr>
          </a:p>
        </p:txBody>
      </p:sp>
      <p:sp>
        <p:nvSpPr>
          <p:cNvPr id="8" name="balkendia aAL2"/>
          <p:cNvSpPr txBox="1"/>
          <p:nvPr/>
        </p:nvSpPr>
        <p:spPr>
          <a:xfrm>
            <a:off x="363420" y="2903020"/>
            <a:ext cx="3175000" cy="355325"/>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Use ICT more often even in general, not only in</a:t>
            </a:r>
          </a:p>
          <a:p>
            <a:pPr marL="0" indent="0" algn="r">
              <a:lnSpc>
                <a:spcPct val="80000"/>
              </a:lnSpc>
              <a:buFont typeface="Arial" pitchFamily="34" charset="0"/>
              <a:buNone/>
            </a:pPr>
            <a:r>
              <a:rPr lang="en-US" sz="1000" smtClean="0">
                <a:latin typeface="Vodafone Rg" pitchFamily="34" charset="0"/>
              </a:rPr>
              <a:t>ICT specific courses</a:t>
            </a:r>
            <a:endParaRPr lang="de-DE" sz="1000" dirty="0" smtClean="0">
              <a:latin typeface="Vodafone Rg" pitchFamily="34" charset="0"/>
            </a:endParaRPr>
          </a:p>
        </p:txBody>
      </p:sp>
      <p:sp>
        <p:nvSpPr>
          <p:cNvPr id="10" name="balkendia aAL3"/>
          <p:cNvSpPr txBox="1"/>
          <p:nvPr/>
        </p:nvSpPr>
        <p:spPr>
          <a:xfrm>
            <a:off x="363420" y="3258346"/>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Set up more / better computers</a:t>
            </a:r>
            <a:endParaRPr lang="de-DE" sz="1000" dirty="0" smtClean="0">
              <a:latin typeface="Vodafone Rg" pitchFamily="34" charset="0"/>
            </a:endParaRPr>
          </a:p>
        </p:txBody>
      </p:sp>
      <p:sp>
        <p:nvSpPr>
          <p:cNvPr id="11" name="balkendia aAL4"/>
          <p:cNvSpPr txBox="1"/>
          <p:nvPr/>
        </p:nvSpPr>
        <p:spPr>
          <a:xfrm>
            <a:off x="363420" y="3613671"/>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Facilitate internships at tech companies</a:t>
            </a:r>
            <a:endParaRPr lang="de-DE" sz="1000" dirty="0" smtClean="0">
              <a:latin typeface="Vodafone Rg" pitchFamily="34" charset="0"/>
            </a:endParaRPr>
          </a:p>
        </p:txBody>
      </p:sp>
      <p:sp>
        <p:nvSpPr>
          <p:cNvPr id="19" name="balkendia aAL5"/>
          <p:cNvSpPr txBox="1"/>
          <p:nvPr/>
        </p:nvSpPr>
        <p:spPr>
          <a:xfrm>
            <a:off x="363420" y="3968996"/>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Employ more teachers for ICT</a:t>
            </a:r>
            <a:endParaRPr lang="de-DE" sz="1000" dirty="0" smtClean="0">
              <a:latin typeface="Vodafone Rg" pitchFamily="34" charset="0"/>
            </a:endParaRPr>
          </a:p>
        </p:txBody>
      </p:sp>
      <p:sp>
        <p:nvSpPr>
          <p:cNvPr id="20" name="balkendia aAL6"/>
          <p:cNvSpPr txBox="1"/>
          <p:nvPr/>
        </p:nvSpPr>
        <p:spPr>
          <a:xfrm>
            <a:off x="363420" y="4324321"/>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Acquire better broadband internet access</a:t>
            </a:r>
            <a:endParaRPr lang="de-DE" sz="1000" dirty="0" smtClean="0">
              <a:latin typeface="Vodafone Rg" pitchFamily="34" charset="0"/>
            </a:endParaRPr>
          </a:p>
        </p:txBody>
      </p:sp>
      <p:sp>
        <p:nvSpPr>
          <p:cNvPr id="22" name="balkendia aAL7"/>
          <p:cNvSpPr txBox="1"/>
          <p:nvPr/>
        </p:nvSpPr>
        <p:spPr>
          <a:xfrm>
            <a:off x="363420" y="4679647"/>
            <a:ext cx="3175000" cy="355325"/>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don´t think teaching of ICT skills at schools and universities needs to be improved.</a:t>
            </a:r>
            <a:endParaRPr lang="de-DE" sz="1000" dirty="0" smtClean="0">
              <a:latin typeface="Vodafone Rg" pitchFamily="34" charset="0"/>
            </a:endParaRPr>
          </a:p>
        </p:txBody>
      </p:sp>
      <p:sp>
        <p:nvSpPr>
          <p:cNvPr id="23" name="balkendia aAL8"/>
          <p:cNvSpPr txBox="1"/>
          <p:nvPr/>
        </p:nvSpPr>
        <p:spPr>
          <a:xfrm>
            <a:off x="363420" y="5034972"/>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24" name="balkendia aAL9"/>
          <p:cNvSpPr txBox="1"/>
          <p:nvPr/>
        </p:nvSpPr>
        <p:spPr>
          <a:xfrm>
            <a:off x="363420" y="5390297"/>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Tree>
    <p:extLst>
      <p:ext uri="{BB962C8B-B14F-4D97-AF65-F5344CB8AC3E}">
        <p14:creationId xmlns:p14="http://schemas.microsoft.com/office/powerpoint/2010/main" val="758340852"/>
      </p:ext>
    </p:extLst>
  </p:cSld>
  <p:clrMapOvr>
    <a:masterClrMapping/>
  </p:clrMapOvr>
  <p:transition spd="slow">
    <p:wipe dir="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Students in Spain and the Czech Republic see more value in internships at tech companies than students elsewhere.</a:t>
            </a:r>
            <a:endParaRPr lang="en-US"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91</a:t>
            </a:fld>
            <a:endParaRPr lang="en-GB" dirty="0"/>
          </a:p>
        </p:txBody>
      </p:sp>
      <p:graphicFrame>
        <p:nvGraphicFramePr>
          <p:cNvPr id="38" name="balkendia a"/>
          <p:cNvGraphicFramePr>
            <a:graphicFrameLocks/>
          </p:cNvGraphicFramePr>
          <p:nvPr>
            <p:custDataLst>
              <p:tags r:id="rId1"/>
            </p:custDataLs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pic>
        <p:nvPicPr>
          <p:cNvPr id="45" name="Grafik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46" name="Grafik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47" name="Picture 2" descr="Flagge Spanie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42" name="Diatitel 1"/>
          <p:cNvSpPr txBox="1">
            <a:spLocks/>
          </p:cNvSpPr>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What should schools and universities do to improve learning ICT skills?</a:t>
            </a:r>
            <a:endParaRPr lang="en-GB" b="1" baseline="30000" dirty="0">
              <a:latin typeface="Vodafone Rg" pitchFamily="34" charset="0"/>
            </a:endParaRPr>
          </a:p>
        </p:txBody>
      </p:sp>
      <p:sp>
        <p:nvSpPr>
          <p:cNvPr id="33" name="Basis 1"/>
          <p:cNvSpPr txBox="1">
            <a:spLocks/>
          </p:cNvSpPr>
          <p:nvPr>
            <p:custDataLst>
              <p:tags r:id="rId4"/>
            </p:custDataLst>
          </p:nvPr>
        </p:nvSpPr>
        <p:spPr bwMode="auto">
          <a:xfrm>
            <a:off x="457200" y="6070600"/>
            <a:ext cx="806380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In your opinion, what should schools and universities do to improve learning ICT skills?; All respondents; n=1000-1047</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15" name="balkendia aAL0"/>
          <p:cNvSpPr txBox="1"/>
          <p:nvPr/>
        </p:nvSpPr>
        <p:spPr>
          <a:xfrm>
            <a:off x="363420" y="2192370"/>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Offer more courses in ICT</a:t>
            </a:r>
            <a:endParaRPr lang="de-DE" sz="1000" dirty="0" smtClean="0">
              <a:latin typeface="Vodafone Rg" pitchFamily="34" charset="0"/>
            </a:endParaRPr>
          </a:p>
        </p:txBody>
      </p:sp>
      <p:sp>
        <p:nvSpPr>
          <p:cNvPr id="16" name="balkendia aAL1"/>
          <p:cNvSpPr txBox="1"/>
          <p:nvPr/>
        </p:nvSpPr>
        <p:spPr>
          <a:xfrm>
            <a:off x="363420" y="2547695"/>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Train teachers better in ICT</a:t>
            </a:r>
            <a:endParaRPr lang="de-DE" sz="1000" dirty="0" smtClean="0">
              <a:latin typeface="Vodafone Rg" pitchFamily="34" charset="0"/>
            </a:endParaRPr>
          </a:p>
        </p:txBody>
      </p:sp>
      <p:sp>
        <p:nvSpPr>
          <p:cNvPr id="18" name="balkendia aAL3"/>
          <p:cNvSpPr txBox="1"/>
          <p:nvPr/>
        </p:nvSpPr>
        <p:spPr>
          <a:xfrm>
            <a:off x="363420" y="3258346"/>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Set up more / better computers</a:t>
            </a:r>
            <a:endParaRPr lang="de-DE" sz="1000" dirty="0" smtClean="0">
              <a:latin typeface="Vodafone Rg" pitchFamily="34" charset="0"/>
            </a:endParaRPr>
          </a:p>
        </p:txBody>
      </p:sp>
      <p:sp>
        <p:nvSpPr>
          <p:cNvPr id="19" name="balkendia aAL4"/>
          <p:cNvSpPr txBox="1"/>
          <p:nvPr/>
        </p:nvSpPr>
        <p:spPr>
          <a:xfrm>
            <a:off x="363420" y="3613671"/>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Facilitate internships at tech companies</a:t>
            </a:r>
            <a:endParaRPr lang="de-DE" sz="1000" dirty="0" smtClean="0">
              <a:latin typeface="Vodafone Rg" pitchFamily="34" charset="0"/>
            </a:endParaRPr>
          </a:p>
        </p:txBody>
      </p:sp>
      <p:sp>
        <p:nvSpPr>
          <p:cNvPr id="20" name="balkendia aAL5"/>
          <p:cNvSpPr txBox="1"/>
          <p:nvPr/>
        </p:nvSpPr>
        <p:spPr>
          <a:xfrm>
            <a:off x="363420" y="3968996"/>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Employ more teachers for ICT</a:t>
            </a:r>
            <a:endParaRPr lang="de-DE" sz="1000" dirty="0" smtClean="0">
              <a:latin typeface="Vodafone Rg" pitchFamily="34" charset="0"/>
            </a:endParaRPr>
          </a:p>
        </p:txBody>
      </p:sp>
      <p:sp>
        <p:nvSpPr>
          <p:cNvPr id="22" name="balkendia aAL6"/>
          <p:cNvSpPr txBox="1"/>
          <p:nvPr/>
        </p:nvSpPr>
        <p:spPr>
          <a:xfrm>
            <a:off x="363420" y="4324321"/>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Acquire better broadband internet access</a:t>
            </a:r>
            <a:endParaRPr lang="de-DE" sz="1000" dirty="0" smtClean="0">
              <a:latin typeface="Vodafone Rg" pitchFamily="34" charset="0"/>
            </a:endParaRPr>
          </a:p>
        </p:txBody>
      </p:sp>
      <p:sp>
        <p:nvSpPr>
          <p:cNvPr id="24" name="balkendia aAL8"/>
          <p:cNvSpPr txBox="1"/>
          <p:nvPr/>
        </p:nvSpPr>
        <p:spPr>
          <a:xfrm>
            <a:off x="363420" y="5034972"/>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26" name="balkendia aAL9"/>
          <p:cNvSpPr txBox="1"/>
          <p:nvPr/>
        </p:nvSpPr>
        <p:spPr>
          <a:xfrm>
            <a:off x="363420" y="5390297"/>
            <a:ext cx="3175000" cy="355325"/>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25" name="Rechteck 24"/>
          <p:cNvSpPr/>
          <p:nvPr/>
        </p:nvSpPr>
        <p:spPr>
          <a:xfrm>
            <a:off x="4773448" y="3641141"/>
            <a:ext cx="1994998" cy="296099"/>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7" name="balkendia aAL2"/>
          <p:cNvSpPr txBox="1"/>
          <p:nvPr/>
        </p:nvSpPr>
        <p:spPr>
          <a:xfrm>
            <a:off x="363420" y="2903020"/>
            <a:ext cx="3175000" cy="355325"/>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Use ICT more often even in general, not only in</a:t>
            </a:r>
          </a:p>
          <a:p>
            <a:pPr marL="0" indent="0" algn="r">
              <a:lnSpc>
                <a:spcPct val="80000"/>
              </a:lnSpc>
              <a:buFont typeface="Arial" pitchFamily="34" charset="0"/>
              <a:buNone/>
            </a:pPr>
            <a:r>
              <a:rPr lang="en-US" sz="1000" smtClean="0">
                <a:latin typeface="Vodafone Rg" pitchFamily="34" charset="0"/>
              </a:rPr>
              <a:t>ICT specific courses</a:t>
            </a:r>
            <a:endParaRPr lang="de-DE" sz="1000" dirty="0" smtClean="0">
              <a:latin typeface="Vodafone Rg" pitchFamily="34" charset="0"/>
            </a:endParaRPr>
          </a:p>
        </p:txBody>
      </p:sp>
      <p:sp>
        <p:nvSpPr>
          <p:cNvPr id="28" name="balkendia aAL7"/>
          <p:cNvSpPr txBox="1"/>
          <p:nvPr/>
        </p:nvSpPr>
        <p:spPr>
          <a:xfrm>
            <a:off x="363420" y="4679647"/>
            <a:ext cx="3175000" cy="355325"/>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don´t think teaching of ICT skills at schools and universities needs to be improved.</a:t>
            </a:r>
            <a:endParaRPr lang="de-DE" sz="1000" dirty="0" smtClean="0">
              <a:latin typeface="Vodafone Rg" pitchFamily="34" charset="0"/>
            </a:endParaRPr>
          </a:p>
        </p:txBody>
      </p:sp>
    </p:spTree>
    <p:extLst>
      <p:ext uri="{BB962C8B-B14F-4D97-AF65-F5344CB8AC3E}">
        <p14:creationId xmlns:p14="http://schemas.microsoft.com/office/powerpoint/2010/main" val="2939666265"/>
      </p:ext>
    </p:extLst>
  </p:cSld>
  <p:clrMapOvr>
    <a:masterClrMapping/>
  </p:clrMapOvr>
  <p:transition spd="slow">
    <p:wipe dir="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On-the-job training in ICT is least often offered in the Netherlands and the Czech Republic.</a:t>
            </a:r>
            <a:endParaRPr lang="en-US"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92</a:t>
            </a:fld>
            <a:endParaRPr lang="en-GB" dirty="0"/>
          </a:p>
        </p:txBody>
      </p:sp>
      <p:sp>
        <p:nvSpPr>
          <p:cNvPr id="11" name="Basis 1"/>
          <p:cNvSpPr txBox="1">
            <a:spLocks/>
          </p:cNvSpPr>
          <p:nvPr>
            <p:custDataLst>
              <p:tags r:id="rId1"/>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Does your employer offer any on-the-job training in ICT skills? Would you expect them to?; Respondents who are still undergoing education (other than general education); n=296-583</a:t>
            </a:r>
            <a:endParaRPr kumimoji="0" lang="en-GB" sz="800" b="0" i="0" u="none" strike="noStrike" kern="1200" cap="none" spc="0" normalizeH="0" baseline="0" noProof="0" dirty="0">
              <a:ln>
                <a:noFill/>
              </a:ln>
              <a:solidFill>
                <a:schemeClr val="tx1"/>
              </a:solidFill>
              <a:effectLst/>
              <a:uLnTx/>
              <a:uFillTx/>
              <a:ea typeface="+mn-ea"/>
              <a:cs typeface="+mn-cs"/>
            </a:endParaRPr>
          </a:p>
        </p:txBody>
      </p:sp>
      <p:graphicFrame>
        <p:nvGraphicFramePr>
          <p:cNvPr id="17" name="Säule links"/>
          <p:cNvGraphicFramePr>
            <a:graphicFrameLocks noGrp="1"/>
          </p:cNvGraphicFramePr>
          <p:nvPr>
            <p:ph idx="1"/>
            <p:custDataLst>
              <p:tags r:id="rId2"/>
            </p:custDataLst>
            <p:extLst>
              <p:ext uri="{D42A27DB-BD31-4B8C-83A1-F6EECF244321}">
                <p14:modId xmlns:p14="http://schemas.microsoft.com/office/powerpoint/2010/main" val="2332204459"/>
              </p:ext>
            </p:extLst>
          </p:nvPr>
        </p:nvGraphicFramePr>
        <p:xfrm>
          <a:off x="460376" y="1757568"/>
          <a:ext cx="7808912" cy="4257040"/>
        </p:xfrm>
        <a:graphic>
          <a:graphicData uri="http://schemas.openxmlformats.org/drawingml/2006/chart">
            <c:chart xmlns:c="http://schemas.openxmlformats.org/drawingml/2006/chart" xmlns:r="http://schemas.openxmlformats.org/officeDocument/2006/relationships" r:id="rId5"/>
          </a:graphicData>
        </a:graphic>
      </p:graphicFrame>
      <p:sp>
        <p:nvSpPr>
          <p:cNvPr id="18"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Does your employer offer on-the-job training in ICT skills? Would you expect them to?</a:t>
            </a:r>
            <a:endParaRPr lang="en-GB" b="1" baseline="30000" dirty="0">
              <a:latin typeface="Vodafone Rg" pitchFamily="34" charset="0"/>
            </a:endParaRPr>
          </a:p>
        </p:txBody>
      </p:sp>
      <p:grpSp>
        <p:nvGrpSpPr>
          <p:cNvPr id="3" name="Flaggenlegende"/>
          <p:cNvGrpSpPr/>
          <p:nvPr/>
        </p:nvGrpSpPr>
        <p:grpSpPr>
          <a:xfrm>
            <a:off x="3142453" y="5453586"/>
            <a:ext cx="3625425" cy="216832"/>
            <a:chOff x="3142453" y="5453586"/>
            <a:chExt cx="3625425" cy="216832"/>
          </a:xfrm>
        </p:grpSpPr>
        <p:pic>
          <p:nvPicPr>
            <p:cNvPr id="27" name="Grafik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43878" y="5454418"/>
              <a:ext cx="324000" cy="216000"/>
            </a:xfrm>
            <a:prstGeom prst="rect">
              <a:avLst/>
            </a:prstGeom>
          </p:spPr>
        </p:pic>
        <p:pic>
          <p:nvPicPr>
            <p:cNvPr id="28" name="Grafik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3308" y="5454418"/>
              <a:ext cx="324000" cy="216000"/>
            </a:xfrm>
            <a:prstGeom prst="rect">
              <a:avLst/>
            </a:prstGeom>
          </p:spPr>
        </p:pic>
        <p:pic>
          <p:nvPicPr>
            <p:cNvPr id="29" name="Picture 2" descr="Flagge Spanien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83593" y="5454418"/>
              <a:ext cx="324000" cy="216000"/>
            </a:xfrm>
            <a:prstGeom prst="rect">
              <a:avLst/>
            </a:prstGeom>
            <a:noFill/>
            <a:extLst>
              <a:ext uri="{909E8E84-426E-40DD-AFC4-6F175D3DCCD1}">
                <a14:hiddenFill xmlns:a14="http://schemas.microsoft.com/office/drawing/2010/main">
                  <a:solidFill>
                    <a:srgbClr val="FFFFFF"/>
                  </a:solidFill>
                </a14:hiddenFill>
              </a:ext>
            </a:extLst>
          </p:spPr>
        </p:pic>
        <p:pic>
          <p:nvPicPr>
            <p:cNvPr id="30" name="Grafik 2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42453" y="5453586"/>
              <a:ext cx="324000" cy="216832"/>
            </a:xfrm>
            <a:prstGeom prst="rect">
              <a:avLst/>
            </a:prstGeom>
          </p:spPr>
        </p:pic>
        <p:pic>
          <p:nvPicPr>
            <p:cNvPr id="31" name="Grafik 3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63023" y="5453586"/>
              <a:ext cx="324000" cy="216832"/>
            </a:xfrm>
            <a:prstGeom prst="rect">
              <a:avLst/>
            </a:prstGeom>
          </p:spPr>
        </p:pic>
        <p:pic>
          <p:nvPicPr>
            <p:cNvPr id="32" name="Grafik 3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802738" y="5453586"/>
              <a:ext cx="324000" cy="216832"/>
            </a:xfrm>
            <a:prstGeom prst="rect">
              <a:avLst/>
            </a:prstGeom>
          </p:spPr>
        </p:pic>
      </p:grpSp>
    </p:spTree>
    <p:extLst>
      <p:ext uri="{BB962C8B-B14F-4D97-AF65-F5344CB8AC3E}">
        <p14:creationId xmlns:p14="http://schemas.microsoft.com/office/powerpoint/2010/main" val="274942605"/>
      </p:ext>
    </p:extLst>
  </p:cSld>
  <p:clrMapOvr>
    <a:masterClrMapping/>
  </p:clrMapOvr>
  <p:transition spd="slow">
    <p:wipe dir="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Trainings on using the Internet are more often attended by Dutch students than Germans or Brits.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93</a:t>
            </a:fld>
            <a:endParaRPr lang="en-GB" dirty="0"/>
          </a:p>
        </p:txBody>
      </p:sp>
      <p:sp>
        <p:nvSpPr>
          <p:cNvPr id="88" name="Basis 1"/>
          <p:cNvSpPr txBox="1">
            <a:spLocks/>
          </p:cNvSpPr>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lang="en-US" sz="800" dirty="0">
                <a:solidFill>
                  <a:schemeClr val="tx1"/>
                </a:solidFill>
              </a:rPr>
              <a:t>Thinking about the institution you currently receive your education from (e.g. school, university, vocational training), in how far is training in the following ICT skills offered</a:t>
            </a:r>
            <a:r>
              <a:rPr lang="en-US" sz="800" dirty="0" smtClean="0">
                <a:solidFill>
                  <a:schemeClr val="tx1"/>
                </a:solidFill>
              </a:rPr>
              <a:t>?; </a:t>
            </a:r>
            <a:r>
              <a:rPr lang="en-US" sz="800" dirty="0">
                <a:solidFill>
                  <a:schemeClr val="tx1"/>
                </a:solidFill>
              </a:rPr>
              <a:t>Respondents who are still undergoing education (other than general education);</a:t>
            </a:r>
            <a:r>
              <a:rPr lang="en-US" sz="800" dirty="0" smtClean="0">
                <a:solidFill>
                  <a:schemeClr val="tx1"/>
                </a:solidFill>
              </a:rPr>
              <a:t> </a:t>
            </a:r>
            <a:r>
              <a:rPr lang="en-US" sz="800" dirty="0">
                <a:solidFill>
                  <a:schemeClr val="tx1"/>
                </a:solidFill>
              </a:rPr>
              <a:t>n=376-615</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783621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In how far is training in ICT skills offered (at your current educational institution)?</a:t>
            </a:r>
            <a:endParaRPr lang="en-GB" b="1" baseline="30000" dirty="0">
              <a:latin typeface="Vodafone Rg" pitchFamily="34" charset="0"/>
            </a:endParaRPr>
          </a:p>
        </p:txBody>
      </p:sp>
      <p:pic>
        <p:nvPicPr>
          <p:cNvPr id="43" name="Grafik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graphicFrame>
        <p:nvGraphicFramePr>
          <p:cNvPr id="33" name="dia 1"/>
          <p:cNvGraphicFramePr>
            <a:graphicFrameLocks/>
          </p:cNvGraphicFramePr>
          <p:nvPr>
            <p:extLst/>
          </p:nvPr>
        </p:nvGraphicFramePr>
        <p:xfrm>
          <a:off x="234238" y="1629017"/>
          <a:ext cx="8747837" cy="432410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5" name="dia 2"/>
          <p:cNvGraphicFramePr>
            <a:graphicFrameLocks/>
          </p:cNvGraphicFramePr>
          <p:nvPr>
            <p:extLst/>
          </p:nvPr>
        </p:nvGraphicFramePr>
        <p:xfrm>
          <a:off x="4751746" y="1661365"/>
          <a:ext cx="1163567" cy="432410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6" name="dia 3"/>
          <p:cNvGraphicFramePr>
            <a:graphicFrameLocks/>
          </p:cNvGraphicFramePr>
          <p:nvPr>
            <p:extLst/>
          </p:nvPr>
        </p:nvGraphicFramePr>
        <p:xfrm>
          <a:off x="6034286" y="1659655"/>
          <a:ext cx="1163567" cy="4324107"/>
        </p:xfrm>
        <a:graphic>
          <a:graphicData uri="http://schemas.openxmlformats.org/drawingml/2006/chart">
            <c:chart xmlns:c="http://schemas.openxmlformats.org/drawingml/2006/chart" xmlns:r="http://schemas.openxmlformats.org/officeDocument/2006/relationships" r:id="rId8"/>
          </a:graphicData>
        </a:graphic>
      </p:graphicFrame>
      <p:sp>
        <p:nvSpPr>
          <p:cNvPr id="29" name="ProfillinienAL0"/>
          <p:cNvSpPr txBox="1"/>
          <p:nvPr/>
        </p:nvSpPr>
        <p:spPr>
          <a:xfrm>
            <a:off x="433068" y="2209940"/>
            <a:ext cx="3105731"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Standard </a:t>
            </a:r>
            <a:r>
              <a:rPr lang="en-US" sz="1100" smtClean="0">
                <a:latin typeface="Vodafone Rg" pitchFamily="34" charset="0"/>
              </a:rPr>
              <a:t>office software</a:t>
            </a:r>
          </a:p>
          <a:p>
            <a:pPr marL="0" indent="0" algn="r">
              <a:lnSpc>
                <a:spcPct val="80000"/>
              </a:lnSpc>
              <a:buFont typeface="Arial" pitchFamily="34" charset="0"/>
              <a:buNone/>
            </a:pPr>
            <a:r>
              <a:rPr lang="en-US" sz="1100" smtClean="0">
                <a:latin typeface="Vodafone Rg" pitchFamily="34" charset="0"/>
              </a:rPr>
              <a:t>(e.g</a:t>
            </a:r>
            <a:r>
              <a:rPr lang="en-US" sz="1100" dirty="0" smtClean="0">
                <a:latin typeface="Vodafone Rg" pitchFamily="34" charset="0"/>
              </a:rPr>
              <a:t>. Microsoft Word, Excel, PowerPoint)</a:t>
            </a:r>
            <a:endParaRPr lang="de-DE" sz="1100" dirty="0" smtClean="0">
              <a:latin typeface="Vodafone Rg" pitchFamily="34" charset="0"/>
            </a:endParaRPr>
          </a:p>
        </p:txBody>
      </p:sp>
      <p:sp>
        <p:nvSpPr>
          <p:cNvPr id="30" name="ProfillinienAL1"/>
          <p:cNvSpPr txBox="1"/>
          <p:nvPr/>
        </p:nvSpPr>
        <p:spPr>
          <a:xfrm>
            <a:off x="363600" y="2645322"/>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Software to handle </a:t>
            </a:r>
            <a:r>
              <a:rPr lang="en-US" sz="1100" smtClean="0">
                <a:latin typeface="Vodafone Rg" pitchFamily="34" charset="0"/>
              </a:rPr>
              <a:t>large databases</a:t>
            </a:r>
          </a:p>
          <a:p>
            <a:pPr marL="0" indent="0" algn="r">
              <a:lnSpc>
                <a:spcPct val="80000"/>
              </a:lnSpc>
              <a:buFont typeface="Arial" pitchFamily="34" charset="0"/>
              <a:buNone/>
            </a:pPr>
            <a:r>
              <a:rPr lang="en-US" sz="1100" smtClean="0">
                <a:latin typeface="Vodafone Rg" pitchFamily="34" charset="0"/>
              </a:rPr>
              <a:t>(e.g</a:t>
            </a:r>
            <a:r>
              <a:rPr lang="en-US" sz="1100" dirty="0" smtClean="0">
                <a:latin typeface="Vodafone Rg" pitchFamily="34" charset="0"/>
              </a:rPr>
              <a:t>. Microsoft Access)</a:t>
            </a:r>
            <a:endParaRPr lang="de-DE" sz="1100" dirty="0" smtClean="0">
              <a:latin typeface="Vodafone Rg" pitchFamily="34" charset="0"/>
            </a:endParaRPr>
          </a:p>
        </p:txBody>
      </p:sp>
      <p:sp>
        <p:nvSpPr>
          <p:cNvPr id="31" name="ProfillinienAL2"/>
          <p:cNvSpPr txBox="1"/>
          <p:nvPr/>
        </p:nvSpPr>
        <p:spPr>
          <a:xfrm>
            <a:off x="363600" y="3071196"/>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Software for processing and creating images / graphics (e.g. Photoshop)</a:t>
            </a:r>
            <a:endParaRPr lang="de-DE" sz="1100" dirty="0" smtClean="0">
              <a:latin typeface="Vodafone Rg" pitchFamily="34" charset="0"/>
            </a:endParaRPr>
          </a:p>
        </p:txBody>
      </p:sp>
      <p:sp>
        <p:nvSpPr>
          <p:cNvPr id="32" name="ProfillinienAL3"/>
          <p:cNvSpPr txBox="1"/>
          <p:nvPr/>
        </p:nvSpPr>
        <p:spPr>
          <a:xfrm>
            <a:off x="363600" y="3515814"/>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Searching for information on the Internet</a:t>
            </a:r>
            <a:endParaRPr lang="de-DE" sz="1100" dirty="0" smtClean="0">
              <a:latin typeface="Vodafone Rg" pitchFamily="34" charset="0"/>
            </a:endParaRPr>
          </a:p>
        </p:txBody>
      </p:sp>
      <p:sp>
        <p:nvSpPr>
          <p:cNvPr id="34" name="ProfillinienAL4"/>
          <p:cNvSpPr txBox="1"/>
          <p:nvPr/>
        </p:nvSpPr>
        <p:spPr>
          <a:xfrm>
            <a:off x="363600" y="3951466"/>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Thinking critically </a:t>
            </a:r>
            <a:r>
              <a:rPr lang="en-US" sz="1100" smtClean="0">
                <a:latin typeface="Vodafone Rg" pitchFamily="34" charset="0"/>
              </a:rPr>
              <a:t>about information</a:t>
            </a:r>
          </a:p>
          <a:p>
            <a:pPr marL="0" indent="0" algn="r">
              <a:lnSpc>
                <a:spcPct val="80000"/>
              </a:lnSpc>
              <a:buFont typeface="Arial" pitchFamily="34" charset="0"/>
              <a:buNone/>
            </a:pPr>
            <a:r>
              <a:rPr lang="en-US" sz="1100" smtClean="0">
                <a:latin typeface="Vodafone Rg" pitchFamily="34" charset="0"/>
              </a:rPr>
              <a:t>found </a:t>
            </a:r>
            <a:r>
              <a:rPr lang="en-US" sz="1100" dirty="0" smtClean="0">
                <a:latin typeface="Vodafone Rg" pitchFamily="34" charset="0"/>
              </a:rPr>
              <a:t>on the Internet</a:t>
            </a:r>
            <a:endParaRPr lang="de-DE" sz="1100" dirty="0" smtClean="0">
              <a:latin typeface="Vodafone Rg" pitchFamily="34" charset="0"/>
            </a:endParaRPr>
          </a:p>
        </p:txBody>
      </p:sp>
      <p:sp>
        <p:nvSpPr>
          <p:cNvPr id="35" name="ProfillinienAL5"/>
          <p:cNvSpPr txBox="1"/>
          <p:nvPr/>
        </p:nvSpPr>
        <p:spPr>
          <a:xfrm>
            <a:off x="363600" y="4396084"/>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Knowledge of ways to protect data</a:t>
            </a:r>
            <a:endParaRPr lang="de-DE" sz="1100" dirty="0" smtClean="0">
              <a:latin typeface="Vodafone Rg" pitchFamily="34" charset="0"/>
            </a:endParaRPr>
          </a:p>
        </p:txBody>
      </p:sp>
      <p:sp>
        <p:nvSpPr>
          <p:cNvPr id="36" name="ProfillinienAL6"/>
          <p:cNvSpPr txBox="1"/>
          <p:nvPr/>
        </p:nvSpPr>
        <p:spPr>
          <a:xfrm>
            <a:off x="363600" y="4831195"/>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Creating and maintaining a website / blog</a:t>
            </a:r>
            <a:endParaRPr lang="de-DE" sz="1100" dirty="0" smtClean="0">
              <a:latin typeface="Vodafone Rg" pitchFamily="34" charset="0"/>
            </a:endParaRPr>
          </a:p>
        </p:txBody>
      </p:sp>
      <p:sp>
        <p:nvSpPr>
          <p:cNvPr id="37" name="ProfillinienAL7"/>
          <p:cNvSpPr txBox="1"/>
          <p:nvPr/>
        </p:nvSpPr>
        <p:spPr>
          <a:xfrm>
            <a:off x="363600" y="5266306"/>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Sending and receiving e-mails</a:t>
            </a:r>
          </a:p>
        </p:txBody>
      </p:sp>
      <p:sp>
        <p:nvSpPr>
          <p:cNvPr id="24" name="Rechteck 23"/>
          <p:cNvSpPr/>
          <p:nvPr/>
        </p:nvSpPr>
        <p:spPr>
          <a:xfrm>
            <a:off x="6072835" y="3589076"/>
            <a:ext cx="516501" cy="815702"/>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3465894298"/>
      </p:ext>
    </p:extLst>
  </p:cSld>
  <p:clrMapOvr>
    <a:masterClrMapping/>
  </p:clrMapOvr>
  <p:transition spd="slow">
    <p:wipe dir="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of basic skills is more common among students in Spain and Italy than in the Czech Republic.</a:t>
            </a:r>
            <a:endParaRPr lang="en-US"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94</a:t>
            </a:fld>
            <a:endParaRPr lang="en-GB" dirty="0"/>
          </a:p>
        </p:txBody>
      </p:sp>
      <p:sp>
        <p:nvSpPr>
          <p:cNvPr id="88" name="Basis 1"/>
          <p:cNvSpPr txBox="1">
            <a:spLocks/>
          </p:cNvSpPr>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lang="en-US" sz="800" dirty="0">
                <a:solidFill>
                  <a:schemeClr val="tx1"/>
                </a:solidFill>
              </a:rPr>
              <a:t>Thinking about the institution you currently receive your education from (e.g. school, university, vocational training), in how far is training in the following ICT skills offered</a:t>
            </a:r>
            <a:r>
              <a:rPr lang="en-US" sz="800" dirty="0" smtClean="0">
                <a:solidFill>
                  <a:schemeClr val="tx1"/>
                </a:solidFill>
              </a:rPr>
              <a:t>?; </a:t>
            </a:r>
            <a:r>
              <a:rPr lang="en-US" sz="800" dirty="0">
                <a:solidFill>
                  <a:schemeClr val="tx1"/>
                </a:solidFill>
              </a:rPr>
              <a:t>Respondents who are still undergoing education (other than general education);</a:t>
            </a:r>
            <a:r>
              <a:rPr lang="en-US" sz="800" dirty="0" smtClean="0">
                <a:solidFill>
                  <a:schemeClr val="tx1"/>
                </a:solidFill>
              </a:rPr>
              <a:t> </a:t>
            </a:r>
            <a:r>
              <a:rPr lang="en-US" sz="800" dirty="0">
                <a:solidFill>
                  <a:schemeClr val="tx1"/>
                </a:solidFill>
              </a:rPr>
              <a:t>n=376-615</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783621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In how far is training in ICT skills offered (at your current educational institution)?</a:t>
            </a:r>
            <a:endParaRPr lang="en-GB" b="1" baseline="30000" dirty="0">
              <a:latin typeface="Vodafone Rg" pitchFamily="34" charset="0"/>
            </a:endParaRPr>
          </a:p>
        </p:txBody>
      </p:sp>
      <p:graphicFrame>
        <p:nvGraphicFramePr>
          <p:cNvPr id="33" name="dia 1"/>
          <p:cNvGraphicFramePr>
            <a:graphicFrameLocks/>
          </p:cNvGraphicFramePr>
          <p:nvPr>
            <p:extLst/>
          </p:nvPr>
        </p:nvGraphicFramePr>
        <p:xfrm>
          <a:off x="234238" y="1629017"/>
          <a:ext cx="8747837" cy="43241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5" name="dia 2"/>
          <p:cNvGraphicFramePr>
            <a:graphicFrameLocks/>
          </p:cNvGraphicFramePr>
          <p:nvPr>
            <p:extLst/>
          </p:nvPr>
        </p:nvGraphicFramePr>
        <p:xfrm>
          <a:off x="4751746" y="1661365"/>
          <a:ext cx="1163567" cy="43241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6" name="dia 3"/>
          <p:cNvGraphicFramePr>
            <a:graphicFrameLocks/>
          </p:cNvGraphicFramePr>
          <p:nvPr>
            <p:extLst/>
          </p:nvPr>
        </p:nvGraphicFramePr>
        <p:xfrm>
          <a:off x="6034286" y="1659655"/>
          <a:ext cx="1163567" cy="4324107"/>
        </p:xfrm>
        <a:graphic>
          <a:graphicData uri="http://schemas.openxmlformats.org/drawingml/2006/chart">
            <c:chart xmlns:c="http://schemas.openxmlformats.org/drawingml/2006/chart" xmlns:r="http://schemas.openxmlformats.org/officeDocument/2006/relationships" r:id="rId5"/>
          </a:graphicData>
        </a:graphic>
      </p:graphicFrame>
      <p:pic>
        <p:nvPicPr>
          <p:cNvPr id="24" name="Grafik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25" name="Grafik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26" name="Picture 2" descr="Flagge Spanien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39" name="ProfillinienAL3"/>
          <p:cNvSpPr txBox="1"/>
          <p:nvPr/>
        </p:nvSpPr>
        <p:spPr>
          <a:xfrm>
            <a:off x="363600" y="3515814"/>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Searching for information on the Internet</a:t>
            </a:r>
            <a:endParaRPr lang="de-DE" sz="1100" dirty="0" smtClean="0">
              <a:latin typeface="Vodafone Rg" pitchFamily="34" charset="0"/>
            </a:endParaRPr>
          </a:p>
        </p:txBody>
      </p:sp>
      <p:sp>
        <p:nvSpPr>
          <p:cNvPr id="41" name="ProfillinienAL5"/>
          <p:cNvSpPr txBox="1"/>
          <p:nvPr/>
        </p:nvSpPr>
        <p:spPr>
          <a:xfrm>
            <a:off x="363600" y="4396084"/>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Knowledge of ways to protect data</a:t>
            </a:r>
            <a:endParaRPr lang="de-DE" sz="1100" dirty="0" smtClean="0">
              <a:latin typeface="Vodafone Rg" pitchFamily="34" charset="0"/>
            </a:endParaRPr>
          </a:p>
        </p:txBody>
      </p:sp>
      <p:sp>
        <p:nvSpPr>
          <p:cNvPr id="50" name="ProfillinienAL6"/>
          <p:cNvSpPr txBox="1"/>
          <p:nvPr/>
        </p:nvSpPr>
        <p:spPr>
          <a:xfrm>
            <a:off x="363600" y="4831195"/>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Creating and maintaining a website / blog</a:t>
            </a:r>
            <a:endParaRPr lang="de-DE" sz="1100" dirty="0" smtClean="0">
              <a:latin typeface="Vodafone Rg" pitchFamily="34" charset="0"/>
            </a:endParaRPr>
          </a:p>
        </p:txBody>
      </p:sp>
      <p:sp>
        <p:nvSpPr>
          <p:cNvPr id="51" name="ProfillinienAL7"/>
          <p:cNvSpPr txBox="1"/>
          <p:nvPr/>
        </p:nvSpPr>
        <p:spPr>
          <a:xfrm>
            <a:off x="363600" y="5266306"/>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Sending and receiving e-mails</a:t>
            </a:r>
          </a:p>
        </p:txBody>
      </p:sp>
      <p:sp>
        <p:nvSpPr>
          <p:cNvPr id="30" name="ProfillinienAL0"/>
          <p:cNvSpPr txBox="1"/>
          <p:nvPr/>
        </p:nvSpPr>
        <p:spPr>
          <a:xfrm>
            <a:off x="433068" y="2209940"/>
            <a:ext cx="3105731"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Standard </a:t>
            </a:r>
            <a:r>
              <a:rPr lang="en-US" sz="1100" smtClean="0">
                <a:latin typeface="Vodafone Rg" pitchFamily="34" charset="0"/>
              </a:rPr>
              <a:t>office software</a:t>
            </a:r>
          </a:p>
          <a:p>
            <a:pPr marL="0" indent="0" algn="r">
              <a:lnSpc>
                <a:spcPct val="80000"/>
              </a:lnSpc>
              <a:buFont typeface="Arial" pitchFamily="34" charset="0"/>
              <a:buNone/>
            </a:pPr>
            <a:r>
              <a:rPr lang="en-US" sz="1100" smtClean="0">
                <a:latin typeface="Vodafone Rg" pitchFamily="34" charset="0"/>
              </a:rPr>
              <a:t>(e.g</a:t>
            </a:r>
            <a:r>
              <a:rPr lang="en-US" sz="1100" dirty="0" smtClean="0">
                <a:latin typeface="Vodafone Rg" pitchFamily="34" charset="0"/>
              </a:rPr>
              <a:t>. Microsoft Word, Excel, PowerPoint)</a:t>
            </a:r>
            <a:endParaRPr lang="de-DE" sz="1100" dirty="0" smtClean="0">
              <a:latin typeface="Vodafone Rg" pitchFamily="34" charset="0"/>
            </a:endParaRPr>
          </a:p>
        </p:txBody>
      </p:sp>
      <p:sp>
        <p:nvSpPr>
          <p:cNvPr id="31" name="ProfillinienAL1"/>
          <p:cNvSpPr txBox="1"/>
          <p:nvPr/>
        </p:nvSpPr>
        <p:spPr>
          <a:xfrm>
            <a:off x="363600" y="2645322"/>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Software to handle </a:t>
            </a:r>
            <a:r>
              <a:rPr lang="en-US" sz="1100" smtClean="0">
                <a:latin typeface="Vodafone Rg" pitchFamily="34" charset="0"/>
              </a:rPr>
              <a:t>large databases</a:t>
            </a:r>
          </a:p>
          <a:p>
            <a:pPr marL="0" indent="0" algn="r">
              <a:lnSpc>
                <a:spcPct val="80000"/>
              </a:lnSpc>
              <a:buFont typeface="Arial" pitchFamily="34" charset="0"/>
              <a:buNone/>
            </a:pPr>
            <a:r>
              <a:rPr lang="en-US" sz="1100" smtClean="0">
                <a:latin typeface="Vodafone Rg" pitchFamily="34" charset="0"/>
              </a:rPr>
              <a:t>(e.g</a:t>
            </a:r>
            <a:r>
              <a:rPr lang="en-US" sz="1100" dirty="0" smtClean="0">
                <a:latin typeface="Vodafone Rg" pitchFamily="34" charset="0"/>
              </a:rPr>
              <a:t>. Microsoft Access)</a:t>
            </a:r>
            <a:endParaRPr lang="de-DE" sz="1100" dirty="0" smtClean="0">
              <a:latin typeface="Vodafone Rg" pitchFamily="34" charset="0"/>
            </a:endParaRPr>
          </a:p>
        </p:txBody>
      </p:sp>
      <p:sp>
        <p:nvSpPr>
          <p:cNvPr id="32" name="ProfillinienAL2"/>
          <p:cNvSpPr txBox="1"/>
          <p:nvPr/>
        </p:nvSpPr>
        <p:spPr>
          <a:xfrm>
            <a:off x="363600" y="3071196"/>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Software for processing and creating images / graphics (e.g. Photoshop)</a:t>
            </a:r>
            <a:endParaRPr lang="de-DE" sz="1100" dirty="0" smtClean="0">
              <a:latin typeface="Vodafone Rg" pitchFamily="34" charset="0"/>
            </a:endParaRPr>
          </a:p>
        </p:txBody>
      </p:sp>
      <p:sp>
        <p:nvSpPr>
          <p:cNvPr id="34" name="ProfillinienAL4"/>
          <p:cNvSpPr txBox="1"/>
          <p:nvPr/>
        </p:nvSpPr>
        <p:spPr>
          <a:xfrm>
            <a:off x="363600" y="3951466"/>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Thinking critically </a:t>
            </a:r>
            <a:r>
              <a:rPr lang="en-US" sz="1100" smtClean="0">
                <a:latin typeface="Vodafone Rg" pitchFamily="34" charset="0"/>
              </a:rPr>
              <a:t>about information</a:t>
            </a:r>
          </a:p>
          <a:p>
            <a:pPr marL="0" indent="0" algn="r">
              <a:lnSpc>
                <a:spcPct val="80000"/>
              </a:lnSpc>
              <a:buFont typeface="Arial" pitchFamily="34" charset="0"/>
              <a:buNone/>
            </a:pPr>
            <a:r>
              <a:rPr lang="en-US" sz="1100" smtClean="0">
                <a:latin typeface="Vodafone Rg" pitchFamily="34" charset="0"/>
              </a:rPr>
              <a:t>found </a:t>
            </a:r>
            <a:r>
              <a:rPr lang="en-US" sz="1100" dirty="0" smtClean="0">
                <a:latin typeface="Vodafone Rg" pitchFamily="34" charset="0"/>
              </a:rPr>
              <a:t>on the Internet</a:t>
            </a:r>
            <a:endParaRPr lang="de-DE" sz="1100" dirty="0" smtClean="0">
              <a:latin typeface="Vodafone Rg" pitchFamily="34" charset="0"/>
            </a:endParaRPr>
          </a:p>
        </p:txBody>
      </p:sp>
    </p:spTree>
    <p:extLst>
      <p:ext uri="{BB962C8B-B14F-4D97-AF65-F5344CB8AC3E}">
        <p14:creationId xmlns:p14="http://schemas.microsoft.com/office/powerpoint/2010/main" val="1277758505"/>
      </p:ext>
    </p:extLst>
  </p:cSld>
  <p:clrMapOvr>
    <a:masterClrMapping/>
  </p:clrMapOvr>
  <p:transition spd="slow">
    <p:wipe dir="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Courses on advanced skills are rarely attended by students in Germany, the UK and the Netherlands.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95</a:t>
            </a:fld>
            <a:endParaRPr lang="en-GB" dirty="0"/>
          </a:p>
        </p:txBody>
      </p:sp>
      <p:sp>
        <p:nvSpPr>
          <p:cNvPr id="88" name="Basis 1"/>
          <p:cNvSpPr txBox="1">
            <a:spLocks/>
          </p:cNvSpPr>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lang="en-US" sz="800" dirty="0">
                <a:solidFill>
                  <a:schemeClr val="tx1"/>
                </a:solidFill>
              </a:rPr>
              <a:t>Thinking about the institution you currently receive your education from (e.g. school, university, vocational training), in how far is training in the following ICT skills offered</a:t>
            </a:r>
            <a:r>
              <a:rPr lang="en-US" sz="800" dirty="0" smtClean="0">
                <a:solidFill>
                  <a:schemeClr val="tx1"/>
                </a:solidFill>
              </a:rPr>
              <a:t>?; </a:t>
            </a:r>
            <a:r>
              <a:rPr lang="en-US" sz="800" dirty="0">
                <a:solidFill>
                  <a:schemeClr val="tx1"/>
                </a:solidFill>
              </a:rPr>
              <a:t>Respondents who are still undergoing education (other than general education);</a:t>
            </a:r>
            <a:r>
              <a:rPr lang="en-US" sz="800" dirty="0" smtClean="0">
                <a:solidFill>
                  <a:schemeClr val="tx1"/>
                </a:solidFill>
              </a:rPr>
              <a:t> </a:t>
            </a:r>
            <a:r>
              <a:rPr lang="en-US" sz="800" dirty="0">
                <a:solidFill>
                  <a:schemeClr val="tx1"/>
                </a:solidFill>
              </a:rPr>
              <a:t>n=376-615</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783621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In how far is training in ICT skills offered (at your current educational institution)?</a:t>
            </a:r>
            <a:endParaRPr lang="en-GB" b="1" baseline="30000" dirty="0">
              <a:latin typeface="Vodafone Rg" pitchFamily="34" charset="0"/>
            </a:endParaRPr>
          </a:p>
        </p:txBody>
      </p:sp>
      <p:pic>
        <p:nvPicPr>
          <p:cNvPr id="43" name="Grafik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graphicFrame>
        <p:nvGraphicFramePr>
          <p:cNvPr id="33" name="dia 1"/>
          <p:cNvGraphicFramePr>
            <a:graphicFrameLocks/>
          </p:cNvGraphicFramePr>
          <p:nvPr>
            <p:extLst/>
          </p:nvPr>
        </p:nvGraphicFramePr>
        <p:xfrm>
          <a:off x="234238" y="1629017"/>
          <a:ext cx="8747837" cy="432410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5" name="dia 2"/>
          <p:cNvGraphicFramePr>
            <a:graphicFrameLocks/>
          </p:cNvGraphicFramePr>
          <p:nvPr>
            <p:extLst/>
          </p:nvPr>
        </p:nvGraphicFramePr>
        <p:xfrm>
          <a:off x="4751746" y="1661365"/>
          <a:ext cx="1163567" cy="432410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6" name="dia 3"/>
          <p:cNvGraphicFramePr>
            <a:graphicFrameLocks/>
          </p:cNvGraphicFramePr>
          <p:nvPr>
            <p:extLst/>
          </p:nvPr>
        </p:nvGraphicFramePr>
        <p:xfrm>
          <a:off x="6034286" y="1659655"/>
          <a:ext cx="1163567" cy="4324107"/>
        </p:xfrm>
        <a:graphic>
          <a:graphicData uri="http://schemas.openxmlformats.org/drawingml/2006/chart">
            <c:chart xmlns:c="http://schemas.openxmlformats.org/drawingml/2006/chart" xmlns:r="http://schemas.openxmlformats.org/officeDocument/2006/relationships" r:id="rId8"/>
          </a:graphicData>
        </a:graphic>
      </p:graphicFrame>
      <p:sp>
        <p:nvSpPr>
          <p:cNvPr id="23" name="ProfillinienAL0"/>
          <p:cNvSpPr txBox="1"/>
          <p:nvPr/>
        </p:nvSpPr>
        <p:spPr>
          <a:xfrm>
            <a:off x="363600" y="2236835"/>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Using tools for encrypting e-mails</a:t>
            </a:r>
            <a:endParaRPr lang="de-DE" sz="1100" dirty="0" smtClean="0">
              <a:latin typeface="Vodafone Rg" pitchFamily="34" charset="0"/>
            </a:endParaRPr>
          </a:p>
        </p:txBody>
      </p:sp>
      <p:sp>
        <p:nvSpPr>
          <p:cNvPr id="24" name="ProfillinienAL1"/>
          <p:cNvSpPr txBox="1"/>
          <p:nvPr/>
        </p:nvSpPr>
        <p:spPr>
          <a:xfrm>
            <a:off x="363600" y="2734967"/>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Communicating with others via </a:t>
            </a:r>
            <a:r>
              <a:rPr lang="en-US" sz="1100" smtClean="0">
                <a:latin typeface="Vodafone Rg" pitchFamily="34" charset="0"/>
              </a:rPr>
              <a:t>social networks</a:t>
            </a:r>
          </a:p>
          <a:p>
            <a:pPr marL="0" indent="0" algn="r">
              <a:lnSpc>
                <a:spcPct val="80000"/>
              </a:lnSpc>
              <a:buFont typeface="Arial" pitchFamily="34" charset="0"/>
              <a:buNone/>
            </a:pPr>
            <a:r>
              <a:rPr lang="en-US" sz="1100" smtClean="0">
                <a:latin typeface="Vodafone Rg" pitchFamily="34" charset="0"/>
              </a:rPr>
              <a:t>(e.g</a:t>
            </a:r>
            <a:r>
              <a:rPr lang="en-US" sz="1100" dirty="0" smtClean="0">
                <a:latin typeface="Vodafone Rg" pitchFamily="34" charset="0"/>
              </a:rPr>
              <a:t>. Facebook, Twitter)</a:t>
            </a:r>
            <a:endParaRPr lang="de-DE" sz="1100" dirty="0" smtClean="0">
              <a:latin typeface="Vodafone Rg" pitchFamily="34" charset="0"/>
            </a:endParaRPr>
          </a:p>
        </p:txBody>
      </p:sp>
      <p:sp>
        <p:nvSpPr>
          <p:cNvPr id="25" name="ProfillinienAL2"/>
          <p:cNvSpPr txBox="1"/>
          <p:nvPr/>
        </p:nvSpPr>
        <p:spPr>
          <a:xfrm>
            <a:off x="363600" y="3236724"/>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Connecting </a:t>
            </a:r>
            <a:r>
              <a:rPr lang="en-US" sz="1100" smtClean="0">
                <a:latin typeface="Vodafone Rg" pitchFamily="34" charset="0"/>
              </a:rPr>
              <a:t>different devices</a:t>
            </a:r>
          </a:p>
          <a:p>
            <a:pPr marL="0" indent="0" algn="r">
              <a:lnSpc>
                <a:spcPct val="80000"/>
              </a:lnSpc>
              <a:buFont typeface="Arial" pitchFamily="34" charset="0"/>
              <a:buNone/>
            </a:pPr>
            <a:r>
              <a:rPr lang="en-US" sz="1100" smtClean="0">
                <a:latin typeface="Vodafone Rg" pitchFamily="34" charset="0"/>
              </a:rPr>
              <a:t>(e.g</a:t>
            </a:r>
            <a:r>
              <a:rPr lang="en-US" sz="1100" dirty="0" smtClean="0">
                <a:latin typeface="Vodafone Rg" pitchFamily="34" charset="0"/>
              </a:rPr>
              <a:t>. printer, projector, camera) with a computer</a:t>
            </a:r>
            <a:endParaRPr lang="de-DE" sz="1100" dirty="0" smtClean="0">
              <a:latin typeface="Vodafone Rg" pitchFamily="34" charset="0"/>
            </a:endParaRPr>
          </a:p>
        </p:txBody>
      </p:sp>
      <p:sp>
        <p:nvSpPr>
          <p:cNvPr id="26" name="ProfillinienAL3"/>
          <p:cNvSpPr txBox="1"/>
          <p:nvPr/>
        </p:nvSpPr>
        <p:spPr>
          <a:xfrm>
            <a:off x="363600" y="3733431"/>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Setting up a computer network</a:t>
            </a:r>
            <a:endParaRPr lang="de-DE" sz="1100" dirty="0" smtClean="0">
              <a:latin typeface="Vodafone Rg" pitchFamily="34" charset="0"/>
            </a:endParaRPr>
          </a:p>
        </p:txBody>
      </p:sp>
      <p:sp>
        <p:nvSpPr>
          <p:cNvPr id="27" name="ProfillinienAL4"/>
          <p:cNvSpPr txBox="1"/>
          <p:nvPr/>
        </p:nvSpPr>
        <p:spPr>
          <a:xfrm>
            <a:off x="363600" y="4229365"/>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Setting up and maintaining a web server</a:t>
            </a:r>
            <a:endParaRPr lang="de-DE" sz="1100" dirty="0" smtClean="0">
              <a:latin typeface="Vodafone Rg" pitchFamily="34" charset="0"/>
            </a:endParaRPr>
          </a:p>
        </p:txBody>
      </p:sp>
      <p:sp>
        <p:nvSpPr>
          <p:cNvPr id="28" name="ProfillinienAL5"/>
          <p:cNvSpPr txBox="1"/>
          <p:nvPr/>
        </p:nvSpPr>
        <p:spPr>
          <a:xfrm>
            <a:off x="363600" y="4727506"/>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Scripting / Coding </a:t>
            </a:r>
            <a:r>
              <a:rPr lang="en-US" sz="1100" smtClean="0">
                <a:latin typeface="Vodafone Rg" pitchFamily="34" charset="0"/>
              </a:rPr>
              <a:t>of software</a:t>
            </a:r>
          </a:p>
          <a:p>
            <a:pPr marL="0" indent="0" algn="r">
              <a:lnSpc>
                <a:spcPct val="80000"/>
              </a:lnSpc>
              <a:buFont typeface="Arial" pitchFamily="34" charset="0"/>
              <a:buNone/>
            </a:pPr>
            <a:r>
              <a:rPr lang="en-US" sz="1100" smtClean="0">
                <a:latin typeface="Vodafone Rg" pitchFamily="34" charset="0"/>
              </a:rPr>
              <a:t>(requiring </a:t>
            </a:r>
            <a:r>
              <a:rPr lang="en-US" sz="1100" dirty="0" smtClean="0">
                <a:latin typeface="Vodafone Rg" pitchFamily="34" charset="0"/>
              </a:rPr>
              <a:t>scripting language)</a:t>
            </a:r>
            <a:endParaRPr lang="de-DE" sz="1100" dirty="0" smtClean="0">
              <a:latin typeface="Vodafone Rg" pitchFamily="34" charset="0"/>
            </a:endParaRPr>
          </a:p>
        </p:txBody>
      </p:sp>
      <p:sp>
        <p:nvSpPr>
          <p:cNvPr id="38" name="ProfillinienAL6"/>
          <p:cNvSpPr txBox="1"/>
          <p:nvPr/>
        </p:nvSpPr>
        <p:spPr>
          <a:xfrm>
            <a:off x="363600" y="5225647"/>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smtClean="0">
                <a:latin typeface="Vodafone Rg" pitchFamily="34" charset="0"/>
              </a:rPr>
              <a:t>Using digital devices other than a computer</a:t>
            </a:r>
          </a:p>
          <a:p>
            <a:pPr marL="0" indent="0" algn="r">
              <a:lnSpc>
                <a:spcPct val="80000"/>
              </a:lnSpc>
              <a:buFont typeface="Arial" pitchFamily="34" charset="0"/>
              <a:buNone/>
            </a:pPr>
            <a:r>
              <a:rPr lang="en-US" sz="1100" smtClean="0">
                <a:latin typeface="Vodafone Rg" pitchFamily="34" charset="0"/>
              </a:rPr>
              <a:t>(e.g. smartphone, tablet PC)</a:t>
            </a:r>
            <a:endParaRPr lang="de-DE" sz="1100" dirty="0" smtClean="0">
              <a:latin typeface="Vodafone Rg" pitchFamily="34" charset="0"/>
            </a:endParaRPr>
          </a:p>
        </p:txBody>
      </p:sp>
    </p:spTree>
    <p:extLst>
      <p:ext uri="{BB962C8B-B14F-4D97-AF65-F5344CB8AC3E}">
        <p14:creationId xmlns:p14="http://schemas.microsoft.com/office/powerpoint/2010/main" val="3114699829"/>
      </p:ext>
    </p:extLst>
  </p:cSld>
  <p:clrMapOvr>
    <a:masterClrMapping/>
  </p:clrMapOvr>
  <p:transition spd="slow">
    <p:wipe dir="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Spanish students show higher attendance of advanced courses than Italians or Czechs.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96</a:t>
            </a:fld>
            <a:endParaRPr lang="en-GB" dirty="0"/>
          </a:p>
        </p:txBody>
      </p:sp>
      <p:sp>
        <p:nvSpPr>
          <p:cNvPr id="88" name="Basis 1"/>
          <p:cNvSpPr txBox="1">
            <a:spLocks/>
          </p:cNvSpPr>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lang="en-US" sz="800" dirty="0">
                <a:solidFill>
                  <a:schemeClr val="tx1"/>
                </a:solidFill>
              </a:rPr>
              <a:t>Thinking about the institution you currently receive your education from (e.g. school, university, vocational training), in how far is training in the following ICT skills offered</a:t>
            </a:r>
            <a:r>
              <a:rPr lang="en-US" sz="800" dirty="0" smtClean="0">
                <a:solidFill>
                  <a:schemeClr val="tx1"/>
                </a:solidFill>
              </a:rPr>
              <a:t>?; </a:t>
            </a:r>
            <a:r>
              <a:rPr lang="en-US" sz="800" dirty="0">
                <a:solidFill>
                  <a:schemeClr val="tx1"/>
                </a:solidFill>
              </a:rPr>
              <a:t>Respondents who are still undergoing education (other than general education);</a:t>
            </a:r>
            <a:r>
              <a:rPr lang="en-US" sz="800" dirty="0" smtClean="0">
                <a:solidFill>
                  <a:schemeClr val="tx1"/>
                </a:solidFill>
              </a:rPr>
              <a:t> </a:t>
            </a:r>
            <a:r>
              <a:rPr lang="en-US" sz="800" dirty="0">
                <a:solidFill>
                  <a:schemeClr val="tx1"/>
                </a:solidFill>
              </a:rPr>
              <a:t>n=376-615</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783621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In how far is training in ICT skills offered (at your current educational institution)?</a:t>
            </a:r>
            <a:endParaRPr lang="en-GB" b="1" baseline="30000" dirty="0">
              <a:latin typeface="Vodafone Rg" pitchFamily="34" charset="0"/>
            </a:endParaRPr>
          </a:p>
        </p:txBody>
      </p:sp>
      <p:graphicFrame>
        <p:nvGraphicFramePr>
          <p:cNvPr id="33" name="dia 1"/>
          <p:cNvGraphicFramePr>
            <a:graphicFrameLocks/>
          </p:cNvGraphicFramePr>
          <p:nvPr>
            <p:extLst/>
          </p:nvPr>
        </p:nvGraphicFramePr>
        <p:xfrm>
          <a:off x="234238" y="1629017"/>
          <a:ext cx="8747837" cy="43241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5" name="dia 2"/>
          <p:cNvGraphicFramePr>
            <a:graphicFrameLocks/>
          </p:cNvGraphicFramePr>
          <p:nvPr>
            <p:extLst/>
          </p:nvPr>
        </p:nvGraphicFramePr>
        <p:xfrm>
          <a:off x="4751746" y="1661365"/>
          <a:ext cx="1163567" cy="43241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6" name="dia 3"/>
          <p:cNvGraphicFramePr>
            <a:graphicFrameLocks/>
          </p:cNvGraphicFramePr>
          <p:nvPr>
            <p:extLst/>
          </p:nvPr>
        </p:nvGraphicFramePr>
        <p:xfrm>
          <a:off x="6034286" y="1659655"/>
          <a:ext cx="1163567" cy="4324107"/>
        </p:xfrm>
        <a:graphic>
          <a:graphicData uri="http://schemas.openxmlformats.org/drawingml/2006/chart">
            <c:chart xmlns:c="http://schemas.openxmlformats.org/drawingml/2006/chart" xmlns:r="http://schemas.openxmlformats.org/officeDocument/2006/relationships" r:id="rId5"/>
          </a:graphicData>
        </a:graphic>
      </p:graphicFrame>
      <p:sp>
        <p:nvSpPr>
          <p:cNvPr id="23" name="ProfillinienAL0"/>
          <p:cNvSpPr txBox="1"/>
          <p:nvPr/>
        </p:nvSpPr>
        <p:spPr>
          <a:xfrm>
            <a:off x="363600" y="2236835"/>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Using tools for encrypting e-mails</a:t>
            </a:r>
            <a:endParaRPr lang="de-DE" sz="1100" dirty="0" smtClean="0">
              <a:latin typeface="Vodafone Rg" pitchFamily="34" charset="0"/>
            </a:endParaRPr>
          </a:p>
        </p:txBody>
      </p:sp>
      <p:sp>
        <p:nvSpPr>
          <p:cNvPr id="26" name="ProfillinienAL3"/>
          <p:cNvSpPr txBox="1"/>
          <p:nvPr/>
        </p:nvSpPr>
        <p:spPr>
          <a:xfrm>
            <a:off x="363600" y="3733431"/>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Setting up a computer network</a:t>
            </a:r>
            <a:endParaRPr lang="de-DE" sz="1100" dirty="0" smtClean="0">
              <a:latin typeface="Vodafone Rg" pitchFamily="34" charset="0"/>
            </a:endParaRPr>
          </a:p>
        </p:txBody>
      </p:sp>
      <p:sp>
        <p:nvSpPr>
          <p:cNvPr id="27" name="ProfillinienAL4"/>
          <p:cNvSpPr txBox="1"/>
          <p:nvPr/>
        </p:nvSpPr>
        <p:spPr>
          <a:xfrm>
            <a:off x="363600" y="4229365"/>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Setting up and maintaining a web server</a:t>
            </a:r>
            <a:endParaRPr lang="de-DE" sz="1100" dirty="0" smtClean="0">
              <a:latin typeface="Vodafone Rg" pitchFamily="34" charset="0"/>
            </a:endParaRPr>
          </a:p>
        </p:txBody>
      </p:sp>
      <p:pic>
        <p:nvPicPr>
          <p:cNvPr id="29" name="Grafik 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30" name="Grafik 2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31" name="Picture 2" descr="Flagge Spanien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32" name="ProfillinienAL1"/>
          <p:cNvSpPr txBox="1"/>
          <p:nvPr/>
        </p:nvSpPr>
        <p:spPr>
          <a:xfrm>
            <a:off x="363600" y="2734967"/>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Communicating with others via </a:t>
            </a:r>
            <a:r>
              <a:rPr lang="en-US" sz="1100" smtClean="0">
                <a:latin typeface="Vodafone Rg" pitchFamily="34" charset="0"/>
              </a:rPr>
              <a:t>social networks</a:t>
            </a:r>
          </a:p>
          <a:p>
            <a:pPr marL="0" indent="0" algn="r">
              <a:lnSpc>
                <a:spcPct val="80000"/>
              </a:lnSpc>
              <a:buFont typeface="Arial" pitchFamily="34" charset="0"/>
              <a:buNone/>
            </a:pPr>
            <a:r>
              <a:rPr lang="en-US" sz="1100" smtClean="0">
                <a:latin typeface="Vodafone Rg" pitchFamily="34" charset="0"/>
              </a:rPr>
              <a:t>(e.g</a:t>
            </a:r>
            <a:r>
              <a:rPr lang="en-US" sz="1100" dirty="0" smtClean="0">
                <a:latin typeface="Vodafone Rg" pitchFamily="34" charset="0"/>
              </a:rPr>
              <a:t>. Facebook, Twitter)</a:t>
            </a:r>
            <a:endParaRPr lang="de-DE" sz="1100" dirty="0" smtClean="0">
              <a:latin typeface="Vodafone Rg" pitchFamily="34" charset="0"/>
            </a:endParaRPr>
          </a:p>
        </p:txBody>
      </p:sp>
      <p:sp>
        <p:nvSpPr>
          <p:cNvPr id="35" name="ProfillinienAL2"/>
          <p:cNvSpPr txBox="1"/>
          <p:nvPr/>
        </p:nvSpPr>
        <p:spPr>
          <a:xfrm>
            <a:off x="363600" y="3236724"/>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Connecting </a:t>
            </a:r>
            <a:r>
              <a:rPr lang="en-US" sz="1100" smtClean="0">
                <a:latin typeface="Vodafone Rg" pitchFamily="34" charset="0"/>
              </a:rPr>
              <a:t>different devices</a:t>
            </a:r>
          </a:p>
          <a:p>
            <a:pPr marL="0" indent="0" algn="r">
              <a:lnSpc>
                <a:spcPct val="80000"/>
              </a:lnSpc>
              <a:buFont typeface="Arial" pitchFamily="34" charset="0"/>
              <a:buNone/>
            </a:pPr>
            <a:r>
              <a:rPr lang="en-US" sz="1100" smtClean="0">
                <a:latin typeface="Vodafone Rg" pitchFamily="34" charset="0"/>
              </a:rPr>
              <a:t>(e.g</a:t>
            </a:r>
            <a:r>
              <a:rPr lang="en-US" sz="1100" dirty="0" smtClean="0">
                <a:latin typeface="Vodafone Rg" pitchFamily="34" charset="0"/>
              </a:rPr>
              <a:t>. printer, projector, camera) with a computer</a:t>
            </a:r>
            <a:endParaRPr lang="de-DE" sz="1100" dirty="0" smtClean="0">
              <a:latin typeface="Vodafone Rg" pitchFamily="34" charset="0"/>
            </a:endParaRPr>
          </a:p>
        </p:txBody>
      </p:sp>
      <p:sp>
        <p:nvSpPr>
          <p:cNvPr id="36" name="ProfillinienAL5"/>
          <p:cNvSpPr txBox="1"/>
          <p:nvPr/>
        </p:nvSpPr>
        <p:spPr>
          <a:xfrm>
            <a:off x="363600" y="4727506"/>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Scripting / Coding </a:t>
            </a:r>
            <a:r>
              <a:rPr lang="en-US" sz="1100" smtClean="0">
                <a:latin typeface="Vodafone Rg" pitchFamily="34" charset="0"/>
              </a:rPr>
              <a:t>of software</a:t>
            </a:r>
          </a:p>
          <a:p>
            <a:pPr marL="0" indent="0" algn="r">
              <a:lnSpc>
                <a:spcPct val="80000"/>
              </a:lnSpc>
              <a:buFont typeface="Arial" pitchFamily="34" charset="0"/>
              <a:buNone/>
            </a:pPr>
            <a:r>
              <a:rPr lang="en-US" sz="1100" smtClean="0">
                <a:latin typeface="Vodafone Rg" pitchFamily="34" charset="0"/>
              </a:rPr>
              <a:t>(requiring </a:t>
            </a:r>
            <a:r>
              <a:rPr lang="en-US" sz="1100" dirty="0" smtClean="0">
                <a:latin typeface="Vodafone Rg" pitchFamily="34" charset="0"/>
              </a:rPr>
              <a:t>scripting language)</a:t>
            </a:r>
            <a:endParaRPr lang="de-DE" sz="1100" dirty="0" smtClean="0">
              <a:latin typeface="Vodafone Rg" pitchFamily="34" charset="0"/>
            </a:endParaRPr>
          </a:p>
        </p:txBody>
      </p:sp>
      <p:sp>
        <p:nvSpPr>
          <p:cNvPr id="37" name="ProfillinienAL6"/>
          <p:cNvSpPr txBox="1"/>
          <p:nvPr/>
        </p:nvSpPr>
        <p:spPr>
          <a:xfrm>
            <a:off x="363600" y="5225647"/>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smtClean="0">
                <a:latin typeface="Vodafone Rg" pitchFamily="34" charset="0"/>
              </a:rPr>
              <a:t>Using digital devices other than a computer</a:t>
            </a:r>
          </a:p>
          <a:p>
            <a:pPr marL="0" indent="0" algn="r">
              <a:lnSpc>
                <a:spcPct val="80000"/>
              </a:lnSpc>
              <a:buFont typeface="Arial" pitchFamily="34" charset="0"/>
              <a:buNone/>
            </a:pPr>
            <a:r>
              <a:rPr lang="en-US" sz="1100" smtClean="0">
                <a:latin typeface="Vodafone Rg" pitchFamily="34" charset="0"/>
              </a:rPr>
              <a:t>(e.g. smartphone, tablet PC)</a:t>
            </a:r>
            <a:endParaRPr lang="de-DE" sz="1100" dirty="0" smtClean="0">
              <a:latin typeface="Vodafone Rg" pitchFamily="34" charset="0"/>
            </a:endParaRPr>
          </a:p>
        </p:txBody>
      </p:sp>
    </p:spTree>
    <p:extLst>
      <p:ext uri="{BB962C8B-B14F-4D97-AF65-F5344CB8AC3E}">
        <p14:creationId xmlns:p14="http://schemas.microsoft.com/office/powerpoint/2010/main" val="333812740"/>
      </p:ext>
    </p:extLst>
  </p:cSld>
  <p:clrMapOvr>
    <a:masterClrMapping/>
  </p:clrMapOvr>
  <p:transition spd="slow">
    <p:wipe dir="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 those who are already employed, courses on standard office software were most popular across Europe.</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97</a:t>
            </a:fld>
            <a:endParaRPr lang="en-GB" dirty="0"/>
          </a:p>
        </p:txBody>
      </p:sp>
      <p:sp>
        <p:nvSpPr>
          <p:cNvPr id="88" name="Basis 1"/>
          <p:cNvSpPr txBox="1">
            <a:spLocks/>
          </p:cNvSpPr>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lang="en-US" sz="800" dirty="0">
                <a:solidFill>
                  <a:schemeClr val="tx1"/>
                </a:solidFill>
              </a:rPr>
              <a:t>Thinking about the institution you received your education from (e.g. school, university, vocational training) before you started your current job, in how far was training in the following ICT skills offered?; Respondents who are employed; </a:t>
            </a:r>
            <a:r>
              <a:rPr lang="en-US" sz="800" dirty="0" smtClean="0">
                <a:solidFill>
                  <a:schemeClr val="tx1"/>
                </a:solidFill>
              </a:rPr>
              <a:t>n=450-717</a:t>
            </a:r>
            <a:endParaRPr lang="en-GB" sz="800" dirty="0">
              <a:solidFill>
                <a:schemeClr val="tx1"/>
              </a:solidFill>
            </a:endParaRPr>
          </a:p>
        </p:txBody>
      </p:sp>
      <p:sp>
        <p:nvSpPr>
          <p:cNvPr id="42" name="Diatitel 1"/>
          <p:cNvSpPr txBox="1">
            <a:spLocks/>
          </p:cNvSpPr>
          <p:nvPr/>
        </p:nvSpPr>
        <p:spPr>
          <a:xfrm>
            <a:off x="433069" y="1443038"/>
            <a:ext cx="783621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In how far was training in ICT skills offered (at your past educational institution)?</a:t>
            </a:r>
            <a:endParaRPr lang="en-GB" b="1" baseline="30000" dirty="0">
              <a:latin typeface="Vodafone Rg" pitchFamily="34" charset="0"/>
            </a:endParaRPr>
          </a:p>
        </p:txBody>
      </p:sp>
      <p:pic>
        <p:nvPicPr>
          <p:cNvPr id="43" name="Grafik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graphicFrame>
        <p:nvGraphicFramePr>
          <p:cNvPr id="33" name="dia 1"/>
          <p:cNvGraphicFramePr>
            <a:graphicFrameLocks/>
          </p:cNvGraphicFramePr>
          <p:nvPr>
            <p:extLst/>
          </p:nvPr>
        </p:nvGraphicFramePr>
        <p:xfrm>
          <a:off x="234238" y="1629017"/>
          <a:ext cx="8747837" cy="432410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5" name="dia 2"/>
          <p:cNvGraphicFramePr>
            <a:graphicFrameLocks/>
          </p:cNvGraphicFramePr>
          <p:nvPr>
            <p:extLst/>
          </p:nvPr>
        </p:nvGraphicFramePr>
        <p:xfrm>
          <a:off x="4751746" y="1661365"/>
          <a:ext cx="1163567" cy="432410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6" name="dia 3"/>
          <p:cNvGraphicFramePr>
            <a:graphicFrameLocks/>
          </p:cNvGraphicFramePr>
          <p:nvPr>
            <p:extLst/>
          </p:nvPr>
        </p:nvGraphicFramePr>
        <p:xfrm>
          <a:off x="6034286" y="1659655"/>
          <a:ext cx="1163567" cy="4324107"/>
        </p:xfrm>
        <a:graphic>
          <a:graphicData uri="http://schemas.openxmlformats.org/drawingml/2006/chart">
            <c:chart xmlns:c="http://schemas.openxmlformats.org/drawingml/2006/chart" xmlns:r="http://schemas.openxmlformats.org/officeDocument/2006/relationships" r:id="rId8"/>
          </a:graphicData>
        </a:graphic>
      </p:graphicFrame>
      <p:sp>
        <p:nvSpPr>
          <p:cNvPr id="29" name="ProfillinienAL0"/>
          <p:cNvSpPr txBox="1"/>
          <p:nvPr/>
        </p:nvSpPr>
        <p:spPr>
          <a:xfrm>
            <a:off x="363600" y="2209940"/>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Standard </a:t>
            </a:r>
            <a:r>
              <a:rPr lang="en-US" sz="1100" smtClean="0">
                <a:latin typeface="Vodafone Rg" pitchFamily="34" charset="0"/>
              </a:rPr>
              <a:t>office software</a:t>
            </a:r>
          </a:p>
          <a:p>
            <a:pPr marL="0" indent="0" algn="r">
              <a:lnSpc>
                <a:spcPct val="80000"/>
              </a:lnSpc>
              <a:buFont typeface="Arial" pitchFamily="34" charset="0"/>
              <a:buNone/>
            </a:pPr>
            <a:r>
              <a:rPr lang="en-US" sz="1100" smtClean="0">
                <a:latin typeface="Vodafone Rg" pitchFamily="34" charset="0"/>
              </a:rPr>
              <a:t>(e.g</a:t>
            </a:r>
            <a:r>
              <a:rPr lang="en-US" sz="1100" dirty="0" smtClean="0">
                <a:latin typeface="Vodafone Rg" pitchFamily="34" charset="0"/>
              </a:rPr>
              <a:t>. Microsoft Word, Excel, PowerPoint)</a:t>
            </a:r>
            <a:endParaRPr lang="de-DE" sz="1100" dirty="0" smtClean="0">
              <a:latin typeface="Vodafone Rg" pitchFamily="34" charset="0"/>
            </a:endParaRPr>
          </a:p>
        </p:txBody>
      </p:sp>
      <p:sp>
        <p:nvSpPr>
          <p:cNvPr id="30" name="ProfillinienAL1"/>
          <p:cNvSpPr txBox="1"/>
          <p:nvPr/>
        </p:nvSpPr>
        <p:spPr>
          <a:xfrm>
            <a:off x="363600" y="2645322"/>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Software to handle </a:t>
            </a:r>
            <a:r>
              <a:rPr lang="en-US" sz="1100" smtClean="0">
                <a:latin typeface="Vodafone Rg" pitchFamily="34" charset="0"/>
              </a:rPr>
              <a:t>large databases</a:t>
            </a:r>
          </a:p>
          <a:p>
            <a:pPr marL="0" indent="0" algn="r">
              <a:lnSpc>
                <a:spcPct val="80000"/>
              </a:lnSpc>
              <a:buFont typeface="Arial" pitchFamily="34" charset="0"/>
              <a:buNone/>
            </a:pPr>
            <a:r>
              <a:rPr lang="en-US" sz="1100" smtClean="0">
                <a:latin typeface="Vodafone Rg" pitchFamily="34" charset="0"/>
              </a:rPr>
              <a:t>(e.g</a:t>
            </a:r>
            <a:r>
              <a:rPr lang="en-US" sz="1100" dirty="0" smtClean="0">
                <a:latin typeface="Vodafone Rg" pitchFamily="34" charset="0"/>
              </a:rPr>
              <a:t>. Microsoft Access)</a:t>
            </a:r>
            <a:endParaRPr lang="de-DE" sz="1100" dirty="0" smtClean="0">
              <a:latin typeface="Vodafone Rg" pitchFamily="34" charset="0"/>
            </a:endParaRPr>
          </a:p>
        </p:txBody>
      </p:sp>
      <p:sp>
        <p:nvSpPr>
          <p:cNvPr id="31" name="ProfillinienAL2"/>
          <p:cNvSpPr txBox="1"/>
          <p:nvPr/>
        </p:nvSpPr>
        <p:spPr>
          <a:xfrm>
            <a:off x="363600" y="3071196"/>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Software for processing and creating images / graphics (e.g. Photoshop)</a:t>
            </a:r>
            <a:endParaRPr lang="de-DE" sz="1100" dirty="0" smtClean="0">
              <a:latin typeface="Vodafone Rg" pitchFamily="34" charset="0"/>
            </a:endParaRPr>
          </a:p>
        </p:txBody>
      </p:sp>
      <p:sp>
        <p:nvSpPr>
          <p:cNvPr id="32" name="ProfillinienAL3"/>
          <p:cNvSpPr txBox="1"/>
          <p:nvPr/>
        </p:nvSpPr>
        <p:spPr>
          <a:xfrm>
            <a:off x="363600" y="3515814"/>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Searching for information on the Internet</a:t>
            </a:r>
            <a:endParaRPr lang="de-DE" sz="1100" dirty="0" smtClean="0">
              <a:latin typeface="Vodafone Rg" pitchFamily="34" charset="0"/>
            </a:endParaRPr>
          </a:p>
        </p:txBody>
      </p:sp>
      <p:sp>
        <p:nvSpPr>
          <p:cNvPr id="34" name="ProfillinienAL4"/>
          <p:cNvSpPr txBox="1"/>
          <p:nvPr/>
        </p:nvSpPr>
        <p:spPr>
          <a:xfrm>
            <a:off x="363600" y="3951466"/>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Thinking critically </a:t>
            </a:r>
            <a:r>
              <a:rPr lang="en-US" sz="1100" smtClean="0">
                <a:latin typeface="Vodafone Rg" pitchFamily="34" charset="0"/>
              </a:rPr>
              <a:t>about information</a:t>
            </a:r>
          </a:p>
          <a:p>
            <a:pPr marL="0" indent="0" algn="r">
              <a:lnSpc>
                <a:spcPct val="80000"/>
              </a:lnSpc>
              <a:buFont typeface="Arial" pitchFamily="34" charset="0"/>
              <a:buNone/>
            </a:pPr>
            <a:r>
              <a:rPr lang="en-US" sz="1100" smtClean="0">
                <a:latin typeface="Vodafone Rg" pitchFamily="34" charset="0"/>
              </a:rPr>
              <a:t>found </a:t>
            </a:r>
            <a:r>
              <a:rPr lang="en-US" sz="1100" dirty="0" smtClean="0">
                <a:latin typeface="Vodafone Rg" pitchFamily="34" charset="0"/>
              </a:rPr>
              <a:t>on the Internet</a:t>
            </a:r>
            <a:endParaRPr lang="de-DE" sz="1100" dirty="0" smtClean="0">
              <a:latin typeface="Vodafone Rg" pitchFamily="34" charset="0"/>
            </a:endParaRPr>
          </a:p>
        </p:txBody>
      </p:sp>
      <p:sp>
        <p:nvSpPr>
          <p:cNvPr id="35" name="ProfillinienAL5"/>
          <p:cNvSpPr txBox="1"/>
          <p:nvPr/>
        </p:nvSpPr>
        <p:spPr>
          <a:xfrm>
            <a:off x="363600" y="4396084"/>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Knowledge of ways to protect data</a:t>
            </a:r>
            <a:endParaRPr lang="de-DE" sz="1100" dirty="0" smtClean="0">
              <a:latin typeface="Vodafone Rg" pitchFamily="34" charset="0"/>
            </a:endParaRPr>
          </a:p>
        </p:txBody>
      </p:sp>
      <p:sp>
        <p:nvSpPr>
          <p:cNvPr id="36" name="ProfillinienAL6"/>
          <p:cNvSpPr txBox="1"/>
          <p:nvPr/>
        </p:nvSpPr>
        <p:spPr>
          <a:xfrm>
            <a:off x="363600" y="4831195"/>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Creating and maintaining a website / blog</a:t>
            </a:r>
            <a:endParaRPr lang="de-DE" sz="1100" dirty="0" smtClean="0">
              <a:latin typeface="Vodafone Rg" pitchFamily="34" charset="0"/>
            </a:endParaRPr>
          </a:p>
        </p:txBody>
      </p:sp>
      <p:sp>
        <p:nvSpPr>
          <p:cNvPr id="37" name="ProfillinienAL7"/>
          <p:cNvSpPr txBox="1"/>
          <p:nvPr/>
        </p:nvSpPr>
        <p:spPr>
          <a:xfrm>
            <a:off x="363600" y="5266306"/>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Sending and receiving e-mails</a:t>
            </a:r>
          </a:p>
        </p:txBody>
      </p:sp>
    </p:spTree>
    <p:extLst>
      <p:ext uri="{BB962C8B-B14F-4D97-AF65-F5344CB8AC3E}">
        <p14:creationId xmlns:p14="http://schemas.microsoft.com/office/powerpoint/2010/main" val="1574619578"/>
      </p:ext>
    </p:extLst>
  </p:cSld>
  <p:clrMapOvr>
    <a:masterClrMapping/>
  </p:clrMapOvr>
  <p:transition spd="slow">
    <p:wipe dir="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Young Spaniards already employed were most interested in courses on  office software and searching the Internet.</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98</a:t>
            </a:fld>
            <a:endParaRPr lang="en-GB" dirty="0"/>
          </a:p>
        </p:txBody>
      </p:sp>
      <p:sp>
        <p:nvSpPr>
          <p:cNvPr id="88" name="Basis 1"/>
          <p:cNvSpPr txBox="1">
            <a:spLocks/>
          </p:cNvSpPr>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lang="en-US" sz="800" dirty="0">
                <a:solidFill>
                  <a:schemeClr val="tx1"/>
                </a:solidFill>
              </a:rPr>
              <a:t>Thinking about the institution you received your education from (e.g. school, university, vocational training) before you started your current job, in how far was training in the following ICT skills offered?; Respondents who are employed; n=450-717</a:t>
            </a:r>
            <a:endParaRPr lang="en-GB" sz="800" dirty="0">
              <a:solidFill>
                <a:schemeClr val="tx1"/>
              </a:solidFill>
            </a:endParaRPr>
          </a:p>
        </p:txBody>
      </p:sp>
      <p:sp>
        <p:nvSpPr>
          <p:cNvPr id="42" name="Diatitel 1"/>
          <p:cNvSpPr txBox="1">
            <a:spLocks/>
          </p:cNvSpPr>
          <p:nvPr/>
        </p:nvSpPr>
        <p:spPr>
          <a:xfrm>
            <a:off x="433069" y="1443038"/>
            <a:ext cx="783621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In how far was training in ICT skills offered (at your past educational institution)?</a:t>
            </a:r>
            <a:endParaRPr lang="en-GB" b="1" baseline="30000" dirty="0">
              <a:latin typeface="Vodafone Rg" pitchFamily="34" charset="0"/>
            </a:endParaRPr>
          </a:p>
        </p:txBody>
      </p:sp>
      <p:graphicFrame>
        <p:nvGraphicFramePr>
          <p:cNvPr id="33" name="dia 1"/>
          <p:cNvGraphicFramePr>
            <a:graphicFrameLocks/>
          </p:cNvGraphicFramePr>
          <p:nvPr>
            <p:extLst/>
          </p:nvPr>
        </p:nvGraphicFramePr>
        <p:xfrm>
          <a:off x="234238" y="1629017"/>
          <a:ext cx="8747837" cy="43241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5" name="dia 2"/>
          <p:cNvGraphicFramePr>
            <a:graphicFrameLocks/>
          </p:cNvGraphicFramePr>
          <p:nvPr>
            <p:extLst/>
          </p:nvPr>
        </p:nvGraphicFramePr>
        <p:xfrm>
          <a:off x="4751746" y="1661365"/>
          <a:ext cx="1163567" cy="43241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6" name="dia 3"/>
          <p:cNvGraphicFramePr>
            <a:graphicFrameLocks/>
          </p:cNvGraphicFramePr>
          <p:nvPr>
            <p:extLst/>
          </p:nvPr>
        </p:nvGraphicFramePr>
        <p:xfrm>
          <a:off x="6034286" y="1659655"/>
          <a:ext cx="1163567" cy="4324107"/>
        </p:xfrm>
        <a:graphic>
          <a:graphicData uri="http://schemas.openxmlformats.org/drawingml/2006/chart">
            <c:chart xmlns:c="http://schemas.openxmlformats.org/drawingml/2006/chart" xmlns:r="http://schemas.openxmlformats.org/officeDocument/2006/relationships" r:id="rId5"/>
          </a:graphicData>
        </a:graphic>
      </p:graphicFrame>
      <p:pic>
        <p:nvPicPr>
          <p:cNvPr id="24" name="Grafik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25" name="Grafik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26" name="Picture 2" descr="Flagge Spanien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39" name="ProfillinienAL3"/>
          <p:cNvSpPr txBox="1"/>
          <p:nvPr/>
        </p:nvSpPr>
        <p:spPr>
          <a:xfrm>
            <a:off x="363600" y="3515814"/>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Searching for information on the Internet</a:t>
            </a:r>
            <a:endParaRPr lang="de-DE" sz="1100" dirty="0" smtClean="0">
              <a:latin typeface="Vodafone Rg" pitchFamily="34" charset="0"/>
            </a:endParaRPr>
          </a:p>
        </p:txBody>
      </p:sp>
      <p:sp>
        <p:nvSpPr>
          <p:cNvPr id="41" name="ProfillinienAL5"/>
          <p:cNvSpPr txBox="1"/>
          <p:nvPr/>
        </p:nvSpPr>
        <p:spPr>
          <a:xfrm>
            <a:off x="363600" y="4396084"/>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Knowledge of ways to protect data</a:t>
            </a:r>
            <a:endParaRPr lang="de-DE" sz="1100" dirty="0" smtClean="0">
              <a:latin typeface="Vodafone Rg" pitchFamily="34" charset="0"/>
            </a:endParaRPr>
          </a:p>
        </p:txBody>
      </p:sp>
      <p:sp>
        <p:nvSpPr>
          <p:cNvPr id="50" name="ProfillinienAL6"/>
          <p:cNvSpPr txBox="1"/>
          <p:nvPr/>
        </p:nvSpPr>
        <p:spPr>
          <a:xfrm>
            <a:off x="363600" y="4831195"/>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Creating and maintaining a website / blog</a:t>
            </a:r>
            <a:endParaRPr lang="de-DE" sz="1100" dirty="0" smtClean="0">
              <a:latin typeface="Vodafone Rg" pitchFamily="34" charset="0"/>
            </a:endParaRPr>
          </a:p>
        </p:txBody>
      </p:sp>
      <p:sp>
        <p:nvSpPr>
          <p:cNvPr id="51" name="ProfillinienAL7"/>
          <p:cNvSpPr txBox="1"/>
          <p:nvPr/>
        </p:nvSpPr>
        <p:spPr>
          <a:xfrm>
            <a:off x="363600" y="5266306"/>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Sending and receiving e-mails</a:t>
            </a:r>
          </a:p>
        </p:txBody>
      </p:sp>
      <p:sp>
        <p:nvSpPr>
          <p:cNvPr id="29" name="ProfillinienAL0"/>
          <p:cNvSpPr txBox="1"/>
          <p:nvPr/>
        </p:nvSpPr>
        <p:spPr>
          <a:xfrm>
            <a:off x="363600" y="2209940"/>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Standard </a:t>
            </a:r>
            <a:r>
              <a:rPr lang="en-US" sz="1100" smtClean="0">
                <a:latin typeface="Vodafone Rg" pitchFamily="34" charset="0"/>
              </a:rPr>
              <a:t>office software</a:t>
            </a:r>
          </a:p>
          <a:p>
            <a:pPr marL="0" indent="0" algn="r">
              <a:lnSpc>
                <a:spcPct val="80000"/>
              </a:lnSpc>
              <a:buFont typeface="Arial" pitchFamily="34" charset="0"/>
              <a:buNone/>
            </a:pPr>
            <a:r>
              <a:rPr lang="en-US" sz="1100" smtClean="0">
                <a:latin typeface="Vodafone Rg" pitchFamily="34" charset="0"/>
              </a:rPr>
              <a:t>(e.g</a:t>
            </a:r>
            <a:r>
              <a:rPr lang="en-US" sz="1100" dirty="0" smtClean="0">
                <a:latin typeface="Vodafone Rg" pitchFamily="34" charset="0"/>
              </a:rPr>
              <a:t>. Microsoft Word, Excel, PowerPoint)</a:t>
            </a:r>
            <a:endParaRPr lang="de-DE" sz="1100" dirty="0" smtClean="0">
              <a:latin typeface="Vodafone Rg" pitchFamily="34" charset="0"/>
            </a:endParaRPr>
          </a:p>
        </p:txBody>
      </p:sp>
      <p:sp>
        <p:nvSpPr>
          <p:cNvPr id="31" name="ProfillinienAL1"/>
          <p:cNvSpPr txBox="1"/>
          <p:nvPr/>
        </p:nvSpPr>
        <p:spPr>
          <a:xfrm>
            <a:off x="363600" y="2645322"/>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Software to handle </a:t>
            </a:r>
            <a:r>
              <a:rPr lang="en-US" sz="1100" smtClean="0">
                <a:latin typeface="Vodafone Rg" pitchFamily="34" charset="0"/>
              </a:rPr>
              <a:t>large databases</a:t>
            </a:r>
          </a:p>
          <a:p>
            <a:pPr marL="0" indent="0" algn="r">
              <a:lnSpc>
                <a:spcPct val="80000"/>
              </a:lnSpc>
              <a:buFont typeface="Arial" pitchFamily="34" charset="0"/>
              <a:buNone/>
            </a:pPr>
            <a:r>
              <a:rPr lang="en-US" sz="1100" smtClean="0">
                <a:latin typeface="Vodafone Rg" pitchFamily="34" charset="0"/>
              </a:rPr>
              <a:t>(e.g</a:t>
            </a:r>
            <a:r>
              <a:rPr lang="en-US" sz="1100" dirty="0" smtClean="0">
                <a:latin typeface="Vodafone Rg" pitchFamily="34" charset="0"/>
              </a:rPr>
              <a:t>. Microsoft Access)</a:t>
            </a:r>
            <a:endParaRPr lang="de-DE" sz="1100" dirty="0" smtClean="0">
              <a:latin typeface="Vodafone Rg" pitchFamily="34" charset="0"/>
            </a:endParaRPr>
          </a:p>
        </p:txBody>
      </p:sp>
      <p:sp>
        <p:nvSpPr>
          <p:cNvPr id="32" name="ProfillinienAL2"/>
          <p:cNvSpPr txBox="1"/>
          <p:nvPr/>
        </p:nvSpPr>
        <p:spPr>
          <a:xfrm>
            <a:off x="363600" y="3071196"/>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Software for processing and creating images / graphics (e.g. Photoshop)</a:t>
            </a:r>
            <a:endParaRPr lang="de-DE" sz="1100" dirty="0" smtClean="0">
              <a:latin typeface="Vodafone Rg" pitchFamily="34" charset="0"/>
            </a:endParaRPr>
          </a:p>
        </p:txBody>
      </p:sp>
      <p:sp>
        <p:nvSpPr>
          <p:cNvPr id="34" name="ProfillinienAL4"/>
          <p:cNvSpPr txBox="1"/>
          <p:nvPr/>
        </p:nvSpPr>
        <p:spPr>
          <a:xfrm>
            <a:off x="363600" y="3951466"/>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Thinking critically </a:t>
            </a:r>
            <a:r>
              <a:rPr lang="en-US" sz="1100" smtClean="0">
                <a:latin typeface="Vodafone Rg" pitchFamily="34" charset="0"/>
              </a:rPr>
              <a:t>about information</a:t>
            </a:r>
          </a:p>
          <a:p>
            <a:pPr marL="0" indent="0" algn="r">
              <a:lnSpc>
                <a:spcPct val="80000"/>
              </a:lnSpc>
              <a:buFont typeface="Arial" pitchFamily="34" charset="0"/>
              <a:buNone/>
            </a:pPr>
            <a:r>
              <a:rPr lang="en-US" sz="1100" smtClean="0">
                <a:latin typeface="Vodafone Rg" pitchFamily="34" charset="0"/>
              </a:rPr>
              <a:t>found </a:t>
            </a:r>
            <a:r>
              <a:rPr lang="en-US" sz="1100" dirty="0" smtClean="0">
                <a:latin typeface="Vodafone Rg" pitchFamily="34" charset="0"/>
              </a:rPr>
              <a:t>on the Internet</a:t>
            </a:r>
            <a:endParaRPr lang="de-DE" sz="1100" dirty="0" smtClean="0">
              <a:latin typeface="Vodafone Rg" pitchFamily="34" charset="0"/>
            </a:endParaRPr>
          </a:p>
        </p:txBody>
      </p:sp>
    </p:spTree>
    <p:extLst>
      <p:ext uri="{BB962C8B-B14F-4D97-AF65-F5344CB8AC3E}">
        <p14:creationId xmlns:p14="http://schemas.microsoft.com/office/powerpoint/2010/main" val="2141151846"/>
      </p:ext>
    </p:extLst>
  </p:cSld>
  <p:clrMapOvr>
    <a:masterClrMapping/>
  </p:clrMapOvr>
  <p:transition spd="slow">
    <p:wipe dir="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Courses on advanced ICT skills were rarely attended by those already employed in Germany, UK, and the Netherlands.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99</a:t>
            </a:fld>
            <a:endParaRPr lang="en-GB" dirty="0"/>
          </a:p>
        </p:txBody>
      </p:sp>
      <p:sp>
        <p:nvSpPr>
          <p:cNvPr id="88" name="Basis 1"/>
          <p:cNvSpPr txBox="1">
            <a:spLocks/>
          </p:cNvSpPr>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lang="en-US" sz="800" dirty="0">
                <a:solidFill>
                  <a:schemeClr val="tx1"/>
                </a:solidFill>
              </a:rPr>
              <a:t>Thinking about the institution you received your education from (e.g. school, university, vocational training) before you started your current job, in how far was training in the following ICT skills offered?; Respondents who are employed; n=450-717</a:t>
            </a:r>
            <a:endParaRPr lang="en-GB" sz="800" dirty="0">
              <a:solidFill>
                <a:schemeClr val="tx1"/>
              </a:solidFill>
            </a:endParaRPr>
          </a:p>
        </p:txBody>
      </p:sp>
      <p:sp>
        <p:nvSpPr>
          <p:cNvPr id="42" name="Diatitel 1"/>
          <p:cNvSpPr txBox="1">
            <a:spLocks/>
          </p:cNvSpPr>
          <p:nvPr/>
        </p:nvSpPr>
        <p:spPr>
          <a:xfrm>
            <a:off x="433069" y="1443038"/>
            <a:ext cx="783621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In how far was training in ICT skills offered (at your past educational institution)?</a:t>
            </a:r>
            <a:endParaRPr lang="en-GB" b="1" baseline="30000" dirty="0">
              <a:latin typeface="Vodafone Rg" pitchFamily="34" charset="0"/>
            </a:endParaRPr>
          </a:p>
        </p:txBody>
      </p:sp>
      <p:pic>
        <p:nvPicPr>
          <p:cNvPr id="43" name="Grafik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graphicFrame>
        <p:nvGraphicFramePr>
          <p:cNvPr id="33" name="dia 1"/>
          <p:cNvGraphicFramePr>
            <a:graphicFrameLocks/>
          </p:cNvGraphicFramePr>
          <p:nvPr>
            <p:extLst/>
          </p:nvPr>
        </p:nvGraphicFramePr>
        <p:xfrm>
          <a:off x="234238" y="1629017"/>
          <a:ext cx="8747837" cy="432410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5" name="dia 2"/>
          <p:cNvGraphicFramePr>
            <a:graphicFrameLocks/>
          </p:cNvGraphicFramePr>
          <p:nvPr>
            <p:extLst/>
          </p:nvPr>
        </p:nvGraphicFramePr>
        <p:xfrm>
          <a:off x="4751746" y="1661365"/>
          <a:ext cx="1163567" cy="432410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6" name="dia 3"/>
          <p:cNvGraphicFramePr>
            <a:graphicFrameLocks/>
          </p:cNvGraphicFramePr>
          <p:nvPr>
            <p:extLst/>
          </p:nvPr>
        </p:nvGraphicFramePr>
        <p:xfrm>
          <a:off x="6034286" y="1659655"/>
          <a:ext cx="1163567" cy="4324107"/>
        </p:xfrm>
        <a:graphic>
          <a:graphicData uri="http://schemas.openxmlformats.org/drawingml/2006/chart">
            <c:chart xmlns:c="http://schemas.openxmlformats.org/drawingml/2006/chart" xmlns:r="http://schemas.openxmlformats.org/officeDocument/2006/relationships" r:id="rId8"/>
          </a:graphicData>
        </a:graphic>
      </p:graphicFrame>
      <p:sp>
        <p:nvSpPr>
          <p:cNvPr id="23" name="ProfillinienAL0"/>
          <p:cNvSpPr txBox="1"/>
          <p:nvPr/>
        </p:nvSpPr>
        <p:spPr>
          <a:xfrm>
            <a:off x="363600" y="2236835"/>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Using tools for encrypting e-mails</a:t>
            </a:r>
            <a:endParaRPr lang="de-DE" sz="1100" dirty="0" smtClean="0">
              <a:latin typeface="Vodafone Rg" pitchFamily="34" charset="0"/>
            </a:endParaRPr>
          </a:p>
        </p:txBody>
      </p:sp>
      <p:sp>
        <p:nvSpPr>
          <p:cNvPr id="24" name="ProfillinienAL1"/>
          <p:cNvSpPr txBox="1"/>
          <p:nvPr/>
        </p:nvSpPr>
        <p:spPr>
          <a:xfrm>
            <a:off x="363600" y="2734967"/>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Communicating with others via </a:t>
            </a:r>
            <a:r>
              <a:rPr lang="en-US" sz="1100" smtClean="0">
                <a:latin typeface="Vodafone Rg" pitchFamily="34" charset="0"/>
              </a:rPr>
              <a:t>social networks</a:t>
            </a:r>
          </a:p>
          <a:p>
            <a:pPr marL="0" indent="0" algn="r">
              <a:lnSpc>
                <a:spcPct val="80000"/>
              </a:lnSpc>
              <a:buFont typeface="Arial" pitchFamily="34" charset="0"/>
              <a:buNone/>
            </a:pPr>
            <a:r>
              <a:rPr lang="en-US" sz="1100" smtClean="0">
                <a:latin typeface="Vodafone Rg" pitchFamily="34" charset="0"/>
              </a:rPr>
              <a:t>(e.g</a:t>
            </a:r>
            <a:r>
              <a:rPr lang="en-US" sz="1100" dirty="0" smtClean="0">
                <a:latin typeface="Vodafone Rg" pitchFamily="34" charset="0"/>
              </a:rPr>
              <a:t>. Facebook, Twitter)</a:t>
            </a:r>
            <a:endParaRPr lang="de-DE" sz="1100" dirty="0" smtClean="0">
              <a:latin typeface="Vodafone Rg" pitchFamily="34" charset="0"/>
            </a:endParaRPr>
          </a:p>
        </p:txBody>
      </p:sp>
      <p:sp>
        <p:nvSpPr>
          <p:cNvPr id="25" name="ProfillinienAL2"/>
          <p:cNvSpPr txBox="1"/>
          <p:nvPr/>
        </p:nvSpPr>
        <p:spPr>
          <a:xfrm>
            <a:off x="363600" y="3236724"/>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Connecting </a:t>
            </a:r>
            <a:r>
              <a:rPr lang="en-US" sz="1100" smtClean="0">
                <a:latin typeface="Vodafone Rg" pitchFamily="34" charset="0"/>
              </a:rPr>
              <a:t>different devices</a:t>
            </a:r>
          </a:p>
          <a:p>
            <a:pPr marL="0" indent="0" algn="r">
              <a:lnSpc>
                <a:spcPct val="80000"/>
              </a:lnSpc>
              <a:buFont typeface="Arial" pitchFamily="34" charset="0"/>
              <a:buNone/>
            </a:pPr>
            <a:r>
              <a:rPr lang="en-US" sz="1100" smtClean="0">
                <a:latin typeface="Vodafone Rg" pitchFamily="34" charset="0"/>
              </a:rPr>
              <a:t>(e.g</a:t>
            </a:r>
            <a:r>
              <a:rPr lang="en-US" sz="1100" dirty="0" smtClean="0">
                <a:latin typeface="Vodafone Rg" pitchFamily="34" charset="0"/>
              </a:rPr>
              <a:t>. printer, projector, camera) with a computer</a:t>
            </a:r>
            <a:endParaRPr lang="de-DE" sz="1100" dirty="0" smtClean="0">
              <a:latin typeface="Vodafone Rg" pitchFamily="34" charset="0"/>
            </a:endParaRPr>
          </a:p>
        </p:txBody>
      </p:sp>
      <p:sp>
        <p:nvSpPr>
          <p:cNvPr id="26" name="ProfillinienAL3"/>
          <p:cNvSpPr txBox="1"/>
          <p:nvPr/>
        </p:nvSpPr>
        <p:spPr>
          <a:xfrm>
            <a:off x="363600" y="3733431"/>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Setting up a computer network</a:t>
            </a:r>
            <a:endParaRPr lang="de-DE" sz="1100" dirty="0" smtClean="0">
              <a:latin typeface="Vodafone Rg" pitchFamily="34" charset="0"/>
            </a:endParaRPr>
          </a:p>
        </p:txBody>
      </p:sp>
      <p:sp>
        <p:nvSpPr>
          <p:cNvPr id="27" name="ProfillinienAL4"/>
          <p:cNvSpPr txBox="1"/>
          <p:nvPr/>
        </p:nvSpPr>
        <p:spPr>
          <a:xfrm>
            <a:off x="363600" y="4229365"/>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Setting up and maintaining a web server</a:t>
            </a:r>
            <a:endParaRPr lang="de-DE" sz="1100" dirty="0" smtClean="0">
              <a:latin typeface="Vodafone Rg" pitchFamily="34" charset="0"/>
            </a:endParaRPr>
          </a:p>
        </p:txBody>
      </p:sp>
      <p:sp>
        <p:nvSpPr>
          <p:cNvPr id="28" name="ProfillinienAL5"/>
          <p:cNvSpPr txBox="1"/>
          <p:nvPr/>
        </p:nvSpPr>
        <p:spPr>
          <a:xfrm>
            <a:off x="363600" y="4727506"/>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Scripting / Coding </a:t>
            </a:r>
            <a:r>
              <a:rPr lang="en-US" sz="1100" smtClean="0">
                <a:latin typeface="Vodafone Rg" pitchFamily="34" charset="0"/>
              </a:rPr>
              <a:t>of software</a:t>
            </a:r>
          </a:p>
          <a:p>
            <a:pPr marL="0" indent="0" algn="r">
              <a:lnSpc>
                <a:spcPct val="80000"/>
              </a:lnSpc>
              <a:buFont typeface="Arial" pitchFamily="34" charset="0"/>
              <a:buNone/>
            </a:pPr>
            <a:r>
              <a:rPr lang="en-US" sz="1100" smtClean="0">
                <a:latin typeface="Vodafone Rg" pitchFamily="34" charset="0"/>
              </a:rPr>
              <a:t>(requiring </a:t>
            </a:r>
            <a:r>
              <a:rPr lang="en-US" sz="1100" dirty="0" smtClean="0">
                <a:latin typeface="Vodafone Rg" pitchFamily="34" charset="0"/>
              </a:rPr>
              <a:t>scripting language)</a:t>
            </a:r>
            <a:endParaRPr lang="de-DE" sz="1100" dirty="0" smtClean="0">
              <a:latin typeface="Vodafone Rg" pitchFamily="34" charset="0"/>
            </a:endParaRPr>
          </a:p>
        </p:txBody>
      </p:sp>
      <p:sp>
        <p:nvSpPr>
          <p:cNvPr id="38" name="ProfillinienAL6"/>
          <p:cNvSpPr txBox="1"/>
          <p:nvPr/>
        </p:nvSpPr>
        <p:spPr>
          <a:xfrm>
            <a:off x="363600" y="5225647"/>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smtClean="0">
                <a:latin typeface="Vodafone Rg" pitchFamily="34" charset="0"/>
              </a:rPr>
              <a:t>Using digital devices other than a computer</a:t>
            </a:r>
          </a:p>
          <a:p>
            <a:pPr marL="0" indent="0" algn="r">
              <a:lnSpc>
                <a:spcPct val="80000"/>
              </a:lnSpc>
              <a:buFont typeface="Arial" pitchFamily="34" charset="0"/>
              <a:buNone/>
            </a:pPr>
            <a:r>
              <a:rPr lang="en-US" sz="1100" smtClean="0">
                <a:latin typeface="Vodafone Rg" pitchFamily="34" charset="0"/>
              </a:rPr>
              <a:t>(e.g. smartphone, tablet PC)</a:t>
            </a:r>
            <a:endParaRPr lang="de-DE" sz="1100" dirty="0" smtClean="0">
              <a:latin typeface="Vodafone Rg" pitchFamily="34" charset="0"/>
            </a:endParaRPr>
          </a:p>
        </p:txBody>
      </p:sp>
    </p:spTree>
    <p:extLst>
      <p:ext uri="{BB962C8B-B14F-4D97-AF65-F5344CB8AC3E}">
        <p14:creationId xmlns:p14="http://schemas.microsoft.com/office/powerpoint/2010/main" val="2730843998"/>
      </p:ext>
    </p:extLst>
  </p:cSld>
  <p:clrMapOvr>
    <a:masterClrMapping/>
  </p:clrMapOvr>
  <p:transition spd="slow">
    <p:wipe dir="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Courses on advanced ICT skills were far more often offered to Young Italians, Spaniards, and Czechs.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100</a:t>
            </a:fld>
            <a:endParaRPr lang="en-GB" dirty="0"/>
          </a:p>
        </p:txBody>
      </p:sp>
      <p:sp>
        <p:nvSpPr>
          <p:cNvPr id="88" name="Basis 1"/>
          <p:cNvSpPr txBox="1">
            <a:spLocks/>
          </p:cNvSpPr>
          <p:nvPr/>
        </p:nvSpPr>
        <p:spPr bwMode="auto">
          <a:xfrm>
            <a:off x="457200" y="6070600"/>
            <a:ext cx="770206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lang="en-US" sz="800" dirty="0">
                <a:solidFill>
                  <a:schemeClr val="tx1"/>
                </a:solidFill>
              </a:rPr>
              <a:t>Thinking about the institution you received your education from (e.g. school, university, vocational training) before you started your current job, in how far was training in the following ICT skills offered?; Respondents who are employed; n=450-717</a:t>
            </a:r>
            <a:endParaRPr lang="en-GB" sz="800" dirty="0">
              <a:solidFill>
                <a:schemeClr val="tx1"/>
              </a:solidFill>
            </a:endParaRPr>
          </a:p>
        </p:txBody>
      </p:sp>
      <p:sp>
        <p:nvSpPr>
          <p:cNvPr id="42" name="Diatitel 1"/>
          <p:cNvSpPr txBox="1">
            <a:spLocks/>
          </p:cNvSpPr>
          <p:nvPr/>
        </p:nvSpPr>
        <p:spPr>
          <a:xfrm>
            <a:off x="433069" y="1443038"/>
            <a:ext cx="783621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In how far was training in ICT skills offered (at your past educational institution)?</a:t>
            </a:r>
            <a:endParaRPr lang="en-GB" b="1" baseline="30000" dirty="0">
              <a:latin typeface="Vodafone Rg" pitchFamily="34" charset="0"/>
            </a:endParaRPr>
          </a:p>
        </p:txBody>
      </p:sp>
      <p:graphicFrame>
        <p:nvGraphicFramePr>
          <p:cNvPr id="33" name="dia 1"/>
          <p:cNvGraphicFramePr>
            <a:graphicFrameLocks/>
          </p:cNvGraphicFramePr>
          <p:nvPr>
            <p:extLst/>
          </p:nvPr>
        </p:nvGraphicFramePr>
        <p:xfrm>
          <a:off x="234238" y="1629017"/>
          <a:ext cx="8747837" cy="43241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5" name="dia 2"/>
          <p:cNvGraphicFramePr>
            <a:graphicFrameLocks/>
          </p:cNvGraphicFramePr>
          <p:nvPr>
            <p:extLst/>
          </p:nvPr>
        </p:nvGraphicFramePr>
        <p:xfrm>
          <a:off x="4751746" y="1661365"/>
          <a:ext cx="1163567" cy="43241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6" name="dia 3"/>
          <p:cNvGraphicFramePr>
            <a:graphicFrameLocks/>
          </p:cNvGraphicFramePr>
          <p:nvPr>
            <p:extLst/>
          </p:nvPr>
        </p:nvGraphicFramePr>
        <p:xfrm>
          <a:off x="6034286" y="1659655"/>
          <a:ext cx="1163567" cy="4324107"/>
        </p:xfrm>
        <a:graphic>
          <a:graphicData uri="http://schemas.openxmlformats.org/drawingml/2006/chart">
            <c:chart xmlns:c="http://schemas.openxmlformats.org/drawingml/2006/chart" xmlns:r="http://schemas.openxmlformats.org/officeDocument/2006/relationships" r:id="rId5"/>
          </a:graphicData>
        </a:graphic>
      </p:graphicFrame>
      <p:sp>
        <p:nvSpPr>
          <p:cNvPr id="23" name="ProfillinienAL0"/>
          <p:cNvSpPr txBox="1"/>
          <p:nvPr/>
        </p:nvSpPr>
        <p:spPr>
          <a:xfrm>
            <a:off x="363600" y="2236835"/>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Using tools for encrypting e-mails</a:t>
            </a:r>
            <a:endParaRPr lang="de-DE" sz="1100" dirty="0" smtClean="0">
              <a:latin typeface="Vodafone Rg" pitchFamily="34" charset="0"/>
            </a:endParaRPr>
          </a:p>
        </p:txBody>
      </p:sp>
      <p:sp>
        <p:nvSpPr>
          <p:cNvPr id="26" name="ProfillinienAL3"/>
          <p:cNvSpPr txBox="1"/>
          <p:nvPr/>
        </p:nvSpPr>
        <p:spPr>
          <a:xfrm>
            <a:off x="363600" y="3733431"/>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Setting up a computer network</a:t>
            </a:r>
            <a:endParaRPr lang="de-DE" sz="1100" dirty="0" smtClean="0">
              <a:latin typeface="Vodafone Rg" pitchFamily="34" charset="0"/>
            </a:endParaRPr>
          </a:p>
        </p:txBody>
      </p:sp>
      <p:sp>
        <p:nvSpPr>
          <p:cNvPr id="27" name="ProfillinienAL4"/>
          <p:cNvSpPr txBox="1"/>
          <p:nvPr/>
        </p:nvSpPr>
        <p:spPr>
          <a:xfrm>
            <a:off x="363600" y="4229365"/>
            <a:ext cx="3175200" cy="453312"/>
          </a:xfrm>
          <a:prstGeom prst="rect">
            <a:avLst/>
          </a:prstGeom>
        </p:spPr>
        <p:txBody>
          <a:bodyPr vert="horz" wrap="square" lIns="0" tIns="0" rIns="72000" bIns="0" rtlCol="0" anchor="ctr">
            <a:noAutofit/>
          </a:bodyPr>
          <a:lstStyle/>
          <a:p>
            <a:pPr marL="0" indent="0" algn="r">
              <a:buFont typeface="Arial" pitchFamily="34" charset="0"/>
              <a:buNone/>
            </a:pPr>
            <a:r>
              <a:rPr lang="en-US" sz="1100" dirty="0" smtClean="0">
                <a:latin typeface="Vodafone Rg" pitchFamily="34" charset="0"/>
              </a:rPr>
              <a:t>Setting up and maintaining a web server</a:t>
            </a:r>
            <a:endParaRPr lang="de-DE" sz="1100" dirty="0" smtClean="0">
              <a:latin typeface="Vodafone Rg" pitchFamily="34" charset="0"/>
            </a:endParaRPr>
          </a:p>
        </p:txBody>
      </p:sp>
      <p:pic>
        <p:nvPicPr>
          <p:cNvPr id="29" name="Grafik 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30" name="Grafik 2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31" name="Picture 2" descr="Flagge Spanien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32" name="ProfillinienAL1"/>
          <p:cNvSpPr txBox="1"/>
          <p:nvPr/>
        </p:nvSpPr>
        <p:spPr>
          <a:xfrm>
            <a:off x="363600" y="2734967"/>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Communicating with others via </a:t>
            </a:r>
            <a:r>
              <a:rPr lang="en-US" sz="1100" smtClean="0">
                <a:latin typeface="Vodafone Rg" pitchFamily="34" charset="0"/>
              </a:rPr>
              <a:t>social networks</a:t>
            </a:r>
          </a:p>
          <a:p>
            <a:pPr marL="0" indent="0" algn="r">
              <a:lnSpc>
                <a:spcPct val="80000"/>
              </a:lnSpc>
              <a:buFont typeface="Arial" pitchFamily="34" charset="0"/>
              <a:buNone/>
            </a:pPr>
            <a:r>
              <a:rPr lang="en-US" sz="1100" smtClean="0">
                <a:latin typeface="Vodafone Rg" pitchFamily="34" charset="0"/>
              </a:rPr>
              <a:t>(e.g</a:t>
            </a:r>
            <a:r>
              <a:rPr lang="en-US" sz="1100" dirty="0" smtClean="0">
                <a:latin typeface="Vodafone Rg" pitchFamily="34" charset="0"/>
              </a:rPr>
              <a:t>. Facebook, Twitter)</a:t>
            </a:r>
            <a:endParaRPr lang="de-DE" sz="1100" dirty="0" smtClean="0">
              <a:latin typeface="Vodafone Rg" pitchFamily="34" charset="0"/>
            </a:endParaRPr>
          </a:p>
        </p:txBody>
      </p:sp>
      <p:sp>
        <p:nvSpPr>
          <p:cNvPr id="35" name="ProfillinienAL2"/>
          <p:cNvSpPr txBox="1"/>
          <p:nvPr/>
        </p:nvSpPr>
        <p:spPr>
          <a:xfrm>
            <a:off x="363600" y="3236724"/>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Connecting </a:t>
            </a:r>
            <a:r>
              <a:rPr lang="en-US" sz="1100" smtClean="0">
                <a:latin typeface="Vodafone Rg" pitchFamily="34" charset="0"/>
              </a:rPr>
              <a:t>different devices</a:t>
            </a:r>
          </a:p>
          <a:p>
            <a:pPr marL="0" indent="0" algn="r">
              <a:lnSpc>
                <a:spcPct val="80000"/>
              </a:lnSpc>
              <a:buFont typeface="Arial" pitchFamily="34" charset="0"/>
              <a:buNone/>
            </a:pPr>
            <a:r>
              <a:rPr lang="en-US" sz="1100" smtClean="0">
                <a:latin typeface="Vodafone Rg" pitchFamily="34" charset="0"/>
              </a:rPr>
              <a:t>(e.g</a:t>
            </a:r>
            <a:r>
              <a:rPr lang="en-US" sz="1100" dirty="0" smtClean="0">
                <a:latin typeface="Vodafone Rg" pitchFamily="34" charset="0"/>
              </a:rPr>
              <a:t>. printer, projector, camera) with a computer</a:t>
            </a:r>
            <a:endParaRPr lang="de-DE" sz="1100" dirty="0" smtClean="0">
              <a:latin typeface="Vodafone Rg" pitchFamily="34" charset="0"/>
            </a:endParaRPr>
          </a:p>
        </p:txBody>
      </p:sp>
      <p:sp>
        <p:nvSpPr>
          <p:cNvPr id="36" name="ProfillinienAL5"/>
          <p:cNvSpPr txBox="1"/>
          <p:nvPr/>
        </p:nvSpPr>
        <p:spPr>
          <a:xfrm>
            <a:off x="363600" y="4727506"/>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dirty="0" smtClean="0">
                <a:latin typeface="Vodafone Rg" pitchFamily="34" charset="0"/>
              </a:rPr>
              <a:t>Scripting / Coding </a:t>
            </a:r>
            <a:r>
              <a:rPr lang="en-US" sz="1100" smtClean="0">
                <a:latin typeface="Vodafone Rg" pitchFamily="34" charset="0"/>
              </a:rPr>
              <a:t>of software</a:t>
            </a:r>
          </a:p>
          <a:p>
            <a:pPr marL="0" indent="0" algn="r">
              <a:lnSpc>
                <a:spcPct val="80000"/>
              </a:lnSpc>
              <a:buFont typeface="Arial" pitchFamily="34" charset="0"/>
              <a:buNone/>
            </a:pPr>
            <a:r>
              <a:rPr lang="en-US" sz="1100" smtClean="0">
                <a:latin typeface="Vodafone Rg" pitchFamily="34" charset="0"/>
              </a:rPr>
              <a:t>(requiring </a:t>
            </a:r>
            <a:r>
              <a:rPr lang="en-US" sz="1100" dirty="0" smtClean="0">
                <a:latin typeface="Vodafone Rg" pitchFamily="34" charset="0"/>
              </a:rPr>
              <a:t>scripting language)</a:t>
            </a:r>
            <a:endParaRPr lang="de-DE" sz="1100" dirty="0" smtClean="0">
              <a:latin typeface="Vodafone Rg" pitchFamily="34" charset="0"/>
            </a:endParaRPr>
          </a:p>
        </p:txBody>
      </p:sp>
      <p:sp>
        <p:nvSpPr>
          <p:cNvPr id="37" name="ProfillinienAL6"/>
          <p:cNvSpPr txBox="1"/>
          <p:nvPr/>
        </p:nvSpPr>
        <p:spPr>
          <a:xfrm>
            <a:off x="363600" y="5225647"/>
            <a:ext cx="3175200" cy="453312"/>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100" smtClean="0">
                <a:latin typeface="Vodafone Rg" pitchFamily="34" charset="0"/>
              </a:rPr>
              <a:t>Using digital devices other than a computer</a:t>
            </a:r>
          </a:p>
          <a:p>
            <a:pPr marL="0" indent="0" algn="r">
              <a:lnSpc>
                <a:spcPct val="80000"/>
              </a:lnSpc>
              <a:buFont typeface="Arial" pitchFamily="34" charset="0"/>
              <a:buNone/>
            </a:pPr>
            <a:r>
              <a:rPr lang="en-US" sz="1100" smtClean="0">
                <a:latin typeface="Vodafone Rg" pitchFamily="34" charset="0"/>
              </a:rPr>
              <a:t>(e.g. smartphone, tablet PC)</a:t>
            </a:r>
            <a:endParaRPr lang="de-DE" sz="1100" dirty="0" smtClean="0">
              <a:latin typeface="Vodafone Rg" pitchFamily="34" charset="0"/>
            </a:endParaRPr>
          </a:p>
        </p:txBody>
      </p:sp>
    </p:spTree>
    <p:extLst>
      <p:ext uri="{BB962C8B-B14F-4D97-AF65-F5344CB8AC3E}">
        <p14:creationId xmlns:p14="http://schemas.microsoft.com/office/powerpoint/2010/main" val="2303414168"/>
      </p:ext>
    </p:extLst>
  </p:cSld>
  <p:clrMapOvr>
    <a:masterClrMapping/>
  </p:clrMapOvr>
  <p:transition spd="slow">
    <p:wipe dir="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7199" y="416971"/>
            <a:ext cx="8422849" cy="1026068"/>
          </a:xfrm>
        </p:spPr>
        <p:txBody>
          <a:bodyPr/>
          <a:lstStyle/>
          <a:p>
            <a:r>
              <a:rPr lang="en-US" dirty="0" smtClean="0"/>
              <a:t>Young Dutch are less convinced than Germans and Brits about Europe’s potential as a leader in research and development of ICT.</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101</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529468626"/>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83314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Thinking about ICT skills and their importance for the future workplace, do you think countries in Europe will keep up with the ongoing changes? Please indicate in how far you agree with the following statements.; All respondents; n=33-261;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smtClean="0">
                <a:solidFill>
                  <a:srgbClr val="E60000"/>
                </a:solidFill>
                <a:latin typeface="Vodafone Rg" pitchFamily="34" charset="0"/>
              </a:rPr>
              <a:t>ICT skills in Europe: Please indicate in how far you agree </a:t>
            </a:r>
            <a:r>
              <a:rPr lang="en-US" smtClean="0">
                <a:solidFill>
                  <a:srgbClr val="E60000"/>
                </a:solidFill>
                <a:latin typeface="Vodafone Rg" pitchFamily="34" charset="0"/>
              </a:rPr>
              <a:t>with these statements</a:t>
            </a:r>
            <a:r>
              <a:rPr lang="en-US" dirty="0" smtClean="0">
                <a:solidFill>
                  <a:srgbClr val="E60000"/>
                </a:solidFill>
                <a:latin typeface="Vodafone Rg" pitchFamily="34" charset="0"/>
              </a:rPr>
              <a:t>.</a:t>
            </a:r>
            <a:endParaRPr lang="en-US" b="1" baseline="30000" dirty="0">
              <a:latin typeface="Vodafone Rg" pitchFamily="34" charset="0"/>
            </a:endParaRPr>
          </a:p>
        </p:txBody>
      </p:sp>
      <p:sp>
        <p:nvSpPr>
          <p:cNvPr id="16" name="Rechteck 15"/>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7" name="Rechteck 16"/>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2" name="ProfillinienAL0"/>
          <p:cNvSpPr txBox="1"/>
          <p:nvPr/>
        </p:nvSpPr>
        <p:spPr>
          <a:xfrm>
            <a:off x="481406" y="2183045"/>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Europe can and should take a leadership role when it comes to research and development in digital technologies.</a:t>
            </a:r>
          </a:p>
        </p:txBody>
      </p:sp>
      <p:sp>
        <p:nvSpPr>
          <p:cNvPr id="3" name="ProfillinienAL1"/>
          <p:cNvSpPr txBox="1"/>
          <p:nvPr/>
        </p:nvSpPr>
        <p:spPr>
          <a:xfrm>
            <a:off x="481406" y="2908344"/>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Education in digital technologies in Europe needs to step up to not fall behind other regions in the world. </a:t>
            </a:r>
          </a:p>
        </p:txBody>
      </p:sp>
      <p:sp>
        <p:nvSpPr>
          <p:cNvPr id="8" name="ProfillinienAL2"/>
          <p:cNvSpPr txBox="1"/>
          <p:nvPr/>
        </p:nvSpPr>
        <p:spPr>
          <a:xfrm>
            <a:off x="481406" y="3633642"/>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Europe will remain competitive overall and not loose jobs due to changing digital technologies.</a:t>
            </a:r>
          </a:p>
        </p:txBody>
      </p:sp>
      <p:sp>
        <p:nvSpPr>
          <p:cNvPr id="9" name="ProfillinienAL3"/>
          <p:cNvSpPr txBox="1"/>
          <p:nvPr/>
        </p:nvSpPr>
        <p:spPr>
          <a:xfrm>
            <a:off x="481406" y="4358941"/>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My home country will remain competitive and not loose jobs due to changing digital technologies.</a:t>
            </a:r>
          </a:p>
        </p:txBody>
      </p:sp>
      <p:sp>
        <p:nvSpPr>
          <p:cNvPr id="10" name="ProfillinienAL4"/>
          <p:cNvSpPr txBox="1"/>
          <p:nvPr/>
        </p:nvSpPr>
        <p:spPr>
          <a:xfrm>
            <a:off x="481406" y="5084239"/>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am afraid that jobs will be increasingly outsourced to other regions of the world because of a lack of ICT skills in Europe.</a:t>
            </a:r>
          </a:p>
        </p:txBody>
      </p:sp>
      <p:sp>
        <p:nvSpPr>
          <p:cNvPr id="15" name="Rechteck 14"/>
          <p:cNvSpPr/>
          <p:nvPr/>
        </p:nvSpPr>
        <p:spPr>
          <a:xfrm>
            <a:off x="6602366" y="2392100"/>
            <a:ext cx="807102" cy="287691"/>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1809882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Spaniards and Italians are most concerned about outsourced jobs and their home countries not remaining competitive.</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102</a:t>
            </a:fld>
            <a:endParaRPr lang="en-US" dirty="0"/>
          </a:p>
        </p:txBody>
      </p:sp>
      <p:graphicFrame>
        <p:nvGraphicFramePr>
          <p:cNvPr id="7" name="Profillinien"/>
          <p:cNvGraphicFramePr>
            <a:graphicFrameLocks/>
          </p:cNvGraphicFramePr>
          <p:nvPr>
            <p:custDataLst>
              <p:tags r:id="rId1"/>
            </p:custDataLst>
            <p:extLst>
              <p:ext uri="{D42A27DB-BD31-4B8C-83A1-F6EECF244321}">
                <p14:modId xmlns:p14="http://schemas.microsoft.com/office/powerpoint/2010/main" val="2532587414"/>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5"/>
          </a:graphicData>
        </a:graphic>
      </p:graphicFrame>
      <p:sp>
        <p:nvSpPr>
          <p:cNvPr id="20" name="Basis 1"/>
          <p:cNvSpPr txBox="1">
            <a:spLocks/>
          </p:cNvSpPr>
          <p:nvPr>
            <p:custDataLst>
              <p:tags r:id="rId2"/>
            </p:custDataLst>
          </p:nvPr>
        </p:nvSpPr>
        <p:spPr bwMode="auto">
          <a:xfrm>
            <a:off x="457200" y="6070600"/>
            <a:ext cx="783314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dirty="0" smtClean="0">
                <a:ln>
                  <a:noFill/>
                </a:ln>
                <a:solidFill>
                  <a:schemeClr val="tx1"/>
                </a:solidFill>
                <a:effectLst/>
                <a:uLnTx/>
                <a:uFillTx/>
                <a:ea typeface="+mn-ea"/>
                <a:cs typeface="+mn-cs"/>
              </a:rPr>
              <a:t>Thinking about ICT skills and their importance for the future workplace, do you think countries in Europe will keep up with the ongoing changes? Please indicate in how far you agree with the following statements.; All respondents; n=33-261; Means are shown</a:t>
            </a:r>
            <a:endParaRPr kumimoji="0" lang="en-US" sz="800" b="0" i="0" u="none" strike="noStrike" kern="1200" cap="none" spc="0" normalizeH="0" baseline="0" dirty="0">
              <a:ln>
                <a:noFill/>
              </a:ln>
              <a:solidFill>
                <a:schemeClr val="tx1"/>
              </a:solidFill>
              <a:effectLst/>
              <a:uLnTx/>
              <a:uFillTx/>
              <a:ea typeface="+mn-ea"/>
              <a:cs typeface="+mn-cs"/>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a:solidFill>
                  <a:srgbClr val="E60000"/>
                </a:solidFill>
                <a:latin typeface="Vodafone Rg" pitchFamily="34" charset="0"/>
              </a:rPr>
              <a:t>ICT skills in Europe: Please indicate in how far you agree with these statements.</a:t>
            </a:r>
            <a:endParaRPr lang="en-US" b="1" baseline="30000" dirty="0">
              <a:latin typeface="Vodafone Rg" pitchFamily="34" charset="0"/>
            </a:endParaRPr>
          </a:p>
        </p:txBody>
      </p:sp>
      <p:sp>
        <p:nvSpPr>
          <p:cNvPr id="16" name="Rechteck 15"/>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7" name="Rechteck 16"/>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2" name="ProfillinienAL0"/>
          <p:cNvSpPr txBox="1"/>
          <p:nvPr/>
        </p:nvSpPr>
        <p:spPr>
          <a:xfrm>
            <a:off x="481406" y="2183045"/>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Europe can and should take a leadership role when it comes to research and development in digital technologies.</a:t>
            </a:r>
          </a:p>
        </p:txBody>
      </p:sp>
      <p:sp>
        <p:nvSpPr>
          <p:cNvPr id="3" name="ProfillinienAL1"/>
          <p:cNvSpPr txBox="1"/>
          <p:nvPr/>
        </p:nvSpPr>
        <p:spPr>
          <a:xfrm>
            <a:off x="481406" y="2908344"/>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Education in digital technologies in Europe needs to step up to not fall behind other regions in the world. </a:t>
            </a:r>
          </a:p>
        </p:txBody>
      </p:sp>
      <p:sp>
        <p:nvSpPr>
          <p:cNvPr id="8" name="ProfillinienAL2"/>
          <p:cNvSpPr txBox="1"/>
          <p:nvPr/>
        </p:nvSpPr>
        <p:spPr>
          <a:xfrm>
            <a:off x="481406" y="3633642"/>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Europe will remain competitive overall and not loose jobs due to changing digital technologies.</a:t>
            </a:r>
          </a:p>
        </p:txBody>
      </p:sp>
      <p:sp>
        <p:nvSpPr>
          <p:cNvPr id="9" name="ProfillinienAL3"/>
          <p:cNvSpPr txBox="1"/>
          <p:nvPr/>
        </p:nvSpPr>
        <p:spPr>
          <a:xfrm>
            <a:off x="481406" y="4358941"/>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My home country will remain competitive and not loose jobs due to changing digital technologies.</a:t>
            </a:r>
          </a:p>
        </p:txBody>
      </p:sp>
      <p:sp>
        <p:nvSpPr>
          <p:cNvPr id="10" name="ProfillinienAL4"/>
          <p:cNvSpPr txBox="1"/>
          <p:nvPr/>
        </p:nvSpPr>
        <p:spPr>
          <a:xfrm>
            <a:off x="481406" y="5084239"/>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am afraid that jobs will be increasingly outsourced to other regions of the world because of a lack of ICT skills in Europe.</a:t>
            </a:r>
          </a:p>
        </p:txBody>
      </p:sp>
      <p:sp>
        <p:nvSpPr>
          <p:cNvPr id="18" name="Rechteck 17"/>
          <p:cNvSpPr/>
          <p:nvPr/>
        </p:nvSpPr>
        <p:spPr>
          <a:xfrm>
            <a:off x="5961344" y="5289729"/>
            <a:ext cx="957930" cy="287691"/>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19" name="Rechteck 18"/>
          <p:cNvSpPr/>
          <p:nvPr/>
        </p:nvSpPr>
        <p:spPr>
          <a:xfrm>
            <a:off x="6440309" y="2392100"/>
            <a:ext cx="957930" cy="287691"/>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2" name="Rechteck 21"/>
          <p:cNvSpPr/>
          <p:nvPr/>
        </p:nvSpPr>
        <p:spPr>
          <a:xfrm>
            <a:off x="5859220" y="4553962"/>
            <a:ext cx="957930" cy="287691"/>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356750856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r>
              <a:rPr lang="de-DE" dirty="0" err="1"/>
              <a:t>Entrepreneurship</a:t>
            </a:r>
            <a:endParaRPr lang="de-DE" dirty="0"/>
          </a:p>
        </p:txBody>
      </p:sp>
      <p:sp>
        <p:nvSpPr>
          <p:cNvPr id="6" name="Foliennummernplatzhalter 5"/>
          <p:cNvSpPr>
            <a:spLocks noGrp="1"/>
          </p:cNvSpPr>
          <p:nvPr>
            <p:ph type="sldNum" sz="quarter" idx="11"/>
          </p:nvPr>
        </p:nvSpPr>
        <p:spPr/>
        <p:txBody>
          <a:bodyPr/>
          <a:lstStyle/>
          <a:p>
            <a:fld id="{72A83A2B-3358-44F8-83A0-4598795D8FB5}" type="slidenum">
              <a:rPr lang="en-GB" smtClean="0"/>
              <a:pPr/>
              <a:t>103</a:t>
            </a:fld>
            <a:endParaRPr lang="en-GB" dirty="0"/>
          </a:p>
        </p:txBody>
      </p:sp>
    </p:spTree>
    <p:extLst>
      <p:ext uri="{BB962C8B-B14F-4D97-AF65-F5344CB8AC3E}">
        <p14:creationId xmlns:p14="http://schemas.microsoft.com/office/powerpoint/2010/main" val="15126850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Interest in startups or an own business in the field of ICT is rather low in Germany, the UK, and the Netherlands.</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104</a:t>
            </a:fld>
            <a:endParaRPr lang="en-US" dirty="0"/>
          </a:p>
        </p:txBody>
      </p:sp>
      <p:graphicFrame>
        <p:nvGraphicFramePr>
          <p:cNvPr id="7" name="Profillinien"/>
          <p:cNvGraphicFramePr>
            <a:graphicFrameLocks/>
          </p:cNvGraphicFramePr>
          <p:nvPr>
            <p:extLst>
              <p:ext uri="{D42A27DB-BD31-4B8C-83A1-F6EECF244321}">
                <p14:modId xmlns:p14="http://schemas.microsoft.com/office/powerpoint/2010/main" val="2719157409"/>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3"/>
          </a:graphicData>
        </a:graphic>
      </p:graphicFrame>
      <p:sp>
        <p:nvSpPr>
          <p:cNvPr id="20" name="Basis 1"/>
          <p:cNvSpPr txBox="1">
            <a:spLocks/>
          </p:cNvSpPr>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a:spcAft>
                <a:spcPts val="0"/>
              </a:spcAft>
              <a:defRPr/>
            </a:pPr>
            <a:r>
              <a:rPr kumimoji="0" lang="en-US" sz="800" b="0" i="0" u="none" strike="noStrike" kern="1200" cap="none" spc="0" normalizeH="0" baseline="0" noProof="0" dirty="0" smtClean="0">
                <a:ln>
                  <a:noFill/>
                </a:ln>
                <a:solidFill>
                  <a:schemeClr val="tx1"/>
                </a:solidFill>
                <a:effectLst/>
                <a:uLnTx/>
                <a:uFillTx/>
              </a:rPr>
              <a:t>In how far do you agree with the following statements?; All respondents; n=806-916</a:t>
            </a:r>
            <a:r>
              <a:rPr lang="en-US" sz="800" dirty="0" smtClean="0">
                <a:solidFill>
                  <a:schemeClr val="tx1"/>
                </a:solidFill>
              </a:rPr>
              <a:t>; Means are shown</a:t>
            </a:r>
            <a:endParaRPr lang="en-US" sz="800" dirty="0">
              <a:solidFill>
                <a:schemeClr val="tx1"/>
              </a:solidFill>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Entrepreneurship: In how far do you agree </a:t>
            </a:r>
            <a:r>
              <a:rPr lang="en-US">
                <a:solidFill>
                  <a:srgbClr val="E60000"/>
                </a:solidFill>
                <a:latin typeface="Vodafone Rg" pitchFamily="34" charset="0"/>
              </a:rPr>
              <a:t>with </a:t>
            </a:r>
            <a:r>
              <a:rPr lang="en-US" smtClean="0">
                <a:solidFill>
                  <a:srgbClr val="E60000"/>
                </a:solidFill>
                <a:latin typeface="Vodafone Rg" pitchFamily="34" charset="0"/>
              </a:rPr>
              <a:t>these statements</a:t>
            </a:r>
            <a:r>
              <a:rPr lang="en-US" dirty="0" smtClean="0">
                <a:solidFill>
                  <a:srgbClr val="E60000"/>
                </a:solidFill>
                <a:latin typeface="Vodafone Rg" pitchFamily="34" charset="0"/>
              </a:rPr>
              <a:t>?</a:t>
            </a:r>
            <a:endParaRPr lang="en-US" dirty="0">
              <a:solidFill>
                <a:srgbClr val="E60000"/>
              </a:solidFill>
              <a:latin typeface="Vodafone Rg" pitchFamily="34" charset="0"/>
            </a:endParaRPr>
          </a:p>
        </p:txBody>
      </p:sp>
      <p:sp>
        <p:nvSpPr>
          <p:cNvPr id="2" name="ProfillinienAL0"/>
          <p:cNvSpPr txBox="1"/>
          <p:nvPr/>
        </p:nvSpPr>
        <p:spPr>
          <a:xfrm>
            <a:off x="481406" y="2183045"/>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would love to start my own business in general.</a:t>
            </a:r>
          </a:p>
        </p:txBody>
      </p:sp>
      <p:sp>
        <p:nvSpPr>
          <p:cNvPr id="3" name="ProfillinienAL1"/>
          <p:cNvSpPr txBox="1"/>
          <p:nvPr/>
        </p:nvSpPr>
        <p:spPr>
          <a:xfrm>
            <a:off x="481406" y="2908344"/>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would love to work for a startup company in general.</a:t>
            </a:r>
          </a:p>
        </p:txBody>
      </p:sp>
      <p:sp>
        <p:nvSpPr>
          <p:cNvPr id="8" name="ProfillinienAL2"/>
          <p:cNvSpPr txBox="1"/>
          <p:nvPr/>
        </p:nvSpPr>
        <p:spPr>
          <a:xfrm>
            <a:off x="481406" y="3633642"/>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would prefer starting my own business or working in a startup company to working in a large business / company.</a:t>
            </a:r>
          </a:p>
        </p:txBody>
      </p:sp>
      <p:sp>
        <p:nvSpPr>
          <p:cNvPr id="9" name="ProfillinienAL3"/>
          <p:cNvSpPr txBox="1"/>
          <p:nvPr/>
        </p:nvSpPr>
        <p:spPr>
          <a:xfrm>
            <a:off x="481406" y="4358941"/>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would love to work for a startup company in the field of ICT.</a:t>
            </a:r>
          </a:p>
        </p:txBody>
      </p:sp>
      <p:sp>
        <p:nvSpPr>
          <p:cNvPr id="10" name="ProfillinienAL4"/>
          <p:cNvSpPr txBox="1"/>
          <p:nvPr/>
        </p:nvSpPr>
        <p:spPr>
          <a:xfrm>
            <a:off x="481406" y="5084239"/>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would love to start my own business in the field of ICT.</a:t>
            </a:r>
          </a:p>
        </p:txBody>
      </p:sp>
      <p:sp>
        <p:nvSpPr>
          <p:cNvPr id="13" name="Rechteck 12"/>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4" name="Rechteck 13"/>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Tree>
    <p:extLst>
      <p:ext uri="{BB962C8B-B14F-4D97-AF65-F5344CB8AC3E}">
        <p14:creationId xmlns:p14="http://schemas.microsoft.com/office/powerpoint/2010/main" val="39415629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7200" y="416971"/>
            <a:ext cx="7970364" cy="1026068"/>
          </a:xfrm>
        </p:spPr>
        <p:txBody>
          <a:bodyPr/>
          <a:lstStyle/>
          <a:p>
            <a:r>
              <a:rPr lang="en-US" dirty="0" smtClean="0"/>
              <a:t>Young Italians and Spaniards are more interested than others in self-employment and startups across the board then.</a:t>
            </a:r>
            <a:endParaRPr lang="en-US" dirty="0"/>
          </a:p>
        </p:txBody>
      </p:sp>
      <p:sp>
        <p:nvSpPr>
          <p:cNvPr id="6" name="Foliennummernplatzhalter 5"/>
          <p:cNvSpPr>
            <a:spLocks noGrp="1"/>
          </p:cNvSpPr>
          <p:nvPr>
            <p:ph type="sldNum" sz="quarter" idx="13"/>
          </p:nvPr>
        </p:nvSpPr>
        <p:spPr/>
        <p:txBody>
          <a:bodyPr/>
          <a:lstStyle/>
          <a:p>
            <a:fld id="{72A83A2B-3358-44F8-83A0-4598795D8FB5}" type="slidenum">
              <a:rPr lang="en-US" smtClean="0"/>
              <a:pPr/>
              <a:t>105</a:t>
            </a:fld>
            <a:endParaRPr lang="en-US" dirty="0"/>
          </a:p>
        </p:txBody>
      </p:sp>
      <p:graphicFrame>
        <p:nvGraphicFramePr>
          <p:cNvPr id="7" name="Profillinien"/>
          <p:cNvGraphicFramePr>
            <a:graphicFrameLocks/>
          </p:cNvGraphicFramePr>
          <p:nvPr>
            <p:extLst>
              <p:ext uri="{D42A27DB-BD31-4B8C-83A1-F6EECF244321}">
                <p14:modId xmlns:p14="http://schemas.microsoft.com/office/powerpoint/2010/main" val="1584556596"/>
              </p:ext>
            </p:extLst>
          </p:nvPr>
        </p:nvGraphicFramePr>
        <p:xfrm>
          <a:off x="253289" y="1443038"/>
          <a:ext cx="8747835" cy="4567344"/>
        </p:xfrm>
        <a:graphic>
          <a:graphicData uri="http://schemas.openxmlformats.org/drawingml/2006/chart">
            <c:chart xmlns:c="http://schemas.openxmlformats.org/drawingml/2006/chart" xmlns:r="http://schemas.openxmlformats.org/officeDocument/2006/relationships" r:id="rId3"/>
          </a:graphicData>
        </a:graphic>
      </p:graphicFrame>
      <p:sp>
        <p:nvSpPr>
          <p:cNvPr id="20" name="Basis 1"/>
          <p:cNvSpPr txBox="1">
            <a:spLocks/>
          </p:cNvSpPr>
          <p:nvPr/>
        </p:nvSpPr>
        <p:spPr bwMode="auto">
          <a:xfrm>
            <a:off x="457200" y="6070600"/>
            <a:ext cx="7345680"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dirty="0" smtClean="0">
                <a:ln>
                  <a:noFill/>
                </a:ln>
                <a:solidFill>
                  <a:schemeClr val="tx1"/>
                </a:solidFill>
                <a:effectLst/>
                <a:uLnTx/>
                <a:uFillTx/>
              </a:rPr>
              <a:t>In how far do you agree with the following statements?; All respondents; n=806-916; </a:t>
            </a:r>
            <a:r>
              <a:rPr lang="en-US" sz="800" dirty="0" smtClean="0">
                <a:solidFill>
                  <a:schemeClr val="tx1"/>
                </a:solidFill>
              </a:rPr>
              <a:t>Means are shown</a:t>
            </a:r>
            <a:endParaRPr kumimoji="0" lang="en-US" sz="800" b="0" i="0" u="none" strike="noStrike" kern="1200" cap="none" spc="0" normalizeH="0" baseline="0" noProof="0" dirty="0">
              <a:ln>
                <a:noFill/>
              </a:ln>
              <a:solidFill>
                <a:schemeClr val="tx1"/>
              </a:solidFill>
              <a:effectLst/>
              <a:uLnTx/>
              <a:uFillTx/>
            </a:endParaRPr>
          </a:p>
        </p:txBody>
      </p:sp>
      <p:sp>
        <p:nvSpPr>
          <p:cNvPr id="21" name="Diatitel 1"/>
          <p:cNvSpPr txBox="1">
            <a:spLocks/>
          </p:cNvSpPr>
          <p:nvPr/>
        </p:nvSpPr>
        <p:spPr>
          <a:xfrm>
            <a:off x="433070" y="1443038"/>
            <a:ext cx="7836218"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a:solidFill>
                  <a:srgbClr val="E60000"/>
                </a:solidFill>
                <a:latin typeface="Vodafone Rg" pitchFamily="34" charset="0"/>
              </a:rPr>
              <a:t>Entrepreneurship: In how far do you agree with these statements?</a:t>
            </a:r>
            <a:endParaRPr lang="en-US" dirty="0">
              <a:solidFill>
                <a:srgbClr val="E60000"/>
              </a:solidFill>
              <a:latin typeface="Vodafone Rg" pitchFamily="34" charset="0"/>
            </a:endParaRPr>
          </a:p>
        </p:txBody>
      </p:sp>
      <p:sp>
        <p:nvSpPr>
          <p:cNvPr id="2" name="ProfillinienAL0"/>
          <p:cNvSpPr txBox="1"/>
          <p:nvPr/>
        </p:nvSpPr>
        <p:spPr>
          <a:xfrm>
            <a:off x="481406" y="2183045"/>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would love to start my own business in general.</a:t>
            </a:r>
          </a:p>
        </p:txBody>
      </p:sp>
      <p:sp>
        <p:nvSpPr>
          <p:cNvPr id="3" name="ProfillinienAL1"/>
          <p:cNvSpPr txBox="1"/>
          <p:nvPr/>
        </p:nvSpPr>
        <p:spPr>
          <a:xfrm>
            <a:off x="481406" y="2908344"/>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would love to work for a startup company in general.</a:t>
            </a:r>
          </a:p>
        </p:txBody>
      </p:sp>
      <p:sp>
        <p:nvSpPr>
          <p:cNvPr id="8" name="ProfillinienAL2"/>
          <p:cNvSpPr txBox="1"/>
          <p:nvPr/>
        </p:nvSpPr>
        <p:spPr>
          <a:xfrm>
            <a:off x="481406" y="3633642"/>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would prefer starting my own business or working in a startup company to working in a large business / company.</a:t>
            </a:r>
          </a:p>
        </p:txBody>
      </p:sp>
      <p:sp>
        <p:nvSpPr>
          <p:cNvPr id="9" name="ProfillinienAL3"/>
          <p:cNvSpPr txBox="1"/>
          <p:nvPr/>
        </p:nvSpPr>
        <p:spPr>
          <a:xfrm>
            <a:off x="481406" y="4358941"/>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would love to work for a startup company in the field of ICT.</a:t>
            </a:r>
          </a:p>
        </p:txBody>
      </p:sp>
      <p:sp>
        <p:nvSpPr>
          <p:cNvPr id="10" name="ProfillinienAL4"/>
          <p:cNvSpPr txBox="1"/>
          <p:nvPr/>
        </p:nvSpPr>
        <p:spPr>
          <a:xfrm>
            <a:off x="481406" y="5084239"/>
            <a:ext cx="3962400" cy="725299"/>
          </a:xfrm>
          <a:prstGeom prst="rect">
            <a:avLst/>
          </a:prstGeom>
        </p:spPr>
        <p:txBody>
          <a:bodyPr vert="horz" wrap="square" lIns="0" tIns="0" rIns="72000" bIns="0" rtlCol="0" anchor="ctr">
            <a:noAutofit/>
          </a:bodyPr>
          <a:lstStyle/>
          <a:p>
            <a:pPr marL="0" indent="0" algn="r">
              <a:buFont typeface="Arial" pitchFamily="34" charset="0"/>
              <a:buNone/>
            </a:pPr>
            <a:r>
              <a:rPr lang="en-US" sz="1200" dirty="0" smtClean="0">
                <a:latin typeface="Vodafone Rg" pitchFamily="34" charset="0"/>
              </a:rPr>
              <a:t>I would love to start my own business in the field of ICT.</a:t>
            </a:r>
          </a:p>
        </p:txBody>
      </p:sp>
      <p:sp>
        <p:nvSpPr>
          <p:cNvPr id="13" name="Rechteck 12"/>
          <p:cNvSpPr/>
          <p:nvPr/>
        </p:nvSpPr>
        <p:spPr>
          <a:xfrm>
            <a:off x="7209595" y="1886698"/>
            <a:ext cx="1080745" cy="246221"/>
          </a:xfrm>
          <a:prstGeom prst="rect">
            <a:avLst/>
          </a:prstGeom>
        </p:spPr>
        <p:txBody>
          <a:bodyPr wrap="none">
            <a:spAutoFit/>
          </a:bodyPr>
          <a:lstStyle/>
          <a:p>
            <a:r>
              <a:rPr lang="en-US" sz="1000" dirty="0" smtClean="0"/>
              <a:t>Completely agree</a:t>
            </a:r>
            <a:endParaRPr lang="en-US" sz="1000" dirty="0"/>
          </a:p>
        </p:txBody>
      </p:sp>
      <p:sp>
        <p:nvSpPr>
          <p:cNvPr id="14" name="Rechteck 13"/>
          <p:cNvSpPr/>
          <p:nvPr/>
        </p:nvSpPr>
        <p:spPr>
          <a:xfrm>
            <a:off x="4412984" y="1886698"/>
            <a:ext cx="1220206" cy="246221"/>
          </a:xfrm>
          <a:prstGeom prst="rect">
            <a:avLst/>
          </a:prstGeom>
        </p:spPr>
        <p:txBody>
          <a:bodyPr wrap="none">
            <a:spAutoFit/>
          </a:bodyPr>
          <a:lstStyle/>
          <a:p>
            <a:r>
              <a:rPr lang="en-US" sz="1000" dirty="0" smtClean="0"/>
              <a:t>Completely disagree</a:t>
            </a:r>
            <a:endParaRPr lang="en-US" sz="1000" dirty="0"/>
          </a:p>
        </p:txBody>
      </p:sp>
      <p:sp>
        <p:nvSpPr>
          <p:cNvPr id="17" name="Rechteck 16"/>
          <p:cNvSpPr/>
          <p:nvPr/>
        </p:nvSpPr>
        <p:spPr>
          <a:xfrm>
            <a:off x="6070862" y="5303042"/>
            <a:ext cx="443060" cy="287691"/>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18" name="Rechteck 17"/>
          <p:cNvSpPr/>
          <p:nvPr/>
        </p:nvSpPr>
        <p:spPr>
          <a:xfrm>
            <a:off x="6240543" y="4564430"/>
            <a:ext cx="480767" cy="287691"/>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2" name="Rechteck 21"/>
          <p:cNvSpPr/>
          <p:nvPr/>
        </p:nvSpPr>
        <p:spPr>
          <a:xfrm>
            <a:off x="6950357" y="2393981"/>
            <a:ext cx="480767" cy="287691"/>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3" name="Rechteck 22"/>
          <p:cNvSpPr/>
          <p:nvPr/>
        </p:nvSpPr>
        <p:spPr>
          <a:xfrm>
            <a:off x="6590906" y="3113052"/>
            <a:ext cx="480767" cy="287691"/>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335239944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comparison, young Brits often believe that an own business offers better earnings and work-life-balance.</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106</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338238718"/>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4073670471"/>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1511309335"/>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sp>
        <p:nvSpPr>
          <p:cNvPr id="88" name="Basis 1"/>
          <p:cNvSpPr txBox="1">
            <a:spLocks/>
          </p:cNvSpPr>
          <p:nvPr>
            <p:custDataLst>
              <p:tags r:id="rId4"/>
            </p:custDataLst>
          </p:nvPr>
        </p:nvSpPr>
        <p:spPr bwMode="auto">
          <a:xfrm>
            <a:off x="457200" y="6070600"/>
            <a:ext cx="806380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Which of the following reasons describe best why you would like to start your own business?; Respondents who agree that they "would love to start their own business"; n=475-732</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783621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Which of the following reasons describe best why you would like to start your own business?</a:t>
            </a:r>
          </a:p>
        </p:txBody>
      </p:sp>
      <p:pic>
        <p:nvPicPr>
          <p:cNvPr id="43" name="Grafik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sp>
        <p:nvSpPr>
          <p:cNvPr id="10" name="balkendia aAL0"/>
          <p:cNvSpPr txBox="1"/>
          <p:nvPr/>
        </p:nvSpPr>
        <p:spPr>
          <a:xfrm>
            <a:off x="363420" y="2192370"/>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want to realise my own business ideas.</a:t>
            </a:r>
            <a:endParaRPr lang="de-DE" sz="1000" dirty="0" smtClean="0">
              <a:latin typeface="Vodafone Rg" pitchFamily="34" charset="0"/>
            </a:endParaRPr>
          </a:p>
        </p:txBody>
      </p:sp>
      <p:sp>
        <p:nvSpPr>
          <p:cNvPr id="11" name="balkendia aAL1"/>
          <p:cNvSpPr txBox="1"/>
          <p:nvPr/>
        </p:nvSpPr>
        <p:spPr>
          <a:xfrm>
            <a:off x="363420" y="2465697"/>
            <a:ext cx="3175000" cy="273327"/>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do not want to work for someone else /</a:t>
            </a:r>
          </a:p>
          <a:p>
            <a:pPr marL="0" indent="0" algn="r">
              <a:lnSpc>
                <a:spcPct val="80000"/>
              </a:lnSpc>
              <a:buFont typeface="Arial" pitchFamily="34" charset="0"/>
              <a:buNone/>
            </a:pPr>
            <a:r>
              <a:rPr lang="en-US" sz="1000" smtClean="0">
                <a:latin typeface="Vodafone Rg" pitchFamily="34" charset="0"/>
              </a:rPr>
              <a:t>I want to be my own boss.</a:t>
            </a:r>
            <a:endParaRPr lang="de-DE" sz="1000" dirty="0" smtClean="0">
              <a:latin typeface="Vodafone Rg" pitchFamily="34" charset="0"/>
            </a:endParaRPr>
          </a:p>
        </p:txBody>
      </p:sp>
      <p:sp>
        <p:nvSpPr>
          <p:cNvPr id="19" name="balkendia aAL2"/>
          <p:cNvSpPr txBox="1"/>
          <p:nvPr/>
        </p:nvSpPr>
        <p:spPr>
          <a:xfrm>
            <a:off x="363420" y="2739024"/>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think I can earn more money with my own business.</a:t>
            </a:r>
            <a:endParaRPr lang="de-DE" sz="1000" dirty="0" smtClean="0">
              <a:latin typeface="Vodafone Rg" pitchFamily="34" charset="0"/>
            </a:endParaRPr>
          </a:p>
        </p:txBody>
      </p:sp>
      <p:sp>
        <p:nvSpPr>
          <p:cNvPr id="20" name="balkendia aAL3"/>
          <p:cNvSpPr txBox="1"/>
          <p:nvPr/>
        </p:nvSpPr>
        <p:spPr>
          <a:xfrm>
            <a:off x="363420" y="3012351"/>
            <a:ext cx="3175000" cy="273327"/>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think it will help me to keep a better balance</a:t>
            </a:r>
          </a:p>
          <a:p>
            <a:pPr marL="0" indent="0" algn="r">
              <a:lnSpc>
                <a:spcPct val="80000"/>
              </a:lnSpc>
              <a:buFont typeface="Arial" pitchFamily="34" charset="0"/>
              <a:buNone/>
            </a:pPr>
            <a:r>
              <a:rPr lang="en-US" sz="1000" smtClean="0">
                <a:latin typeface="Vodafone Rg" pitchFamily="34" charset="0"/>
              </a:rPr>
              <a:t>between work and private life.</a:t>
            </a:r>
            <a:endParaRPr lang="de-DE" sz="1000" dirty="0" smtClean="0">
              <a:latin typeface="Vodafone Rg" pitchFamily="34" charset="0"/>
            </a:endParaRPr>
          </a:p>
        </p:txBody>
      </p:sp>
      <p:sp>
        <p:nvSpPr>
          <p:cNvPr id="22" name="balkendia aAL4"/>
          <p:cNvSpPr txBox="1"/>
          <p:nvPr/>
        </p:nvSpPr>
        <p:spPr>
          <a:xfrm>
            <a:off x="363420" y="3285679"/>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It is hard to find a good job in the job market.</a:t>
            </a:r>
            <a:endParaRPr lang="de-DE" sz="1000" dirty="0" smtClean="0">
              <a:latin typeface="Vodafone Rg" pitchFamily="34" charset="0"/>
            </a:endParaRPr>
          </a:p>
        </p:txBody>
      </p:sp>
      <p:sp>
        <p:nvSpPr>
          <p:cNvPr id="23" name="balkendia aAL5"/>
          <p:cNvSpPr txBox="1"/>
          <p:nvPr/>
        </p:nvSpPr>
        <p:spPr>
          <a:xfrm>
            <a:off x="363420" y="3559005"/>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am confident that I have the skills I need for my own business.</a:t>
            </a:r>
            <a:endParaRPr lang="de-DE" sz="1000" dirty="0" smtClean="0">
              <a:latin typeface="Vodafone Rg" pitchFamily="34" charset="0"/>
            </a:endParaRPr>
          </a:p>
        </p:txBody>
      </p:sp>
      <p:sp>
        <p:nvSpPr>
          <p:cNvPr id="24" name="balkendia aAL6"/>
          <p:cNvSpPr txBox="1"/>
          <p:nvPr/>
        </p:nvSpPr>
        <p:spPr>
          <a:xfrm>
            <a:off x="363420" y="3832332"/>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consider it a good way to invest my money.</a:t>
            </a:r>
            <a:endParaRPr lang="de-DE" sz="1000" dirty="0" smtClean="0">
              <a:latin typeface="Vodafone Rg" pitchFamily="34" charset="0"/>
            </a:endParaRPr>
          </a:p>
        </p:txBody>
      </p:sp>
      <p:sp>
        <p:nvSpPr>
          <p:cNvPr id="26" name="balkendia aAL7"/>
          <p:cNvSpPr txBox="1"/>
          <p:nvPr/>
        </p:nvSpPr>
        <p:spPr>
          <a:xfrm>
            <a:off x="363420" y="4105659"/>
            <a:ext cx="3175000" cy="273327"/>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want to build up a cooperation / a company</a:t>
            </a:r>
          </a:p>
          <a:p>
            <a:pPr marL="0" indent="0" algn="r">
              <a:lnSpc>
                <a:spcPct val="80000"/>
              </a:lnSpc>
              <a:buFont typeface="Arial" pitchFamily="34" charset="0"/>
              <a:buNone/>
            </a:pPr>
            <a:r>
              <a:rPr lang="en-US" sz="1000" smtClean="0">
                <a:latin typeface="Vodafone Rg" pitchFamily="34" charset="0"/>
              </a:rPr>
              <a:t>with people who have the same goals.</a:t>
            </a:r>
            <a:endParaRPr lang="de-DE" sz="1000" dirty="0" smtClean="0">
              <a:latin typeface="Vodafone Rg" pitchFamily="34" charset="0"/>
            </a:endParaRPr>
          </a:p>
        </p:txBody>
      </p:sp>
      <p:sp>
        <p:nvSpPr>
          <p:cNvPr id="27" name="balkendia aAL8"/>
          <p:cNvSpPr txBox="1"/>
          <p:nvPr/>
        </p:nvSpPr>
        <p:spPr>
          <a:xfrm>
            <a:off x="363420" y="4378987"/>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want to employ people / I want to lead employees.</a:t>
            </a:r>
            <a:endParaRPr lang="de-DE" sz="1000" dirty="0" smtClean="0">
              <a:latin typeface="Vodafone Rg" pitchFamily="34" charset="0"/>
            </a:endParaRPr>
          </a:p>
        </p:txBody>
      </p:sp>
      <p:sp>
        <p:nvSpPr>
          <p:cNvPr id="28" name="balkendia aAL9"/>
          <p:cNvSpPr txBox="1"/>
          <p:nvPr/>
        </p:nvSpPr>
        <p:spPr>
          <a:xfrm>
            <a:off x="363420" y="4652314"/>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would get all the support I need from my family / my friends.</a:t>
            </a:r>
            <a:endParaRPr lang="de-DE" sz="1000" dirty="0" smtClean="0">
              <a:latin typeface="Vodafone Rg" pitchFamily="34" charset="0"/>
            </a:endParaRPr>
          </a:p>
        </p:txBody>
      </p:sp>
      <p:sp>
        <p:nvSpPr>
          <p:cNvPr id="29" name="balkendia aAL10"/>
          <p:cNvSpPr txBox="1"/>
          <p:nvPr/>
        </p:nvSpPr>
        <p:spPr>
          <a:xfrm>
            <a:off x="363420" y="4925641"/>
            <a:ext cx="3175000" cy="273327"/>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think I have enough work experience</a:t>
            </a:r>
          </a:p>
          <a:p>
            <a:pPr marL="0" indent="0" algn="r">
              <a:lnSpc>
                <a:spcPct val="80000"/>
              </a:lnSpc>
              <a:buFont typeface="Arial" pitchFamily="34" charset="0"/>
              <a:buNone/>
            </a:pPr>
            <a:r>
              <a:rPr lang="en-US" sz="1000" smtClean="0">
                <a:latin typeface="Vodafone Rg" pitchFamily="34" charset="0"/>
              </a:rPr>
              <a:t>to start my own business.</a:t>
            </a:r>
            <a:endParaRPr lang="de-DE" sz="1000" dirty="0" smtClean="0">
              <a:latin typeface="Vodafone Rg" pitchFamily="34" charset="0"/>
            </a:endParaRPr>
          </a:p>
        </p:txBody>
      </p:sp>
      <p:sp>
        <p:nvSpPr>
          <p:cNvPr id="30" name="balkendia aAL11"/>
          <p:cNvSpPr txBox="1"/>
          <p:nvPr/>
        </p:nvSpPr>
        <p:spPr>
          <a:xfrm>
            <a:off x="363420" y="5198968"/>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31" name="balkendia aAL12"/>
          <p:cNvSpPr txBox="1"/>
          <p:nvPr/>
        </p:nvSpPr>
        <p:spPr>
          <a:xfrm>
            <a:off x="363420" y="5472295"/>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32" name="Rechteck 31"/>
          <p:cNvSpPr/>
          <p:nvPr/>
        </p:nvSpPr>
        <p:spPr>
          <a:xfrm>
            <a:off x="4767111" y="2998039"/>
            <a:ext cx="719289" cy="287691"/>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33" name="Rechteck 32"/>
          <p:cNvSpPr/>
          <p:nvPr/>
        </p:nvSpPr>
        <p:spPr>
          <a:xfrm>
            <a:off x="4767111" y="2724660"/>
            <a:ext cx="719289" cy="287691"/>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2596241102"/>
      </p:ext>
    </p:extLst>
  </p:cSld>
  <p:clrMapOvr>
    <a:masterClrMapping/>
  </p:clrMapOvr>
  <p:transition spd="slow">
    <p:wipe dir="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6971"/>
            <a:ext cx="8432276" cy="1026068"/>
          </a:xfrm>
        </p:spPr>
        <p:txBody>
          <a:bodyPr/>
          <a:lstStyle/>
          <a:p>
            <a:r>
              <a:rPr lang="en-GB" dirty="0" smtClean="0"/>
              <a:t>A problematic situation on the job market triggers interest in self-employment quite often in Italy, Spain, and the Czech Republic.</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107</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3261891370"/>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1646003437"/>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2259005896"/>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pic>
        <p:nvPicPr>
          <p:cNvPr id="45" name="Grafik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46" name="Grafik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47" name="Picture 2" descr="Flagge Spanie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42" name="Diatitel 1"/>
          <p:cNvSpPr txBox="1">
            <a:spLocks/>
          </p:cNvSpPr>
          <p:nvPr/>
        </p:nvSpPr>
        <p:spPr>
          <a:xfrm>
            <a:off x="433069" y="1443038"/>
            <a:ext cx="783621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Which of the following reasons describe best why you would like to start your own business?</a:t>
            </a:r>
          </a:p>
        </p:txBody>
      </p:sp>
      <p:sp>
        <p:nvSpPr>
          <p:cNvPr id="15" name="balkendia aAL0"/>
          <p:cNvSpPr txBox="1"/>
          <p:nvPr/>
        </p:nvSpPr>
        <p:spPr>
          <a:xfrm>
            <a:off x="363420" y="2192370"/>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want to realise my own business ideas.</a:t>
            </a:r>
            <a:endParaRPr lang="de-DE" sz="1000" dirty="0" smtClean="0">
              <a:latin typeface="Vodafone Rg" pitchFamily="34" charset="0"/>
            </a:endParaRPr>
          </a:p>
        </p:txBody>
      </p:sp>
      <p:sp>
        <p:nvSpPr>
          <p:cNvPr id="17" name="balkendia aAL2"/>
          <p:cNvSpPr txBox="1"/>
          <p:nvPr/>
        </p:nvSpPr>
        <p:spPr>
          <a:xfrm>
            <a:off x="363420" y="2739024"/>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think I can earn more money with my own business.</a:t>
            </a:r>
            <a:endParaRPr lang="de-DE" sz="1000" dirty="0" smtClean="0">
              <a:latin typeface="Vodafone Rg" pitchFamily="34" charset="0"/>
            </a:endParaRPr>
          </a:p>
        </p:txBody>
      </p:sp>
      <p:sp>
        <p:nvSpPr>
          <p:cNvPr id="19" name="balkendia aAL4"/>
          <p:cNvSpPr txBox="1"/>
          <p:nvPr/>
        </p:nvSpPr>
        <p:spPr>
          <a:xfrm>
            <a:off x="363420" y="3285679"/>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It is hard to find a good job in the job market.</a:t>
            </a:r>
            <a:endParaRPr lang="de-DE" sz="1000" dirty="0" smtClean="0">
              <a:latin typeface="Vodafone Rg" pitchFamily="34" charset="0"/>
            </a:endParaRPr>
          </a:p>
        </p:txBody>
      </p:sp>
      <p:sp>
        <p:nvSpPr>
          <p:cNvPr id="20" name="balkendia aAL5"/>
          <p:cNvSpPr txBox="1"/>
          <p:nvPr/>
        </p:nvSpPr>
        <p:spPr>
          <a:xfrm>
            <a:off x="363420" y="3559005"/>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am confident that I have the skills I need for my own business.</a:t>
            </a:r>
            <a:endParaRPr lang="de-DE" sz="1000" dirty="0" smtClean="0">
              <a:latin typeface="Vodafone Rg" pitchFamily="34" charset="0"/>
            </a:endParaRPr>
          </a:p>
        </p:txBody>
      </p:sp>
      <p:sp>
        <p:nvSpPr>
          <p:cNvPr id="22" name="balkendia aAL6"/>
          <p:cNvSpPr txBox="1"/>
          <p:nvPr/>
        </p:nvSpPr>
        <p:spPr>
          <a:xfrm>
            <a:off x="363420" y="3832332"/>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consider it a good way to invest my money.</a:t>
            </a:r>
            <a:endParaRPr lang="de-DE" sz="1000" dirty="0" smtClean="0">
              <a:latin typeface="Vodafone Rg" pitchFamily="34" charset="0"/>
            </a:endParaRPr>
          </a:p>
        </p:txBody>
      </p:sp>
      <p:sp>
        <p:nvSpPr>
          <p:cNvPr id="24" name="balkendia aAL8"/>
          <p:cNvSpPr txBox="1"/>
          <p:nvPr/>
        </p:nvSpPr>
        <p:spPr>
          <a:xfrm>
            <a:off x="363420" y="4378987"/>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want to employ people / I want to lead employees.</a:t>
            </a:r>
            <a:endParaRPr lang="de-DE" sz="1000" dirty="0" smtClean="0">
              <a:latin typeface="Vodafone Rg" pitchFamily="34" charset="0"/>
            </a:endParaRPr>
          </a:p>
        </p:txBody>
      </p:sp>
      <p:sp>
        <p:nvSpPr>
          <p:cNvPr id="25" name="balkendia aAL9"/>
          <p:cNvSpPr txBox="1"/>
          <p:nvPr/>
        </p:nvSpPr>
        <p:spPr>
          <a:xfrm>
            <a:off x="363420" y="4652314"/>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 would get all the support I need from my family / my friends.</a:t>
            </a:r>
            <a:endParaRPr lang="de-DE" sz="1000" dirty="0" smtClean="0">
              <a:latin typeface="Vodafone Rg" pitchFamily="34" charset="0"/>
            </a:endParaRPr>
          </a:p>
        </p:txBody>
      </p:sp>
      <p:sp>
        <p:nvSpPr>
          <p:cNvPr id="27" name="balkendia aAL11"/>
          <p:cNvSpPr txBox="1"/>
          <p:nvPr/>
        </p:nvSpPr>
        <p:spPr>
          <a:xfrm>
            <a:off x="363420" y="5198968"/>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28" name="balkendia aAL12"/>
          <p:cNvSpPr txBox="1"/>
          <p:nvPr/>
        </p:nvSpPr>
        <p:spPr>
          <a:xfrm>
            <a:off x="363420" y="5472295"/>
            <a:ext cx="3175000" cy="273327"/>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41" name="Basis 1"/>
          <p:cNvSpPr txBox="1">
            <a:spLocks/>
          </p:cNvSpPr>
          <p:nvPr>
            <p:custDataLst>
              <p:tags r:id="rId4"/>
            </p:custDataLst>
          </p:nvPr>
        </p:nvSpPr>
        <p:spPr bwMode="auto">
          <a:xfrm>
            <a:off x="457200" y="6070600"/>
            <a:ext cx="8063802"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smtClean="0">
                <a:ln>
                  <a:noFill/>
                </a:ln>
                <a:solidFill>
                  <a:schemeClr val="tx1"/>
                </a:solidFill>
                <a:effectLst/>
                <a:uLnTx/>
                <a:uFillTx/>
                <a:ea typeface="+mn-ea"/>
                <a:cs typeface="+mn-cs"/>
              </a:rPr>
              <a:t>Which of the following reasons describe best why you would like to start your own business?; Respondents who agree that they "would love to start their own business"; n=475-732</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30" name="Rechteck 29"/>
          <p:cNvSpPr/>
          <p:nvPr/>
        </p:nvSpPr>
        <p:spPr>
          <a:xfrm>
            <a:off x="6051374" y="2724660"/>
            <a:ext cx="719289" cy="287691"/>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31" name="Rechteck 30"/>
          <p:cNvSpPr/>
          <p:nvPr/>
        </p:nvSpPr>
        <p:spPr>
          <a:xfrm>
            <a:off x="3502775" y="3272744"/>
            <a:ext cx="3267888" cy="287691"/>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29" name="balkendia aAL1"/>
          <p:cNvSpPr txBox="1"/>
          <p:nvPr/>
        </p:nvSpPr>
        <p:spPr>
          <a:xfrm>
            <a:off x="363420" y="2465697"/>
            <a:ext cx="3175000" cy="273327"/>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do not want to work for someone else /</a:t>
            </a:r>
          </a:p>
          <a:p>
            <a:pPr marL="0" indent="0" algn="r">
              <a:lnSpc>
                <a:spcPct val="80000"/>
              </a:lnSpc>
              <a:buFont typeface="Arial" pitchFamily="34" charset="0"/>
              <a:buNone/>
            </a:pPr>
            <a:r>
              <a:rPr lang="en-US" sz="1000" smtClean="0">
                <a:latin typeface="Vodafone Rg" pitchFamily="34" charset="0"/>
              </a:rPr>
              <a:t>I want to be my own boss.</a:t>
            </a:r>
            <a:endParaRPr lang="de-DE" sz="1000" dirty="0" smtClean="0">
              <a:latin typeface="Vodafone Rg" pitchFamily="34" charset="0"/>
            </a:endParaRPr>
          </a:p>
        </p:txBody>
      </p:sp>
      <p:sp>
        <p:nvSpPr>
          <p:cNvPr id="32" name="balkendia aAL3"/>
          <p:cNvSpPr txBox="1"/>
          <p:nvPr/>
        </p:nvSpPr>
        <p:spPr>
          <a:xfrm>
            <a:off x="363420" y="3012351"/>
            <a:ext cx="3175000" cy="273327"/>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think it will help me to keep a better balance</a:t>
            </a:r>
          </a:p>
          <a:p>
            <a:pPr marL="0" indent="0" algn="r">
              <a:lnSpc>
                <a:spcPct val="80000"/>
              </a:lnSpc>
              <a:buFont typeface="Arial" pitchFamily="34" charset="0"/>
              <a:buNone/>
            </a:pPr>
            <a:r>
              <a:rPr lang="en-US" sz="1000" smtClean="0">
                <a:latin typeface="Vodafone Rg" pitchFamily="34" charset="0"/>
              </a:rPr>
              <a:t>between work and private life.</a:t>
            </a:r>
            <a:endParaRPr lang="de-DE" sz="1000" dirty="0" smtClean="0">
              <a:latin typeface="Vodafone Rg" pitchFamily="34" charset="0"/>
            </a:endParaRPr>
          </a:p>
        </p:txBody>
      </p:sp>
      <p:sp>
        <p:nvSpPr>
          <p:cNvPr id="33" name="balkendia aAL7"/>
          <p:cNvSpPr txBox="1"/>
          <p:nvPr/>
        </p:nvSpPr>
        <p:spPr>
          <a:xfrm>
            <a:off x="363420" y="4105659"/>
            <a:ext cx="3175000" cy="273327"/>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want to build up a cooperation / a company</a:t>
            </a:r>
          </a:p>
          <a:p>
            <a:pPr marL="0" indent="0" algn="r">
              <a:lnSpc>
                <a:spcPct val="80000"/>
              </a:lnSpc>
              <a:buFont typeface="Arial" pitchFamily="34" charset="0"/>
              <a:buNone/>
            </a:pPr>
            <a:r>
              <a:rPr lang="en-US" sz="1000" smtClean="0">
                <a:latin typeface="Vodafone Rg" pitchFamily="34" charset="0"/>
              </a:rPr>
              <a:t>with people who have the same goals.</a:t>
            </a:r>
            <a:endParaRPr lang="de-DE" sz="1000" dirty="0" smtClean="0">
              <a:latin typeface="Vodafone Rg" pitchFamily="34" charset="0"/>
            </a:endParaRPr>
          </a:p>
        </p:txBody>
      </p:sp>
      <p:sp>
        <p:nvSpPr>
          <p:cNvPr id="34" name="balkendia aAL10"/>
          <p:cNvSpPr txBox="1"/>
          <p:nvPr/>
        </p:nvSpPr>
        <p:spPr>
          <a:xfrm>
            <a:off x="363420" y="4925641"/>
            <a:ext cx="3175000" cy="273327"/>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think I have enough work experience</a:t>
            </a:r>
          </a:p>
          <a:p>
            <a:pPr marL="0" indent="0" algn="r">
              <a:lnSpc>
                <a:spcPct val="80000"/>
              </a:lnSpc>
              <a:buFont typeface="Arial" pitchFamily="34" charset="0"/>
              <a:buNone/>
            </a:pPr>
            <a:r>
              <a:rPr lang="en-US" sz="1000" smtClean="0">
                <a:latin typeface="Vodafone Rg" pitchFamily="34" charset="0"/>
              </a:rPr>
              <a:t>to start my own business.</a:t>
            </a:r>
            <a:endParaRPr lang="de-DE" sz="1000" dirty="0" smtClean="0">
              <a:latin typeface="Vodafone Rg" pitchFamily="34" charset="0"/>
            </a:endParaRPr>
          </a:p>
        </p:txBody>
      </p:sp>
    </p:spTree>
    <p:extLst>
      <p:ext uri="{BB962C8B-B14F-4D97-AF65-F5344CB8AC3E}">
        <p14:creationId xmlns:p14="http://schemas.microsoft.com/office/powerpoint/2010/main" val="2605053963"/>
      </p:ext>
    </p:extLst>
  </p:cSld>
  <p:clrMapOvr>
    <a:masterClrMapping/>
  </p:clrMapOvr>
  <p:transition spd="slow">
    <p:wipe dir="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hteck 33"/>
          <p:cNvSpPr/>
          <p:nvPr/>
        </p:nvSpPr>
        <p:spPr>
          <a:xfrm>
            <a:off x="354711" y="2661980"/>
            <a:ext cx="8319412" cy="231589"/>
          </a:xfrm>
          <a:prstGeom prst="rect">
            <a:avLst/>
          </a:prstGeom>
          <a:solidFill>
            <a:srgbClr val="D9D9D9">
              <a:alpha val="50196"/>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US" sz="1000" kern="1200" dirty="0" smtClean="0">
              <a:solidFill>
                <a:srgbClr val="34342B"/>
              </a:solidFill>
              <a:latin typeface="Vodafone Rg" pitchFamily="34" charset="0"/>
              <a:ea typeface="+mn-ea"/>
              <a:cs typeface="+mn-cs"/>
            </a:endParaRPr>
          </a:p>
        </p:txBody>
      </p:sp>
      <p:sp>
        <p:nvSpPr>
          <p:cNvPr id="35" name="Rechteck 34"/>
          <p:cNvSpPr/>
          <p:nvPr/>
        </p:nvSpPr>
        <p:spPr>
          <a:xfrm>
            <a:off x="356372" y="3145312"/>
            <a:ext cx="8319412" cy="231589"/>
          </a:xfrm>
          <a:prstGeom prst="rect">
            <a:avLst/>
          </a:prstGeom>
          <a:solidFill>
            <a:srgbClr val="D9D9D9">
              <a:alpha val="50196"/>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US" sz="1000" kern="1200" dirty="0" smtClean="0">
              <a:solidFill>
                <a:srgbClr val="34342B"/>
              </a:solidFill>
              <a:latin typeface="Vodafone Rg" pitchFamily="34" charset="0"/>
              <a:ea typeface="+mn-ea"/>
              <a:cs typeface="+mn-cs"/>
            </a:endParaRPr>
          </a:p>
        </p:txBody>
      </p:sp>
      <p:sp>
        <p:nvSpPr>
          <p:cNvPr id="36" name="Rechteck 35"/>
          <p:cNvSpPr/>
          <p:nvPr/>
        </p:nvSpPr>
        <p:spPr>
          <a:xfrm>
            <a:off x="356372" y="3620791"/>
            <a:ext cx="8319412" cy="231589"/>
          </a:xfrm>
          <a:prstGeom prst="rect">
            <a:avLst/>
          </a:prstGeom>
          <a:solidFill>
            <a:srgbClr val="D9D9D9">
              <a:alpha val="50196"/>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US" sz="1000" kern="1200" dirty="0" smtClean="0">
              <a:solidFill>
                <a:srgbClr val="34342B"/>
              </a:solidFill>
              <a:latin typeface="Vodafone Rg" pitchFamily="34" charset="0"/>
              <a:ea typeface="+mn-ea"/>
              <a:cs typeface="+mn-cs"/>
            </a:endParaRPr>
          </a:p>
        </p:txBody>
      </p:sp>
      <p:sp>
        <p:nvSpPr>
          <p:cNvPr id="37" name="Rechteck 36"/>
          <p:cNvSpPr/>
          <p:nvPr/>
        </p:nvSpPr>
        <p:spPr>
          <a:xfrm>
            <a:off x="358205" y="4085034"/>
            <a:ext cx="8319412" cy="231589"/>
          </a:xfrm>
          <a:prstGeom prst="rect">
            <a:avLst/>
          </a:prstGeom>
          <a:solidFill>
            <a:srgbClr val="D9D9D9">
              <a:alpha val="50196"/>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US" sz="1000" kern="1200" dirty="0" smtClean="0">
              <a:solidFill>
                <a:srgbClr val="34342B"/>
              </a:solidFill>
              <a:latin typeface="Vodafone Rg" pitchFamily="34" charset="0"/>
              <a:ea typeface="+mn-ea"/>
              <a:cs typeface="+mn-cs"/>
            </a:endParaRPr>
          </a:p>
        </p:txBody>
      </p:sp>
      <p:sp>
        <p:nvSpPr>
          <p:cNvPr id="41" name="Rechteck 40"/>
          <p:cNvSpPr/>
          <p:nvPr/>
        </p:nvSpPr>
        <p:spPr>
          <a:xfrm>
            <a:off x="354688" y="4569147"/>
            <a:ext cx="8319412" cy="231589"/>
          </a:xfrm>
          <a:prstGeom prst="rect">
            <a:avLst/>
          </a:prstGeom>
          <a:solidFill>
            <a:srgbClr val="D9D9D9">
              <a:alpha val="50196"/>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US" sz="1000" kern="1200" dirty="0" smtClean="0">
              <a:solidFill>
                <a:srgbClr val="34342B"/>
              </a:solidFill>
              <a:latin typeface="Vodafone Rg" pitchFamily="34" charset="0"/>
              <a:ea typeface="+mn-ea"/>
              <a:cs typeface="+mn-cs"/>
            </a:endParaRPr>
          </a:p>
        </p:txBody>
      </p:sp>
      <p:sp>
        <p:nvSpPr>
          <p:cNvPr id="45" name="Rechteck 44"/>
          <p:cNvSpPr/>
          <p:nvPr/>
        </p:nvSpPr>
        <p:spPr>
          <a:xfrm>
            <a:off x="354688" y="5035842"/>
            <a:ext cx="8319412" cy="231589"/>
          </a:xfrm>
          <a:prstGeom prst="rect">
            <a:avLst/>
          </a:prstGeom>
          <a:solidFill>
            <a:srgbClr val="D9D9D9">
              <a:alpha val="50196"/>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US" sz="1000" kern="1200" dirty="0" smtClean="0">
              <a:solidFill>
                <a:srgbClr val="34342B"/>
              </a:solidFill>
              <a:latin typeface="Vodafone Rg" pitchFamily="34" charset="0"/>
              <a:ea typeface="+mn-ea"/>
              <a:cs typeface="+mn-cs"/>
            </a:endParaRPr>
          </a:p>
        </p:txBody>
      </p:sp>
      <p:sp>
        <p:nvSpPr>
          <p:cNvPr id="46" name="Rechteck 45"/>
          <p:cNvSpPr/>
          <p:nvPr/>
        </p:nvSpPr>
        <p:spPr>
          <a:xfrm>
            <a:off x="360040" y="5516567"/>
            <a:ext cx="8319412" cy="231589"/>
          </a:xfrm>
          <a:prstGeom prst="rect">
            <a:avLst/>
          </a:prstGeom>
          <a:solidFill>
            <a:srgbClr val="D9D9D9">
              <a:alpha val="50196"/>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US" sz="1000" kern="1200" dirty="0" smtClean="0">
              <a:solidFill>
                <a:srgbClr val="34342B"/>
              </a:solidFill>
              <a:latin typeface="Vodafone Rg" pitchFamily="34" charset="0"/>
              <a:ea typeface="+mn-ea"/>
              <a:cs typeface="+mn-cs"/>
            </a:endParaRPr>
          </a:p>
        </p:txBody>
      </p:sp>
      <p:sp>
        <p:nvSpPr>
          <p:cNvPr id="3" name="Rechteck 2"/>
          <p:cNvSpPr/>
          <p:nvPr/>
        </p:nvSpPr>
        <p:spPr>
          <a:xfrm>
            <a:off x="354688" y="2195872"/>
            <a:ext cx="8319412" cy="231589"/>
          </a:xfrm>
          <a:prstGeom prst="rect">
            <a:avLst/>
          </a:prstGeom>
          <a:solidFill>
            <a:srgbClr val="D9D9D9">
              <a:alpha val="50196"/>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US" sz="1000" kern="1200" dirty="0" smtClean="0">
              <a:solidFill>
                <a:srgbClr val="34342B"/>
              </a:solidFill>
              <a:latin typeface="Vodafone Rg" pitchFamily="34" charset="0"/>
              <a:ea typeface="+mn-ea"/>
              <a:cs typeface="+mn-cs"/>
            </a:endParaRPr>
          </a:p>
        </p:txBody>
      </p:sp>
      <p:sp>
        <p:nvSpPr>
          <p:cNvPr id="2" name="Title 1"/>
          <p:cNvSpPr>
            <a:spLocks noGrp="1"/>
          </p:cNvSpPr>
          <p:nvPr>
            <p:ph type="title"/>
          </p:nvPr>
        </p:nvSpPr>
        <p:spPr/>
        <p:txBody>
          <a:bodyPr/>
          <a:lstStyle/>
          <a:p>
            <a:r>
              <a:rPr lang="en-GB" smtClean="0"/>
              <a:t>Young Brits rather feel they are lacking business ideas. Young Dutch do fear being in charge of an own business.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108</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2097496166"/>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1880409581"/>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543035682"/>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sp>
        <p:nvSpPr>
          <p:cNvPr id="88" name="Basis 1"/>
          <p:cNvSpPr txBox="1">
            <a:spLocks/>
          </p:cNvSpPr>
          <p:nvPr>
            <p:custDataLst>
              <p:tags r:id="rId4"/>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dirty="0" smtClean="0">
                <a:ln>
                  <a:noFill/>
                </a:ln>
                <a:solidFill>
                  <a:schemeClr val="tx1"/>
                </a:solidFill>
                <a:effectLst/>
                <a:uLnTx/>
                <a:uFillTx/>
                <a:ea typeface="+mn-ea"/>
                <a:cs typeface="+mn-cs"/>
              </a:rPr>
              <a:t>Which of the following reasons describe best why you would (rather) NOT like to start your own business?; Respondents who disagree that they would love to start their own business; n=177-431; Values &lt;15% (across all countries) are aggregated to others</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nvSpPr>
        <p:spPr>
          <a:xfrm>
            <a:off x="433069" y="1443038"/>
            <a:ext cx="783621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Which of the following reasons describe best why you would (rather) NOT start your own business?</a:t>
            </a:r>
          </a:p>
        </p:txBody>
      </p:sp>
      <p:pic>
        <p:nvPicPr>
          <p:cNvPr id="43" name="Grafik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sp>
        <p:nvSpPr>
          <p:cNvPr id="64" name="balkendia aAL0"/>
          <p:cNvSpPr txBox="1"/>
          <p:nvPr/>
        </p:nvSpPr>
        <p:spPr>
          <a:xfrm>
            <a:off x="363420" y="2192370"/>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do not have enough money / funds to start my own business.</a:t>
            </a:r>
            <a:endParaRPr lang="de-DE" sz="1000" dirty="0" smtClean="0">
              <a:latin typeface="Vodafone Rg" pitchFamily="34" charset="0"/>
            </a:endParaRPr>
          </a:p>
        </p:txBody>
      </p:sp>
      <p:sp>
        <p:nvSpPr>
          <p:cNvPr id="65" name="balkendia aAL1"/>
          <p:cNvSpPr txBox="1"/>
          <p:nvPr/>
        </p:nvSpPr>
        <p:spPr>
          <a:xfrm>
            <a:off x="363420" y="2429253"/>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dirty="0" smtClean="0">
                <a:latin typeface="Vodafone Rg" pitchFamily="34" charset="0"/>
              </a:rPr>
              <a:t>It causes too much stress / too much work.</a:t>
            </a:r>
            <a:endParaRPr lang="de-DE" sz="1000" dirty="0" smtClean="0">
              <a:latin typeface="Vodafone Rg" pitchFamily="34" charset="0"/>
            </a:endParaRPr>
          </a:p>
        </p:txBody>
      </p:sp>
      <p:sp>
        <p:nvSpPr>
          <p:cNvPr id="66" name="balkendia aAL2"/>
          <p:cNvSpPr txBox="1"/>
          <p:nvPr/>
        </p:nvSpPr>
        <p:spPr>
          <a:xfrm>
            <a:off x="363420" y="2657428"/>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do not think I have enough work experience</a:t>
            </a:r>
          </a:p>
          <a:p>
            <a:pPr marL="0" indent="0" algn="r">
              <a:lnSpc>
                <a:spcPct val="80000"/>
              </a:lnSpc>
              <a:buFont typeface="Arial" pitchFamily="34" charset="0"/>
              <a:buNone/>
            </a:pPr>
            <a:r>
              <a:rPr lang="en-US" sz="1000" smtClean="0">
                <a:latin typeface="Vodafone Rg" pitchFamily="34" charset="0"/>
              </a:rPr>
              <a:t>to start my own business.</a:t>
            </a:r>
            <a:endParaRPr lang="de-DE" sz="1000" dirty="0" smtClean="0">
              <a:latin typeface="Vodafone Rg" pitchFamily="34" charset="0"/>
            </a:endParaRPr>
          </a:p>
        </p:txBody>
      </p:sp>
      <p:sp>
        <p:nvSpPr>
          <p:cNvPr id="67" name="balkendia aAL3"/>
          <p:cNvSpPr txBox="1"/>
          <p:nvPr/>
        </p:nvSpPr>
        <p:spPr>
          <a:xfrm>
            <a:off x="363420" y="2911729"/>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do not have any business ideas / I do not know in which field to start my own business.</a:t>
            </a:r>
            <a:endParaRPr lang="de-DE" sz="1000" dirty="0" smtClean="0">
              <a:latin typeface="Vodafone Rg" pitchFamily="34" charset="0"/>
            </a:endParaRPr>
          </a:p>
        </p:txBody>
      </p:sp>
      <p:sp>
        <p:nvSpPr>
          <p:cNvPr id="68" name="balkendia aAL4"/>
          <p:cNvSpPr txBox="1"/>
          <p:nvPr/>
        </p:nvSpPr>
        <p:spPr>
          <a:xfrm>
            <a:off x="363420" y="3148613"/>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am not confident that I have the skills I need</a:t>
            </a:r>
          </a:p>
          <a:p>
            <a:pPr marL="0" indent="0" algn="r">
              <a:lnSpc>
                <a:spcPct val="80000"/>
              </a:lnSpc>
              <a:buFont typeface="Arial" pitchFamily="34" charset="0"/>
              <a:buNone/>
            </a:pPr>
            <a:r>
              <a:rPr lang="en-US" sz="1000" smtClean="0">
                <a:latin typeface="Vodafone Rg" pitchFamily="34" charset="0"/>
              </a:rPr>
              <a:t>for my own business.</a:t>
            </a:r>
            <a:endParaRPr lang="de-DE" sz="1000" dirty="0" smtClean="0">
              <a:latin typeface="Vodafone Rg" pitchFamily="34" charset="0"/>
            </a:endParaRPr>
          </a:p>
        </p:txBody>
      </p:sp>
      <p:sp>
        <p:nvSpPr>
          <p:cNvPr id="69" name="balkendia aAL5"/>
          <p:cNvSpPr txBox="1"/>
          <p:nvPr/>
        </p:nvSpPr>
        <p:spPr>
          <a:xfrm>
            <a:off x="363420" y="3385496"/>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think balance between work-life and private life</a:t>
            </a:r>
          </a:p>
          <a:p>
            <a:pPr marL="0" indent="0" algn="r">
              <a:lnSpc>
                <a:spcPct val="80000"/>
              </a:lnSpc>
              <a:buFont typeface="Arial" pitchFamily="34" charset="0"/>
              <a:buNone/>
            </a:pPr>
            <a:r>
              <a:rPr lang="en-US" sz="1000" smtClean="0">
                <a:latin typeface="Vodafone Rg" pitchFamily="34" charset="0"/>
              </a:rPr>
              <a:t>would be difficult to achieve.</a:t>
            </a:r>
            <a:endParaRPr lang="de-DE" sz="1000" dirty="0" smtClean="0">
              <a:latin typeface="Vodafone Rg" pitchFamily="34" charset="0"/>
            </a:endParaRPr>
          </a:p>
        </p:txBody>
      </p:sp>
      <p:sp>
        <p:nvSpPr>
          <p:cNvPr id="70" name="balkendia aAL6"/>
          <p:cNvSpPr txBox="1"/>
          <p:nvPr/>
        </p:nvSpPr>
        <p:spPr>
          <a:xfrm>
            <a:off x="363420" y="3622380"/>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consider it a bad way to invest my money into an own business / I do not want the financial risk.</a:t>
            </a:r>
            <a:endParaRPr lang="de-DE" sz="1000" dirty="0" smtClean="0">
              <a:latin typeface="Vodafone Rg" pitchFamily="34" charset="0"/>
            </a:endParaRPr>
          </a:p>
        </p:txBody>
      </p:sp>
      <p:sp>
        <p:nvSpPr>
          <p:cNvPr id="71" name="balkendia aAL7"/>
          <p:cNvSpPr txBox="1"/>
          <p:nvPr/>
        </p:nvSpPr>
        <p:spPr>
          <a:xfrm>
            <a:off x="363420" y="3850554"/>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Larger companies offer better financial security.</a:t>
            </a:r>
            <a:endParaRPr lang="de-DE" sz="1000" dirty="0" smtClean="0">
              <a:latin typeface="Vodafone Rg" pitchFamily="34" charset="0"/>
            </a:endParaRPr>
          </a:p>
        </p:txBody>
      </p:sp>
      <p:sp>
        <p:nvSpPr>
          <p:cNvPr id="72" name="balkendia aAL8"/>
          <p:cNvSpPr txBox="1"/>
          <p:nvPr/>
        </p:nvSpPr>
        <p:spPr>
          <a:xfrm>
            <a:off x="363420" y="4078729"/>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rather want to work for someone else /</a:t>
            </a:r>
          </a:p>
          <a:p>
            <a:pPr marL="0" indent="0" algn="r">
              <a:lnSpc>
                <a:spcPct val="80000"/>
              </a:lnSpc>
              <a:buFont typeface="Arial" pitchFamily="34" charset="0"/>
              <a:buNone/>
            </a:pPr>
            <a:r>
              <a:rPr lang="en-US" sz="1000" smtClean="0">
                <a:latin typeface="Vodafone Rg" pitchFamily="34" charset="0"/>
              </a:rPr>
              <a:t>I do not want to be my own boss.</a:t>
            </a:r>
            <a:endParaRPr lang="de-DE" sz="1000" dirty="0" smtClean="0">
              <a:latin typeface="Vodafone Rg" pitchFamily="34" charset="0"/>
            </a:endParaRPr>
          </a:p>
        </p:txBody>
      </p:sp>
      <p:sp>
        <p:nvSpPr>
          <p:cNvPr id="73" name="balkendia aAL9"/>
          <p:cNvSpPr txBox="1"/>
          <p:nvPr/>
        </p:nvSpPr>
        <p:spPr>
          <a:xfrm>
            <a:off x="363420" y="4341739"/>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find the regulations and procedures with regard to</a:t>
            </a:r>
          </a:p>
          <a:p>
            <a:pPr marL="0" indent="0" algn="r">
              <a:lnSpc>
                <a:spcPct val="80000"/>
              </a:lnSpc>
              <a:buFont typeface="Arial" pitchFamily="34" charset="0"/>
              <a:buNone/>
            </a:pPr>
            <a:r>
              <a:rPr lang="en-US" sz="1000" smtClean="0">
                <a:latin typeface="Vodafone Rg" pitchFamily="34" charset="0"/>
              </a:rPr>
              <a:t>starting one’s own business too complicated.</a:t>
            </a:r>
            <a:endParaRPr lang="de-DE" sz="1000" dirty="0" smtClean="0">
              <a:latin typeface="Vodafone Rg" pitchFamily="34" charset="0"/>
            </a:endParaRPr>
          </a:p>
        </p:txBody>
      </p:sp>
      <p:sp>
        <p:nvSpPr>
          <p:cNvPr id="74" name="balkendia aAL10"/>
          <p:cNvSpPr txBox="1"/>
          <p:nvPr/>
        </p:nvSpPr>
        <p:spPr>
          <a:xfrm>
            <a:off x="363420" y="4561205"/>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think I do not have enough work related net-working.</a:t>
            </a:r>
            <a:endParaRPr lang="de-DE" sz="1000" dirty="0" smtClean="0">
              <a:latin typeface="Vodafone Rg" pitchFamily="34" charset="0"/>
            </a:endParaRPr>
          </a:p>
        </p:txBody>
      </p:sp>
      <p:sp>
        <p:nvSpPr>
          <p:cNvPr id="75" name="balkendia aAL11"/>
          <p:cNvSpPr txBox="1"/>
          <p:nvPr/>
        </p:nvSpPr>
        <p:spPr>
          <a:xfrm>
            <a:off x="363420" y="4789379"/>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do not want to employ people / I do not want</a:t>
            </a:r>
          </a:p>
          <a:p>
            <a:pPr marL="0" indent="0" algn="r">
              <a:lnSpc>
                <a:spcPct val="80000"/>
              </a:lnSpc>
              <a:buFont typeface="Arial" pitchFamily="34" charset="0"/>
              <a:buNone/>
            </a:pPr>
            <a:r>
              <a:rPr lang="en-US" sz="1000" smtClean="0">
                <a:latin typeface="Vodafone Rg" pitchFamily="34" charset="0"/>
              </a:rPr>
              <a:t>to lead employees.</a:t>
            </a:r>
            <a:endParaRPr lang="de-DE" sz="1000" dirty="0" smtClean="0">
              <a:latin typeface="Vodafone Rg" pitchFamily="34" charset="0"/>
            </a:endParaRPr>
          </a:p>
        </p:txBody>
      </p:sp>
      <p:sp>
        <p:nvSpPr>
          <p:cNvPr id="76" name="balkendia aAL12"/>
          <p:cNvSpPr txBox="1"/>
          <p:nvPr/>
        </p:nvSpPr>
        <p:spPr>
          <a:xfrm>
            <a:off x="363420" y="5052390"/>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think I can earn more money when I work for</a:t>
            </a:r>
          </a:p>
          <a:p>
            <a:pPr marL="0" indent="0" algn="r">
              <a:lnSpc>
                <a:spcPct val="80000"/>
              </a:lnSpc>
              <a:buFont typeface="Arial" pitchFamily="34" charset="0"/>
              <a:buNone/>
            </a:pPr>
            <a:r>
              <a:rPr lang="en-US" sz="1000" smtClean="0">
                <a:latin typeface="Vodafone Rg" pitchFamily="34" charset="0"/>
              </a:rPr>
              <a:t>an established company.</a:t>
            </a:r>
            <a:endParaRPr lang="de-DE" sz="1000" dirty="0" smtClean="0">
              <a:latin typeface="Vodafone Rg" pitchFamily="34" charset="0"/>
            </a:endParaRPr>
          </a:p>
        </p:txBody>
      </p:sp>
      <p:sp>
        <p:nvSpPr>
          <p:cNvPr id="77" name="balkendia aAL13"/>
          <p:cNvSpPr txBox="1"/>
          <p:nvPr/>
        </p:nvSpPr>
        <p:spPr>
          <a:xfrm>
            <a:off x="363420" y="5271855"/>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78" name="balkendia aAL14"/>
          <p:cNvSpPr txBox="1"/>
          <p:nvPr/>
        </p:nvSpPr>
        <p:spPr>
          <a:xfrm>
            <a:off x="363420" y="5508739"/>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32" name="Rechteck 31"/>
          <p:cNvSpPr/>
          <p:nvPr/>
        </p:nvSpPr>
        <p:spPr>
          <a:xfrm>
            <a:off x="6069607" y="4071251"/>
            <a:ext cx="719289" cy="24364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33" name="Rechteck 32"/>
          <p:cNvSpPr/>
          <p:nvPr/>
        </p:nvSpPr>
        <p:spPr>
          <a:xfrm>
            <a:off x="4800423" y="2895985"/>
            <a:ext cx="770818" cy="24364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4041095617"/>
      </p:ext>
    </p:extLst>
  </p:cSld>
  <p:clrMapOvr>
    <a:masterClrMapping/>
  </p:clrMapOvr>
  <p:transition spd="slow">
    <p:wipe dir="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hteck 72"/>
          <p:cNvSpPr/>
          <p:nvPr/>
        </p:nvSpPr>
        <p:spPr>
          <a:xfrm>
            <a:off x="354711" y="2661980"/>
            <a:ext cx="8319412" cy="231589"/>
          </a:xfrm>
          <a:prstGeom prst="rect">
            <a:avLst/>
          </a:prstGeom>
          <a:solidFill>
            <a:srgbClr val="D9D9D9">
              <a:alpha val="50196"/>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US" sz="1000" kern="1200" dirty="0" smtClean="0">
              <a:solidFill>
                <a:srgbClr val="34342B"/>
              </a:solidFill>
              <a:latin typeface="Vodafone Rg" pitchFamily="34" charset="0"/>
              <a:ea typeface="+mn-ea"/>
              <a:cs typeface="+mn-cs"/>
            </a:endParaRPr>
          </a:p>
        </p:txBody>
      </p:sp>
      <p:sp>
        <p:nvSpPr>
          <p:cNvPr id="74" name="Rechteck 73"/>
          <p:cNvSpPr/>
          <p:nvPr/>
        </p:nvSpPr>
        <p:spPr>
          <a:xfrm>
            <a:off x="356372" y="3145312"/>
            <a:ext cx="8319412" cy="231589"/>
          </a:xfrm>
          <a:prstGeom prst="rect">
            <a:avLst/>
          </a:prstGeom>
          <a:solidFill>
            <a:srgbClr val="D9D9D9">
              <a:alpha val="50196"/>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US" sz="1000" kern="1200" dirty="0" smtClean="0">
              <a:solidFill>
                <a:srgbClr val="34342B"/>
              </a:solidFill>
              <a:latin typeface="Vodafone Rg" pitchFamily="34" charset="0"/>
              <a:ea typeface="+mn-ea"/>
              <a:cs typeface="+mn-cs"/>
            </a:endParaRPr>
          </a:p>
        </p:txBody>
      </p:sp>
      <p:sp>
        <p:nvSpPr>
          <p:cNvPr id="75" name="Rechteck 74"/>
          <p:cNvSpPr/>
          <p:nvPr/>
        </p:nvSpPr>
        <p:spPr>
          <a:xfrm>
            <a:off x="356372" y="3620791"/>
            <a:ext cx="8319412" cy="231589"/>
          </a:xfrm>
          <a:prstGeom prst="rect">
            <a:avLst/>
          </a:prstGeom>
          <a:solidFill>
            <a:srgbClr val="D9D9D9">
              <a:alpha val="50196"/>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US" sz="1000" kern="1200" dirty="0" smtClean="0">
              <a:solidFill>
                <a:srgbClr val="34342B"/>
              </a:solidFill>
              <a:latin typeface="Vodafone Rg" pitchFamily="34" charset="0"/>
              <a:ea typeface="+mn-ea"/>
              <a:cs typeface="+mn-cs"/>
            </a:endParaRPr>
          </a:p>
        </p:txBody>
      </p:sp>
      <p:sp>
        <p:nvSpPr>
          <p:cNvPr id="76" name="Rechteck 75"/>
          <p:cNvSpPr/>
          <p:nvPr/>
        </p:nvSpPr>
        <p:spPr>
          <a:xfrm>
            <a:off x="358205" y="4085034"/>
            <a:ext cx="8319412" cy="231589"/>
          </a:xfrm>
          <a:prstGeom prst="rect">
            <a:avLst/>
          </a:prstGeom>
          <a:solidFill>
            <a:srgbClr val="D9D9D9">
              <a:alpha val="50196"/>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US" sz="1000" kern="1200" dirty="0" smtClean="0">
              <a:solidFill>
                <a:srgbClr val="34342B"/>
              </a:solidFill>
              <a:latin typeface="Vodafone Rg" pitchFamily="34" charset="0"/>
              <a:ea typeface="+mn-ea"/>
              <a:cs typeface="+mn-cs"/>
            </a:endParaRPr>
          </a:p>
        </p:txBody>
      </p:sp>
      <p:sp>
        <p:nvSpPr>
          <p:cNvPr id="77" name="Rechteck 76"/>
          <p:cNvSpPr/>
          <p:nvPr/>
        </p:nvSpPr>
        <p:spPr>
          <a:xfrm>
            <a:off x="354688" y="4569147"/>
            <a:ext cx="8319412" cy="231589"/>
          </a:xfrm>
          <a:prstGeom prst="rect">
            <a:avLst/>
          </a:prstGeom>
          <a:solidFill>
            <a:srgbClr val="D9D9D9">
              <a:alpha val="50196"/>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US" sz="1000" kern="1200" dirty="0" smtClean="0">
              <a:solidFill>
                <a:srgbClr val="34342B"/>
              </a:solidFill>
              <a:latin typeface="Vodafone Rg" pitchFamily="34" charset="0"/>
              <a:ea typeface="+mn-ea"/>
              <a:cs typeface="+mn-cs"/>
            </a:endParaRPr>
          </a:p>
        </p:txBody>
      </p:sp>
      <p:sp>
        <p:nvSpPr>
          <p:cNvPr id="78" name="Rechteck 77"/>
          <p:cNvSpPr/>
          <p:nvPr/>
        </p:nvSpPr>
        <p:spPr>
          <a:xfrm>
            <a:off x="354688" y="5035842"/>
            <a:ext cx="8319412" cy="231589"/>
          </a:xfrm>
          <a:prstGeom prst="rect">
            <a:avLst/>
          </a:prstGeom>
          <a:solidFill>
            <a:srgbClr val="D9D9D9">
              <a:alpha val="50196"/>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US" sz="1000" kern="1200" dirty="0" smtClean="0">
              <a:solidFill>
                <a:srgbClr val="34342B"/>
              </a:solidFill>
              <a:latin typeface="Vodafone Rg" pitchFamily="34" charset="0"/>
              <a:ea typeface="+mn-ea"/>
              <a:cs typeface="+mn-cs"/>
            </a:endParaRPr>
          </a:p>
        </p:txBody>
      </p:sp>
      <p:sp>
        <p:nvSpPr>
          <p:cNvPr id="79" name="Rechteck 78"/>
          <p:cNvSpPr/>
          <p:nvPr/>
        </p:nvSpPr>
        <p:spPr>
          <a:xfrm>
            <a:off x="360040" y="5516567"/>
            <a:ext cx="8319412" cy="231589"/>
          </a:xfrm>
          <a:prstGeom prst="rect">
            <a:avLst/>
          </a:prstGeom>
          <a:solidFill>
            <a:srgbClr val="D9D9D9">
              <a:alpha val="50196"/>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US" sz="1000" kern="1200" dirty="0" smtClean="0">
              <a:solidFill>
                <a:srgbClr val="34342B"/>
              </a:solidFill>
              <a:latin typeface="Vodafone Rg" pitchFamily="34" charset="0"/>
              <a:ea typeface="+mn-ea"/>
              <a:cs typeface="+mn-cs"/>
            </a:endParaRPr>
          </a:p>
        </p:txBody>
      </p:sp>
      <p:sp>
        <p:nvSpPr>
          <p:cNvPr id="80" name="Rechteck 79"/>
          <p:cNvSpPr/>
          <p:nvPr/>
        </p:nvSpPr>
        <p:spPr>
          <a:xfrm>
            <a:off x="354688" y="2195872"/>
            <a:ext cx="8319412" cy="231589"/>
          </a:xfrm>
          <a:prstGeom prst="rect">
            <a:avLst/>
          </a:prstGeom>
          <a:solidFill>
            <a:srgbClr val="D9D9D9">
              <a:alpha val="50196"/>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US" sz="1000" kern="1200" dirty="0" smtClean="0">
              <a:solidFill>
                <a:srgbClr val="34342B"/>
              </a:solidFill>
              <a:latin typeface="Vodafone Rg" pitchFamily="34" charset="0"/>
              <a:ea typeface="+mn-ea"/>
              <a:cs typeface="+mn-cs"/>
            </a:endParaRPr>
          </a:p>
        </p:txBody>
      </p:sp>
      <p:sp>
        <p:nvSpPr>
          <p:cNvPr id="2" name="Title 1"/>
          <p:cNvSpPr>
            <a:spLocks noGrp="1"/>
          </p:cNvSpPr>
          <p:nvPr>
            <p:ph type="title"/>
          </p:nvPr>
        </p:nvSpPr>
        <p:spPr/>
        <p:txBody>
          <a:bodyPr/>
          <a:lstStyle/>
          <a:p>
            <a:r>
              <a:rPr lang="en-GB" dirty="0" smtClean="0"/>
              <a:t>Concerns about funding are often a reason against self-employment in Italy, Spain, and the Czech Republic. </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109</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4000137192"/>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3496488962"/>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2428145397"/>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9"/>
          </a:graphicData>
        </a:graphic>
      </p:graphicFrame>
      <p:pic>
        <p:nvPicPr>
          <p:cNvPr id="45" name="Grafik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46" name="Grafik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47" name="Picture 2" descr="Flagge Spanie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42" name="Diatitel 1"/>
          <p:cNvSpPr txBox="1">
            <a:spLocks/>
          </p:cNvSpPr>
          <p:nvPr/>
        </p:nvSpPr>
        <p:spPr>
          <a:xfrm>
            <a:off x="433069" y="1443038"/>
            <a:ext cx="783621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Which of the following reasons describe best why you would (rather) NOT start your own business?</a:t>
            </a:r>
          </a:p>
        </p:txBody>
      </p:sp>
      <p:sp>
        <p:nvSpPr>
          <p:cNvPr id="59" name="balkendia aAL13"/>
          <p:cNvSpPr txBox="1"/>
          <p:nvPr/>
        </p:nvSpPr>
        <p:spPr>
          <a:xfrm>
            <a:off x="363420" y="5271855"/>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Other</a:t>
            </a:r>
            <a:endParaRPr lang="de-DE" sz="1000" dirty="0" smtClean="0">
              <a:latin typeface="Vodafone Rg" pitchFamily="34" charset="0"/>
            </a:endParaRPr>
          </a:p>
        </p:txBody>
      </p:sp>
      <p:sp>
        <p:nvSpPr>
          <p:cNvPr id="60" name="balkendia aAL14"/>
          <p:cNvSpPr txBox="1"/>
          <p:nvPr/>
        </p:nvSpPr>
        <p:spPr>
          <a:xfrm>
            <a:off x="363420" y="5508739"/>
            <a:ext cx="3175000" cy="236883"/>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32" name="Basis 1"/>
          <p:cNvSpPr txBox="1">
            <a:spLocks/>
          </p:cNvSpPr>
          <p:nvPr>
            <p:custDataLst>
              <p:tags r:id="rId4"/>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kumimoji="0" lang="en-US" sz="800" b="0" i="0" u="none" strike="noStrike" kern="1200" cap="none" spc="0" normalizeH="0" baseline="0" noProof="0" dirty="0" smtClean="0">
                <a:ln>
                  <a:noFill/>
                </a:ln>
                <a:solidFill>
                  <a:schemeClr val="tx1"/>
                </a:solidFill>
                <a:effectLst/>
                <a:uLnTx/>
                <a:uFillTx/>
                <a:ea typeface="+mn-ea"/>
                <a:cs typeface="+mn-cs"/>
              </a:rPr>
              <a:t>Which of the following reasons describe best why you would (rather) NOT like to start your own business?; Respondents who disagree that they would love to start their own business; n=177-431; Values &lt;15% (across all countries) are aggregated to others</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33" name="Rechteck 32"/>
          <p:cNvSpPr/>
          <p:nvPr/>
        </p:nvSpPr>
        <p:spPr>
          <a:xfrm>
            <a:off x="3502775" y="4313790"/>
            <a:ext cx="719289" cy="24364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34" name="Rechteck 33"/>
          <p:cNvSpPr/>
          <p:nvPr/>
        </p:nvSpPr>
        <p:spPr>
          <a:xfrm>
            <a:off x="3502774" y="2421406"/>
            <a:ext cx="719289" cy="24364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35" name="Rechteck 34"/>
          <p:cNvSpPr/>
          <p:nvPr/>
        </p:nvSpPr>
        <p:spPr>
          <a:xfrm>
            <a:off x="6069607" y="4071251"/>
            <a:ext cx="719289" cy="24364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36" name="Rechteck 35"/>
          <p:cNvSpPr/>
          <p:nvPr/>
        </p:nvSpPr>
        <p:spPr>
          <a:xfrm>
            <a:off x="3503340" y="2187494"/>
            <a:ext cx="3397080" cy="24364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48" name="balkendia aAL0"/>
          <p:cNvSpPr txBox="1"/>
          <p:nvPr/>
        </p:nvSpPr>
        <p:spPr>
          <a:xfrm>
            <a:off x="363420" y="2192370"/>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do not have enough money / funds to start my own business.</a:t>
            </a:r>
            <a:endParaRPr lang="de-DE" sz="1000" dirty="0" smtClean="0">
              <a:latin typeface="Vodafone Rg" pitchFamily="34" charset="0"/>
            </a:endParaRPr>
          </a:p>
        </p:txBody>
      </p:sp>
      <p:sp>
        <p:nvSpPr>
          <p:cNvPr id="61" name="balkendia aAL1"/>
          <p:cNvSpPr txBox="1"/>
          <p:nvPr/>
        </p:nvSpPr>
        <p:spPr>
          <a:xfrm>
            <a:off x="363420" y="2429253"/>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dirty="0" smtClean="0">
                <a:latin typeface="Vodafone Rg" pitchFamily="34" charset="0"/>
              </a:rPr>
              <a:t>It causes too much stress / too much work.</a:t>
            </a:r>
            <a:endParaRPr lang="de-DE" sz="1000" dirty="0" smtClean="0">
              <a:latin typeface="Vodafone Rg" pitchFamily="34" charset="0"/>
            </a:endParaRPr>
          </a:p>
        </p:txBody>
      </p:sp>
      <p:sp>
        <p:nvSpPr>
          <p:cNvPr id="62" name="balkendia aAL2"/>
          <p:cNvSpPr txBox="1"/>
          <p:nvPr/>
        </p:nvSpPr>
        <p:spPr>
          <a:xfrm>
            <a:off x="363420" y="2657428"/>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do not think I have enough work experience</a:t>
            </a:r>
          </a:p>
          <a:p>
            <a:pPr marL="0" indent="0" algn="r">
              <a:lnSpc>
                <a:spcPct val="80000"/>
              </a:lnSpc>
              <a:buFont typeface="Arial" pitchFamily="34" charset="0"/>
              <a:buNone/>
            </a:pPr>
            <a:r>
              <a:rPr lang="en-US" sz="1000" smtClean="0">
                <a:latin typeface="Vodafone Rg" pitchFamily="34" charset="0"/>
              </a:rPr>
              <a:t>to start my own business.</a:t>
            </a:r>
            <a:endParaRPr lang="de-DE" sz="1000" dirty="0" smtClean="0">
              <a:latin typeface="Vodafone Rg" pitchFamily="34" charset="0"/>
            </a:endParaRPr>
          </a:p>
        </p:txBody>
      </p:sp>
      <p:sp>
        <p:nvSpPr>
          <p:cNvPr id="65" name="balkendia aAL5"/>
          <p:cNvSpPr txBox="1"/>
          <p:nvPr/>
        </p:nvSpPr>
        <p:spPr>
          <a:xfrm>
            <a:off x="363420" y="3385496"/>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think balance between work-life and private life</a:t>
            </a:r>
          </a:p>
          <a:p>
            <a:pPr marL="0" indent="0" algn="r">
              <a:lnSpc>
                <a:spcPct val="80000"/>
              </a:lnSpc>
              <a:buFont typeface="Arial" pitchFamily="34" charset="0"/>
              <a:buNone/>
            </a:pPr>
            <a:r>
              <a:rPr lang="en-US" sz="1000" smtClean="0">
                <a:latin typeface="Vodafone Rg" pitchFamily="34" charset="0"/>
              </a:rPr>
              <a:t>would be difficult to achieve.</a:t>
            </a:r>
            <a:endParaRPr lang="de-DE" sz="1000" dirty="0" smtClean="0">
              <a:latin typeface="Vodafone Rg" pitchFamily="34" charset="0"/>
            </a:endParaRPr>
          </a:p>
        </p:txBody>
      </p:sp>
      <p:sp>
        <p:nvSpPr>
          <p:cNvPr id="66" name="balkendia aAL6"/>
          <p:cNvSpPr txBox="1"/>
          <p:nvPr/>
        </p:nvSpPr>
        <p:spPr>
          <a:xfrm>
            <a:off x="363420" y="3622380"/>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consider it a bad way to invest my money into an own business / I do not want the financial risk.</a:t>
            </a:r>
            <a:endParaRPr lang="de-DE" sz="1000" dirty="0" smtClean="0">
              <a:latin typeface="Vodafone Rg" pitchFamily="34" charset="0"/>
            </a:endParaRPr>
          </a:p>
        </p:txBody>
      </p:sp>
      <p:sp>
        <p:nvSpPr>
          <p:cNvPr id="67" name="balkendia aAL7"/>
          <p:cNvSpPr txBox="1"/>
          <p:nvPr/>
        </p:nvSpPr>
        <p:spPr>
          <a:xfrm>
            <a:off x="363420" y="3850554"/>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Larger companies offer better financial security.</a:t>
            </a:r>
            <a:endParaRPr lang="de-DE" sz="1000" dirty="0" smtClean="0">
              <a:latin typeface="Vodafone Rg" pitchFamily="34" charset="0"/>
            </a:endParaRPr>
          </a:p>
        </p:txBody>
      </p:sp>
      <p:sp>
        <p:nvSpPr>
          <p:cNvPr id="68" name="balkendia aAL8"/>
          <p:cNvSpPr txBox="1"/>
          <p:nvPr/>
        </p:nvSpPr>
        <p:spPr>
          <a:xfrm>
            <a:off x="363420" y="4078729"/>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rather want to work for someone else /</a:t>
            </a:r>
          </a:p>
          <a:p>
            <a:pPr marL="0" indent="0" algn="r">
              <a:lnSpc>
                <a:spcPct val="80000"/>
              </a:lnSpc>
              <a:buFont typeface="Arial" pitchFamily="34" charset="0"/>
              <a:buNone/>
            </a:pPr>
            <a:r>
              <a:rPr lang="en-US" sz="1000" smtClean="0">
                <a:latin typeface="Vodafone Rg" pitchFamily="34" charset="0"/>
              </a:rPr>
              <a:t>I do not want to be my own boss.</a:t>
            </a:r>
            <a:endParaRPr lang="de-DE" sz="1000" dirty="0" smtClean="0">
              <a:latin typeface="Vodafone Rg" pitchFamily="34" charset="0"/>
            </a:endParaRPr>
          </a:p>
        </p:txBody>
      </p:sp>
      <p:sp>
        <p:nvSpPr>
          <p:cNvPr id="69" name="balkendia aAL9"/>
          <p:cNvSpPr txBox="1"/>
          <p:nvPr/>
        </p:nvSpPr>
        <p:spPr>
          <a:xfrm>
            <a:off x="363420" y="4341739"/>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find the regulations and procedures with regard to</a:t>
            </a:r>
          </a:p>
          <a:p>
            <a:pPr marL="0" indent="0" algn="r">
              <a:lnSpc>
                <a:spcPct val="80000"/>
              </a:lnSpc>
              <a:buFont typeface="Arial" pitchFamily="34" charset="0"/>
              <a:buNone/>
            </a:pPr>
            <a:r>
              <a:rPr lang="en-US" sz="1000" smtClean="0">
                <a:latin typeface="Vodafone Rg" pitchFamily="34" charset="0"/>
              </a:rPr>
              <a:t>starting one’s own business too complicated.</a:t>
            </a:r>
            <a:endParaRPr lang="de-DE" sz="1000" dirty="0" smtClean="0">
              <a:latin typeface="Vodafone Rg" pitchFamily="34" charset="0"/>
            </a:endParaRPr>
          </a:p>
        </p:txBody>
      </p:sp>
      <p:sp>
        <p:nvSpPr>
          <p:cNvPr id="70" name="balkendia aAL10"/>
          <p:cNvSpPr txBox="1"/>
          <p:nvPr/>
        </p:nvSpPr>
        <p:spPr>
          <a:xfrm>
            <a:off x="363420" y="4561205"/>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think I do not have enough work related net-working.</a:t>
            </a:r>
            <a:endParaRPr lang="de-DE" sz="1000" dirty="0" smtClean="0">
              <a:latin typeface="Vodafone Rg" pitchFamily="34" charset="0"/>
            </a:endParaRPr>
          </a:p>
        </p:txBody>
      </p:sp>
      <p:sp>
        <p:nvSpPr>
          <p:cNvPr id="71" name="balkendia aAL11"/>
          <p:cNvSpPr txBox="1"/>
          <p:nvPr/>
        </p:nvSpPr>
        <p:spPr>
          <a:xfrm>
            <a:off x="363420" y="4789379"/>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do not want to employ people / I do not want</a:t>
            </a:r>
          </a:p>
          <a:p>
            <a:pPr marL="0" indent="0" algn="r">
              <a:lnSpc>
                <a:spcPct val="80000"/>
              </a:lnSpc>
              <a:buFont typeface="Arial" pitchFamily="34" charset="0"/>
              <a:buNone/>
            </a:pPr>
            <a:r>
              <a:rPr lang="en-US" sz="1000" smtClean="0">
                <a:latin typeface="Vodafone Rg" pitchFamily="34" charset="0"/>
              </a:rPr>
              <a:t>to lead employees.</a:t>
            </a:r>
            <a:endParaRPr lang="de-DE" sz="1000" dirty="0" smtClean="0">
              <a:latin typeface="Vodafone Rg" pitchFamily="34" charset="0"/>
            </a:endParaRPr>
          </a:p>
        </p:txBody>
      </p:sp>
      <p:sp>
        <p:nvSpPr>
          <p:cNvPr id="72" name="balkendia aAL12"/>
          <p:cNvSpPr txBox="1"/>
          <p:nvPr/>
        </p:nvSpPr>
        <p:spPr>
          <a:xfrm>
            <a:off x="363420" y="5052390"/>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think I can earn more money when I work for</a:t>
            </a:r>
          </a:p>
          <a:p>
            <a:pPr marL="0" indent="0" algn="r">
              <a:lnSpc>
                <a:spcPct val="80000"/>
              </a:lnSpc>
              <a:buFont typeface="Arial" pitchFamily="34" charset="0"/>
              <a:buNone/>
            </a:pPr>
            <a:r>
              <a:rPr lang="en-US" sz="1000" smtClean="0">
                <a:latin typeface="Vodafone Rg" pitchFamily="34" charset="0"/>
              </a:rPr>
              <a:t>an established company.</a:t>
            </a:r>
            <a:endParaRPr lang="de-DE" sz="1000" dirty="0" smtClean="0">
              <a:latin typeface="Vodafone Rg" pitchFamily="34" charset="0"/>
            </a:endParaRPr>
          </a:p>
        </p:txBody>
      </p:sp>
      <p:sp>
        <p:nvSpPr>
          <p:cNvPr id="81" name="balkendia aAL3"/>
          <p:cNvSpPr txBox="1"/>
          <p:nvPr/>
        </p:nvSpPr>
        <p:spPr>
          <a:xfrm>
            <a:off x="363420" y="2911729"/>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do not have any business ideas / I do not know in which field to start my own business.</a:t>
            </a:r>
            <a:endParaRPr lang="de-DE" sz="1000" dirty="0" smtClean="0">
              <a:latin typeface="Vodafone Rg" pitchFamily="34" charset="0"/>
            </a:endParaRPr>
          </a:p>
        </p:txBody>
      </p:sp>
      <p:sp>
        <p:nvSpPr>
          <p:cNvPr id="82" name="balkendia aAL4"/>
          <p:cNvSpPr txBox="1"/>
          <p:nvPr/>
        </p:nvSpPr>
        <p:spPr>
          <a:xfrm>
            <a:off x="363420" y="3148613"/>
            <a:ext cx="3175000" cy="236883"/>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 am not confident that I have the skills I need</a:t>
            </a:r>
          </a:p>
          <a:p>
            <a:pPr marL="0" indent="0" algn="r">
              <a:lnSpc>
                <a:spcPct val="80000"/>
              </a:lnSpc>
              <a:buFont typeface="Arial" pitchFamily="34" charset="0"/>
              <a:buNone/>
            </a:pPr>
            <a:r>
              <a:rPr lang="en-US" sz="1000" smtClean="0">
                <a:latin typeface="Vodafone Rg" pitchFamily="34" charset="0"/>
              </a:rPr>
              <a:t>for my own business.</a:t>
            </a:r>
            <a:endParaRPr lang="de-DE" sz="1000" dirty="0" smtClean="0">
              <a:latin typeface="Vodafone Rg" pitchFamily="34" charset="0"/>
            </a:endParaRPr>
          </a:p>
        </p:txBody>
      </p:sp>
    </p:spTree>
    <p:extLst>
      <p:ext uri="{BB962C8B-B14F-4D97-AF65-F5344CB8AC3E}">
        <p14:creationId xmlns:p14="http://schemas.microsoft.com/office/powerpoint/2010/main" val="3909326355"/>
      </p:ext>
    </p:extLst>
  </p:cSld>
  <p:clrMapOvr>
    <a:masterClrMapping/>
  </p:clrMapOvr>
  <p:transition spd="slow">
    <p:wipe dir="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r>
              <a:rPr lang="en-US" dirty="0"/>
              <a:t>Key changes the young generation would make</a:t>
            </a:r>
            <a:endParaRPr lang="de-DE" dirty="0"/>
          </a:p>
        </p:txBody>
      </p:sp>
      <p:sp>
        <p:nvSpPr>
          <p:cNvPr id="6" name="Foliennummernplatzhalter 5"/>
          <p:cNvSpPr>
            <a:spLocks noGrp="1"/>
          </p:cNvSpPr>
          <p:nvPr>
            <p:ph type="sldNum" sz="quarter" idx="11"/>
          </p:nvPr>
        </p:nvSpPr>
        <p:spPr/>
        <p:txBody>
          <a:bodyPr/>
          <a:lstStyle/>
          <a:p>
            <a:fld id="{72A83A2B-3358-44F8-83A0-4598795D8FB5}" type="slidenum">
              <a:rPr lang="en-GB" smtClean="0"/>
              <a:pPr/>
              <a:t>110</a:t>
            </a:fld>
            <a:endParaRPr lang="en-GB" dirty="0"/>
          </a:p>
        </p:txBody>
      </p:sp>
    </p:spTree>
    <p:extLst>
      <p:ext uri="{BB962C8B-B14F-4D97-AF65-F5344CB8AC3E}">
        <p14:creationId xmlns:p14="http://schemas.microsoft.com/office/powerpoint/2010/main" val="309676948"/>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6971"/>
            <a:ext cx="8036351" cy="1026068"/>
          </a:xfrm>
        </p:spPr>
        <p:txBody>
          <a:bodyPr/>
          <a:lstStyle/>
          <a:p>
            <a:r>
              <a:rPr lang="en-GB" dirty="0" smtClean="0"/>
              <a:t>Especially young Brits feel that an early training of ICT skills is necessary, Germans wish for more coverage of real life tasks.</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111</a:t>
            </a:fld>
            <a:endParaRPr lang="en-GB" dirty="0"/>
          </a:p>
        </p:txBody>
      </p:sp>
      <p:graphicFrame>
        <p:nvGraphicFramePr>
          <p:cNvPr id="38" name="balkendia a"/>
          <p:cNvGraphicFramePr>
            <a:graphicFrameLocks/>
          </p:cNvGraphicFramePr>
          <p:nvPr>
            <p:custDataLst>
              <p:tags r:id="rId1"/>
            </p:custDataLst>
            <p:extLst>
              <p:ext uri="{D42A27DB-BD31-4B8C-83A1-F6EECF244321}">
                <p14:modId xmlns:p14="http://schemas.microsoft.com/office/powerpoint/2010/main" val="1410080571"/>
              </p:ext>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9" name="balkendia a"/>
          <p:cNvGraphicFramePr>
            <a:graphicFrameLocks/>
          </p:cNvGraphicFramePr>
          <p:nvPr>
            <p:custDataLst>
              <p:tags r:id="rId2"/>
            </p:custDataLst>
            <p:extLst>
              <p:ext uri="{D42A27DB-BD31-4B8C-83A1-F6EECF244321}">
                <p14:modId xmlns:p14="http://schemas.microsoft.com/office/powerpoint/2010/main" val="2049138197"/>
              </p:ext>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40" name="balkendia a"/>
          <p:cNvGraphicFramePr>
            <a:graphicFrameLocks/>
          </p:cNvGraphicFramePr>
          <p:nvPr>
            <p:custDataLst>
              <p:tags r:id="rId3"/>
            </p:custDataLst>
            <p:extLst>
              <p:ext uri="{D42A27DB-BD31-4B8C-83A1-F6EECF244321}">
                <p14:modId xmlns:p14="http://schemas.microsoft.com/office/powerpoint/2010/main" val="4105268323"/>
              </p:ext>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10"/>
          </a:graphicData>
        </a:graphic>
      </p:graphicFrame>
      <p:sp>
        <p:nvSpPr>
          <p:cNvPr id="88" name="Basis 1"/>
          <p:cNvSpPr txBox="1">
            <a:spLocks/>
          </p:cNvSpPr>
          <p:nvPr>
            <p:custDataLst>
              <p:tags r:id="rId4"/>
            </p:custDataLst>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lang="en-US" sz="800">
                <a:solidFill>
                  <a:schemeClr val="tx1"/>
                </a:solidFill>
              </a:rPr>
              <a:t>If you were in charge to improve the chances of your generation to find and stay in a job, what are the 3 key changes you would make to the system of education and work?; Values &lt; 10% </a:t>
            </a:r>
            <a:r>
              <a:rPr lang="en-US" sz="800" smtClean="0">
                <a:solidFill>
                  <a:schemeClr val="tx1"/>
                </a:solidFill>
              </a:rPr>
              <a:t>(across countries) not </a:t>
            </a:r>
            <a:r>
              <a:rPr lang="en-US" sz="800">
                <a:solidFill>
                  <a:schemeClr val="tx1"/>
                </a:solidFill>
              </a:rPr>
              <a:t>shown; </a:t>
            </a:r>
            <a:r>
              <a:rPr lang="en-US" sz="800" smtClean="0">
                <a:solidFill>
                  <a:schemeClr val="tx1"/>
                </a:solidFill>
              </a:rPr>
              <a:t>n=1000-1047</a:t>
            </a:r>
            <a:endParaRPr kumimoji="0" lang="en-GB" sz="800" b="0" i="0" u="none" strike="noStrike" kern="1200" cap="none" spc="0" normalizeH="0" baseline="0" noProof="0" dirty="0">
              <a:ln>
                <a:noFill/>
              </a:ln>
              <a:solidFill>
                <a:schemeClr val="tx1"/>
              </a:solidFill>
              <a:effectLst/>
              <a:uLnTx/>
              <a:uFillTx/>
              <a:ea typeface="+mn-ea"/>
              <a:cs typeface="+mn-cs"/>
            </a:endParaRPr>
          </a:p>
        </p:txBody>
      </p:sp>
      <p:sp>
        <p:nvSpPr>
          <p:cNvPr id="42" name="Diatitel 1"/>
          <p:cNvSpPr txBox="1">
            <a:spLocks/>
          </p:cNvSpPr>
          <p:nvPr>
            <p:custDataLst>
              <p:tags r:id="rId5"/>
            </p:custDataLst>
          </p:nvPr>
        </p:nvSpPr>
        <p:spPr>
          <a:xfrm>
            <a:off x="433069" y="1443038"/>
            <a:ext cx="783621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smtClean="0">
                <a:solidFill>
                  <a:srgbClr val="E60000"/>
                </a:solidFill>
                <a:latin typeface="Vodafone Rg" pitchFamily="34" charset="0"/>
              </a:rPr>
              <a:t>Key changes to improve the chances to find and stay in a job</a:t>
            </a:r>
            <a:endParaRPr lang="en-US" dirty="0">
              <a:solidFill>
                <a:srgbClr val="E60000"/>
              </a:solidFill>
              <a:latin typeface="Vodafone Rg" pitchFamily="34" charset="0"/>
            </a:endParaRPr>
          </a:p>
        </p:txBody>
      </p:sp>
      <p:pic>
        <p:nvPicPr>
          <p:cNvPr id="43" name="Grafik 4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38836" y="1959554"/>
            <a:ext cx="324000" cy="216832"/>
          </a:xfrm>
          <a:prstGeom prst="rect">
            <a:avLst/>
          </a:prstGeom>
        </p:spPr>
      </p:pic>
      <p:pic>
        <p:nvPicPr>
          <p:cNvPr id="44" name="Grafik 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105252" y="1962226"/>
            <a:ext cx="324000" cy="216832"/>
          </a:xfrm>
          <a:prstGeom prst="rect">
            <a:avLst/>
          </a:prstGeom>
        </p:spPr>
      </p:pic>
      <p:pic>
        <p:nvPicPr>
          <p:cNvPr id="48" name="Grafik 4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36068" y="1963220"/>
            <a:ext cx="324000" cy="216832"/>
          </a:xfrm>
          <a:prstGeom prst="rect">
            <a:avLst/>
          </a:prstGeom>
        </p:spPr>
      </p:pic>
      <p:sp>
        <p:nvSpPr>
          <p:cNvPr id="50" name="balkendia aAL0"/>
          <p:cNvSpPr txBox="1"/>
          <p:nvPr/>
        </p:nvSpPr>
        <p:spPr>
          <a:xfrm>
            <a:off x="363420" y="2192370"/>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Adapt curricula in schools and university to tasks in real life.</a:t>
            </a:r>
            <a:endParaRPr lang="de-DE" sz="1000" dirty="0" smtClean="0">
              <a:latin typeface="Vodafone Rg" pitchFamily="34" charset="0"/>
            </a:endParaRPr>
          </a:p>
        </p:txBody>
      </p:sp>
      <p:sp>
        <p:nvSpPr>
          <p:cNvPr id="51" name="balkendia aAL1"/>
          <p:cNvSpPr txBox="1"/>
          <p:nvPr/>
        </p:nvSpPr>
        <p:spPr>
          <a:xfrm>
            <a:off x="363420" y="2488474"/>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Make internships obligatory within education.</a:t>
            </a:r>
            <a:endParaRPr lang="de-DE" sz="1000" dirty="0" smtClean="0">
              <a:latin typeface="Vodafone Rg" pitchFamily="34" charset="0"/>
            </a:endParaRPr>
          </a:p>
        </p:txBody>
      </p:sp>
      <p:sp>
        <p:nvSpPr>
          <p:cNvPr id="52" name="balkendia aAL2"/>
          <p:cNvSpPr txBox="1"/>
          <p:nvPr/>
        </p:nvSpPr>
        <p:spPr>
          <a:xfrm>
            <a:off x="363420" y="2784579"/>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Train ICT skills at a very early stage</a:t>
            </a:r>
            <a:endParaRPr lang="de-DE" sz="1000" dirty="0" smtClean="0">
              <a:latin typeface="Vodafone Rg" pitchFamily="34" charset="0"/>
            </a:endParaRPr>
          </a:p>
        </p:txBody>
      </p:sp>
      <p:sp>
        <p:nvSpPr>
          <p:cNvPr id="53" name="balkendia aAL3"/>
          <p:cNvSpPr txBox="1"/>
          <p:nvPr/>
        </p:nvSpPr>
        <p:spPr>
          <a:xfrm>
            <a:off x="363420" y="3080683"/>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Improve the training of teachers.</a:t>
            </a:r>
            <a:endParaRPr lang="de-DE" sz="1000" dirty="0" smtClean="0">
              <a:latin typeface="Vodafone Rg" pitchFamily="34" charset="0"/>
            </a:endParaRPr>
          </a:p>
        </p:txBody>
      </p:sp>
      <p:sp>
        <p:nvSpPr>
          <p:cNvPr id="54" name="balkendia aAL4"/>
          <p:cNvSpPr txBox="1"/>
          <p:nvPr/>
        </p:nvSpPr>
        <p:spPr>
          <a:xfrm>
            <a:off x="363420" y="3376787"/>
            <a:ext cx="3175000" cy="296104"/>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Make curricula more flexible and let students</a:t>
            </a:r>
          </a:p>
          <a:p>
            <a:pPr marL="0" indent="0" algn="r">
              <a:lnSpc>
                <a:spcPct val="80000"/>
              </a:lnSpc>
              <a:buFont typeface="Arial" pitchFamily="34" charset="0"/>
              <a:buNone/>
            </a:pPr>
            <a:r>
              <a:rPr lang="en-US" sz="1000" smtClean="0">
                <a:latin typeface="Vodafone Rg" pitchFamily="34" charset="0"/>
              </a:rPr>
              <a:t>choose what they want to learn.</a:t>
            </a:r>
            <a:endParaRPr lang="de-DE" sz="1000" dirty="0" smtClean="0">
              <a:latin typeface="Vodafone Rg" pitchFamily="34" charset="0"/>
            </a:endParaRPr>
          </a:p>
        </p:txBody>
      </p:sp>
      <p:sp>
        <p:nvSpPr>
          <p:cNvPr id="55" name="balkendia aAL5"/>
          <p:cNvSpPr txBox="1"/>
          <p:nvPr/>
        </p:nvSpPr>
        <p:spPr>
          <a:xfrm>
            <a:off x="363420" y="3672892"/>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Make recruitment fairer and more transparent.</a:t>
            </a:r>
            <a:endParaRPr lang="de-DE" sz="1000" dirty="0" smtClean="0">
              <a:latin typeface="Vodafone Rg" pitchFamily="34" charset="0"/>
            </a:endParaRPr>
          </a:p>
        </p:txBody>
      </p:sp>
      <p:sp>
        <p:nvSpPr>
          <p:cNvPr id="56" name="balkendia aAL6"/>
          <p:cNvSpPr txBox="1"/>
          <p:nvPr/>
        </p:nvSpPr>
        <p:spPr>
          <a:xfrm>
            <a:off x="363420" y="3968996"/>
            <a:ext cx="3175000" cy="296104"/>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Make sure contracts have better work protection</a:t>
            </a:r>
          </a:p>
          <a:p>
            <a:pPr marL="0" indent="0" algn="r">
              <a:lnSpc>
                <a:spcPct val="80000"/>
              </a:lnSpc>
              <a:buFont typeface="Arial" pitchFamily="34" charset="0"/>
              <a:buNone/>
            </a:pPr>
            <a:r>
              <a:rPr lang="en-US" sz="1000" smtClean="0">
                <a:latin typeface="Vodafone Rg" pitchFamily="34" charset="0"/>
              </a:rPr>
              <a:t>for young employees.</a:t>
            </a:r>
            <a:endParaRPr lang="de-DE" sz="1000" dirty="0" smtClean="0">
              <a:latin typeface="Vodafone Rg" pitchFamily="34" charset="0"/>
            </a:endParaRPr>
          </a:p>
        </p:txBody>
      </p:sp>
      <p:sp>
        <p:nvSpPr>
          <p:cNvPr id="57" name="balkendia aAL7"/>
          <p:cNvSpPr txBox="1"/>
          <p:nvPr/>
        </p:nvSpPr>
        <p:spPr>
          <a:xfrm>
            <a:off x="363420" y="4265101"/>
            <a:ext cx="3175000" cy="296104"/>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Give better chances to those with a socially and /</a:t>
            </a:r>
          </a:p>
          <a:p>
            <a:pPr marL="0" indent="0" algn="r">
              <a:lnSpc>
                <a:spcPct val="80000"/>
              </a:lnSpc>
              <a:buFont typeface="Arial" pitchFamily="34" charset="0"/>
              <a:buNone/>
            </a:pPr>
            <a:r>
              <a:rPr lang="en-US" sz="1000" smtClean="0">
                <a:latin typeface="Vodafone Rg" pitchFamily="34" charset="0"/>
              </a:rPr>
              <a:t>or educationally disadvantaged background.</a:t>
            </a:r>
            <a:endParaRPr lang="de-DE" sz="1000" dirty="0" smtClean="0">
              <a:latin typeface="Vodafone Rg" pitchFamily="34" charset="0"/>
            </a:endParaRPr>
          </a:p>
        </p:txBody>
      </p:sp>
      <p:sp>
        <p:nvSpPr>
          <p:cNvPr id="58" name="balkendia aAL8"/>
          <p:cNvSpPr txBox="1"/>
          <p:nvPr/>
        </p:nvSpPr>
        <p:spPr>
          <a:xfrm>
            <a:off x="363420" y="4561205"/>
            <a:ext cx="3175000" cy="296104"/>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Send more representatives of companies to schools</a:t>
            </a:r>
          </a:p>
          <a:p>
            <a:pPr marL="0" indent="0" algn="r">
              <a:lnSpc>
                <a:spcPct val="80000"/>
              </a:lnSpc>
              <a:buFont typeface="Arial" pitchFamily="34" charset="0"/>
              <a:buNone/>
            </a:pPr>
            <a:r>
              <a:rPr lang="en-US" sz="1000" smtClean="0">
                <a:latin typeface="Vodafone Rg" pitchFamily="34" charset="0"/>
              </a:rPr>
              <a:t>to give insights into their work, e.g. career fairs.</a:t>
            </a:r>
            <a:endParaRPr lang="de-DE" sz="1000" dirty="0" smtClean="0">
              <a:latin typeface="Vodafone Rg" pitchFamily="34" charset="0"/>
            </a:endParaRPr>
          </a:p>
        </p:txBody>
      </p:sp>
      <p:sp>
        <p:nvSpPr>
          <p:cNvPr id="59" name="balkendia aAL9"/>
          <p:cNvSpPr txBox="1"/>
          <p:nvPr/>
        </p:nvSpPr>
        <p:spPr>
          <a:xfrm>
            <a:off x="363420" y="4857309"/>
            <a:ext cx="3175000" cy="296104"/>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Make it easier for young people to participate and express</a:t>
            </a:r>
          </a:p>
          <a:p>
            <a:pPr marL="0" indent="0" algn="r">
              <a:lnSpc>
                <a:spcPct val="80000"/>
              </a:lnSpc>
              <a:buFont typeface="Arial" pitchFamily="34" charset="0"/>
              <a:buNone/>
            </a:pPr>
            <a:r>
              <a:rPr lang="en-US" sz="1000" smtClean="0">
                <a:latin typeface="Vodafone Rg" pitchFamily="34" charset="0"/>
              </a:rPr>
              <a:t>their ideas in politics and business.</a:t>
            </a:r>
            <a:endParaRPr lang="de-DE" sz="1000" dirty="0" smtClean="0">
              <a:latin typeface="Vodafone Rg" pitchFamily="34" charset="0"/>
            </a:endParaRPr>
          </a:p>
        </p:txBody>
      </p:sp>
      <p:sp>
        <p:nvSpPr>
          <p:cNvPr id="60" name="balkendia aAL10"/>
          <p:cNvSpPr txBox="1"/>
          <p:nvPr/>
        </p:nvSpPr>
        <p:spPr>
          <a:xfrm>
            <a:off x="363420" y="5153413"/>
            <a:ext cx="3175000" cy="296104"/>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Improve the process of job seeking and recruitment</a:t>
            </a:r>
          </a:p>
          <a:p>
            <a:pPr marL="0" indent="0" algn="r">
              <a:lnSpc>
                <a:spcPct val="80000"/>
              </a:lnSpc>
              <a:buFont typeface="Arial" pitchFamily="34" charset="0"/>
              <a:buNone/>
            </a:pPr>
            <a:r>
              <a:rPr lang="en-US" sz="1000" smtClean="0">
                <a:latin typeface="Vodafone Rg" pitchFamily="34" charset="0"/>
              </a:rPr>
              <a:t>through more advanced digital platforms.</a:t>
            </a:r>
            <a:endParaRPr lang="de-DE" sz="1000" dirty="0" smtClean="0">
              <a:latin typeface="Vodafone Rg" pitchFamily="34" charset="0"/>
            </a:endParaRPr>
          </a:p>
        </p:txBody>
      </p:sp>
      <p:sp>
        <p:nvSpPr>
          <p:cNvPr id="61" name="balkendia aAL11"/>
          <p:cNvSpPr txBox="1"/>
          <p:nvPr/>
        </p:nvSpPr>
        <p:spPr>
          <a:xfrm>
            <a:off x="363420" y="5449518"/>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29" name="Rechteck 28"/>
          <p:cNvSpPr/>
          <p:nvPr/>
        </p:nvSpPr>
        <p:spPr>
          <a:xfrm>
            <a:off x="4754711" y="2807981"/>
            <a:ext cx="719289" cy="24364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30" name="Rechteck 29"/>
          <p:cNvSpPr/>
          <p:nvPr/>
        </p:nvSpPr>
        <p:spPr>
          <a:xfrm>
            <a:off x="3503191" y="2215459"/>
            <a:ext cx="719289" cy="24364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31" name="Rechteck 30"/>
          <p:cNvSpPr/>
          <p:nvPr/>
        </p:nvSpPr>
        <p:spPr>
          <a:xfrm>
            <a:off x="4756956" y="3694196"/>
            <a:ext cx="719289" cy="24364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32" name="Rechteck 31"/>
          <p:cNvSpPr/>
          <p:nvPr/>
        </p:nvSpPr>
        <p:spPr>
          <a:xfrm>
            <a:off x="6069607" y="3392433"/>
            <a:ext cx="719289" cy="24364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3007449761"/>
      </p:ext>
    </p:extLst>
  </p:cSld>
  <p:clrMapOvr>
    <a:masterClrMapping/>
  </p:clrMapOvr>
  <p:transition spd="slow">
    <p:wipe dir="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Czechs also wish for real life skills to be taught in education, but are less concerned about better work protection.</a:t>
            </a:r>
            <a:endParaRPr lang="en-GB" dirty="0"/>
          </a:p>
        </p:txBody>
      </p:sp>
      <p:sp>
        <p:nvSpPr>
          <p:cNvPr id="4" name="Slide Number Placeholder 3"/>
          <p:cNvSpPr>
            <a:spLocks noGrp="1"/>
          </p:cNvSpPr>
          <p:nvPr>
            <p:ph type="sldNum" sz="quarter" idx="13"/>
          </p:nvPr>
        </p:nvSpPr>
        <p:spPr/>
        <p:txBody>
          <a:bodyPr/>
          <a:lstStyle/>
          <a:p>
            <a:fld id="{72A83A2B-3358-44F8-83A0-4598795D8FB5}" type="slidenum">
              <a:rPr lang="en-GB" smtClean="0"/>
              <a:pPr/>
              <a:t>112</a:t>
            </a:fld>
            <a:endParaRPr lang="en-GB" dirty="0"/>
          </a:p>
        </p:txBody>
      </p:sp>
      <p:graphicFrame>
        <p:nvGraphicFramePr>
          <p:cNvPr id="38" name="balkendia a"/>
          <p:cNvGraphicFramePr>
            <a:graphicFrameLocks/>
          </p:cNvGraphicFramePr>
          <p:nvPr>
            <p:extLst/>
          </p:nvPr>
        </p:nvGraphicFramePr>
        <p:xfrm>
          <a:off x="4828880" y="1815099"/>
          <a:ext cx="1458174" cy="43062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9" name="balkendia a"/>
          <p:cNvGraphicFramePr>
            <a:graphicFrameLocks/>
          </p:cNvGraphicFramePr>
          <p:nvPr>
            <p:extLst/>
          </p:nvPr>
        </p:nvGraphicFramePr>
        <p:xfrm>
          <a:off x="6105252" y="1815100"/>
          <a:ext cx="1458174" cy="430641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0" name="balkendia a"/>
          <p:cNvGraphicFramePr>
            <a:graphicFrameLocks/>
          </p:cNvGraphicFramePr>
          <p:nvPr>
            <p:extLst/>
          </p:nvPr>
        </p:nvGraphicFramePr>
        <p:xfrm>
          <a:off x="3538420" y="1866413"/>
          <a:ext cx="1458174" cy="4264981"/>
        </p:xfrm>
        <a:graphic>
          <a:graphicData uri="http://schemas.openxmlformats.org/drawingml/2006/chart">
            <c:chart xmlns:c="http://schemas.openxmlformats.org/drawingml/2006/chart" xmlns:r="http://schemas.openxmlformats.org/officeDocument/2006/relationships" r:id="rId6"/>
          </a:graphicData>
        </a:graphic>
      </p:graphicFrame>
      <p:pic>
        <p:nvPicPr>
          <p:cNvPr id="45" name="Grafik 4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5300" y="1965534"/>
            <a:ext cx="324000" cy="216000"/>
          </a:xfrm>
          <a:prstGeom prst="rect">
            <a:avLst/>
          </a:prstGeom>
        </p:spPr>
      </p:pic>
      <p:pic>
        <p:nvPicPr>
          <p:cNvPr id="46" name="Grafik 4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38420" y="1965534"/>
            <a:ext cx="324000" cy="216000"/>
          </a:xfrm>
          <a:prstGeom prst="rect">
            <a:avLst/>
          </a:prstGeom>
        </p:spPr>
      </p:pic>
      <p:pic>
        <p:nvPicPr>
          <p:cNvPr id="47" name="Picture 2" descr="Flagge Spanien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34146" y="1965534"/>
            <a:ext cx="324000" cy="216000"/>
          </a:xfrm>
          <a:prstGeom prst="rect">
            <a:avLst/>
          </a:prstGeom>
          <a:noFill/>
          <a:extLst>
            <a:ext uri="{909E8E84-426E-40DD-AFC4-6F175D3DCCD1}">
              <a14:hiddenFill xmlns:a14="http://schemas.microsoft.com/office/drawing/2010/main">
                <a:solidFill>
                  <a:srgbClr val="FFFFFF"/>
                </a:solidFill>
              </a14:hiddenFill>
            </a:ext>
          </a:extLst>
        </p:spPr>
      </p:pic>
      <p:sp>
        <p:nvSpPr>
          <p:cNvPr id="42" name="Diatitel 1"/>
          <p:cNvSpPr txBox="1">
            <a:spLocks/>
          </p:cNvSpPr>
          <p:nvPr>
            <p:custDataLst>
              <p:tags r:id="rId1"/>
            </p:custDataLst>
          </p:nvPr>
        </p:nvSpPr>
        <p:spPr>
          <a:xfrm>
            <a:off x="433069" y="1443038"/>
            <a:ext cx="6512479" cy="442397"/>
          </a:xfrm>
          <a:prstGeom prst="rect">
            <a:avLst/>
          </a:prstGeom>
        </p:spPr>
        <p:txBody>
          <a:bodyPr lIns="0" tIns="0" rIns="0" bIns="0">
            <a:noAutofit/>
          </a:bodyPr>
          <a:lstStyle>
            <a:lvl1pPr marL="285750" indent="-285750" algn="l" defTabSz="914400" rtl="0" eaLnBrk="1" latinLnBrk="0" hangingPunct="1">
              <a:spcBef>
                <a:spcPts val="0"/>
              </a:spcBef>
              <a:spcAft>
                <a:spcPts val="600"/>
              </a:spcAft>
              <a:buClr>
                <a:srgbClr val="E60000"/>
              </a:buClr>
              <a:buFont typeface="Arial" pitchFamily="34" charset="0"/>
              <a:buChar char="•"/>
              <a:defRPr sz="1600" kern="1200">
                <a:solidFill>
                  <a:schemeClr val="tx1"/>
                </a:solidFill>
                <a:latin typeface="Arial" pitchFamily="34" charset="0"/>
                <a:ea typeface="+mn-ea"/>
                <a:cs typeface="+mn-cs"/>
              </a:defRPr>
            </a:lvl1pPr>
            <a:lvl2pPr marL="515938" indent="-220663" algn="l" defTabSz="914400" rtl="0" eaLnBrk="1" latinLnBrk="0" hangingPunct="1">
              <a:spcBef>
                <a:spcPts val="0"/>
              </a:spcBef>
              <a:spcAft>
                <a:spcPts val="600"/>
              </a:spcAft>
              <a:buClr>
                <a:srgbClr val="E60000"/>
              </a:buClr>
              <a:buFont typeface="Calibri" pitchFamily="34" charset="0"/>
              <a:buChar char="–"/>
              <a:defRPr sz="1400" kern="1200">
                <a:solidFill>
                  <a:schemeClr val="tx1"/>
                </a:solidFill>
                <a:latin typeface="Arial" pitchFamily="34" charset="0"/>
                <a:ea typeface="+mn-ea"/>
                <a:cs typeface="+mn-cs"/>
              </a:defRPr>
            </a:lvl2pPr>
            <a:lvl3pPr marL="749300" indent="-227013" algn="l" defTabSz="914400" rtl="0" eaLnBrk="1" latinLnBrk="0" hangingPunct="1">
              <a:spcBef>
                <a:spcPts val="0"/>
              </a:spcBef>
              <a:spcAft>
                <a:spcPts val="1200"/>
              </a:spcAft>
              <a:buClr>
                <a:srgbClr val="E60000"/>
              </a:buClr>
              <a:buFont typeface="Calibri" pitchFamily="34" charset="0"/>
              <a:buChar char="–"/>
              <a:defRPr sz="1400" kern="1200">
                <a:solidFill>
                  <a:schemeClr val="tx1"/>
                </a:solidFill>
                <a:latin typeface="Arial" pitchFamily="34" charset="0"/>
                <a:ea typeface="+mn-ea"/>
                <a:cs typeface="+mn-cs"/>
              </a:defRPr>
            </a:lvl3pPr>
            <a:lvl4pPr marL="16002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E60000"/>
              </a:buClr>
              <a:buFont typeface="Calibri"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pPr>
            <a:r>
              <a:rPr lang="en-US" dirty="0">
                <a:solidFill>
                  <a:srgbClr val="E60000"/>
                </a:solidFill>
                <a:latin typeface="Vodafone Rg" pitchFamily="34" charset="0"/>
              </a:rPr>
              <a:t>Key changes to improve the chances to find and stay in a job</a:t>
            </a:r>
          </a:p>
        </p:txBody>
      </p:sp>
      <p:sp>
        <p:nvSpPr>
          <p:cNvPr id="31" name="Basis 1"/>
          <p:cNvSpPr txBox="1">
            <a:spLocks/>
          </p:cNvSpPr>
          <p:nvPr/>
        </p:nvSpPr>
        <p:spPr bwMode="auto">
          <a:xfrm>
            <a:off x="457200" y="6070600"/>
            <a:ext cx="7812088" cy="254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en-GB"/>
            </a:defPPr>
            <a:lvl1pPr algn="l" rtl="0" fontAlgn="base">
              <a:lnSpc>
                <a:spcPct val="100000"/>
              </a:lnSpc>
              <a:spcBef>
                <a:spcPct val="0"/>
              </a:spcBef>
              <a:spcAft>
                <a:spcPct val="0"/>
              </a:spcAft>
              <a:defRPr sz="700" b="0" kern="1200">
                <a:solidFill>
                  <a:srgbClr val="000000"/>
                </a:solidFill>
                <a:latin typeface="Vodafone Rg" pitchFamily="34" charset="0"/>
                <a:ea typeface="+mn-ea"/>
                <a:cs typeface="+mn-cs"/>
              </a:defRPr>
            </a:lvl1pPr>
            <a:lvl2pPr marL="342746" algn="l" rtl="0" fontAlgn="base">
              <a:lnSpc>
                <a:spcPts val="1949"/>
              </a:lnSpc>
              <a:spcBef>
                <a:spcPct val="0"/>
              </a:spcBef>
              <a:spcAft>
                <a:spcPts val="600"/>
              </a:spcAft>
              <a:defRPr sz="1600" kern="1200">
                <a:solidFill>
                  <a:srgbClr val="000000"/>
                </a:solidFill>
                <a:latin typeface="Vodafone Lt" pitchFamily="34" charset="0"/>
                <a:ea typeface="+mn-ea"/>
                <a:cs typeface="+mn-cs"/>
              </a:defRPr>
            </a:lvl2pPr>
            <a:lvl3pPr marL="685492" algn="l" rtl="0" fontAlgn="base">
              <a:lnSpc>
                <a:spcPts val="1949"/>
              </a:lnSpc>
              <a:spcBef>
                <a:spcPct val="0"/>
              </a:spcBef>
              <a:spcAft>
                <a:spcPts val="600"/>
              </a:spcAft>
              <a:defRPr sz="1600" kern="1200">
                <a:solidFill>
                  <a:srgbClr val="000000"/>
                </a:solidFill>
                <a:latin typeface="Vodafone Lt" pitchFamily="34" charset="0"/>
                <a:ea typeface="+mn-ea"/>
                <a:cs typeface="+mn-cs"/>
              </a:defRPr>
            </a:lvl3pPr>
            <a:lvl4pPr marL="1028237" algn="l" rtl="0" fontAlgn="base">
              <a:lnSpc>
                <a:spcPts val="1949"/>
              </a:lnSpc>
              <a:spcBef>
                <a:spcPct val="0"/>
              </a:spcBef>
              <a:spcAft>
                <a:spcPts val="600"/>
              </a:spcAft>
              <a:defRPr sz="1600" kern="1200">
                <a:solidFill>
                  <a:srgbClr val="000000"/>
                </a:solidFill>
                <a:latin typeface="Vodafone Lt" pitchFamily="34" charset="0"/>
                <a:ea typeface="+mn-ea"/>
                <a:cs typeface="+mn-cs"/>
              </a:defRPr>
            </a:lvl4pPr>
            <a:lvl5pPr marL="1370983" algn="l" rtl="0" fontAlgn="base">
              <a:lnSpc>
                <a:spcPts val="1949"/>
              </a:lnSpc>
              <a:spcBef>
                <a:spcPct val="0"/>
              </a:spcBef>
              <a:spcAft>
                <a:spcPts val="600"/>
              </a:spcAft>
              <a:defRPr sz="1600" kern="1200">
                <a:solidFill>
                  <a:srgbClr val="000000"/>
                </a:solidFill>
                <a:latin typeface="Vodafone Lt" pitchFamily="34" charset="0"/>
                <a:ea typeface="+mn-ea"/>
                <a:cs typeface="+mn-cs"/>
              </a:defRPr>
            </a:lvl5pPr>
            <a:lvl6pPr marL="1713728" algn="l" defTabSz="685492" rtl="0" eaLnBrk="1" latinLnBrk="0" hangingPunct="1">
              <a:defRPr sz="1600" kern="1200">
                <a:solidFill>
                  <a:srgbClr val="000000"/>
                </a:solidFill>
                <a:latin typeface="Vodafone Lt" pitchFamily="34" charset="0"/>
                <a:ea typeface="+mn-ea"/>
                <a:cs typeface="+mn-cs"/>
              </a:defRPr>
            </a:lvl6pPr>
            <a:lvl7pPr marL="2056475" algn="l" defTabSz="685492" rtl="0" eaLnBrk="1" latinLnBrk="0" hangingPunct="1">
              <a:defRPr sz="1600" kern="1200">
                <a:solidFill>
                  <a:srgbClr val="000000"/>
                </a:solidFill>
                <a:latin typeface="Vodafone Lt" pitchFamily="34" charset="0"/>
                <a:ea typeface="+mn-ea"/>
                <a:cs typeface="+mn-cs"/>
              </a:defRPr>
            </a:lvl7pPr>
            <a:lvl8pPr marL="2399220" algn="l" defTabSz="685492" rtl="0" eaLnBrk="1" latinLnBrk="0" hangingPunct="1">
              <a:defRPr sz="1600" kern="1200">
                <a:solidFill>
                  <a:srgbClr val="000000"/>
                </a:solidFill>
                <a:latin typeface="Vodafone Lt" pitchFamily="34" charset="0"/>
                <a:ea typeface="+mn-ea"/>
                <a:cs typeface="+mn-cs"/>
              </a:defRPr>
            </a:lvl8pPr>
            <a:lvl9pPr marL="2741967" algn="l" defTabSz="685492" rtl="0" eaLnBrk="1" latinLnBrk="0" hangingPunct="1">
              <a:defRPr sz="1600" kern="1200">
                <a:solidFill>
                  <a:srgbClr val="000000"/>
                </a:solidFill>
                <a:latin typeface="Vodafone Lt" pitchFamily="34" charset="0"/>
                <a:ea typeface="+mn-ea"/>
                <a:cs typeface="+mn-cs"/>
              </a:defRPr>
            </a:lvl9pPr>
          </a:lstStyle>
          <a:p>
            <a:pPr lvl="0">
              <a:spcAft>
                <a:spcPts val="0"/>
              </a:spcAft>
              <a:defRPr/>
            </a:pPr>
            <a:r>
              <a:rPr lang="en-US" sz="800">
                <a:solidFill>
                  <a:schemeClr val="tx1"/>
                </a:solidFill>
              </a:rPr>
              <a:t>If you were in charge to improve the chances of your generation to find and stay in a job, what are the 3 key changes you would make to the system of education and work?; Values &lt; 10% (across countries) not shown; n=1000-1047</a:t>
            </a:r>
            <a:endParaRPr lang="en-GB" sz="800" dirty="0">
              <a:solidFill>
                <a:schemeClr val="tx1"/>
              </a:solidFill>
            </a:endParaRPr>
          </a:p>
        </p:txBody>
      </p:sp>
      <p:sp>
        <p:nvSpPr>
          <p:cNvPr id="33" name="balkendia aAL0"/>
          <p:cNvSpPr txBox="1"/>
          <p:nvPr/>
        </p:nvSpPr>
        <p:spPr>
          <a:xfrm>
            <a:off x="363420" y="2192370"/>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Adapt curricula in schools and university to tasks in real life.</a:t>
            </a:r>
            <a:endParaRPr lang="de-DE" sz="1000" dirty="0" smtClean="0">
              <a:latin typeface="Vodafone Rg" pitchFamily="34" charset="0"/>
            </a:endParaRPr>
          </a:p>
        </p:txBody>
      </p:sp>
      <p:sp>
        <p:nvSpPr>
          <p:cNvPr id="34" name="balkendia aAL1"/>
          <p:cNvSpPr txBox="1"/>
          <p:nvPr/>
        </p:nvSpPr>
        <p:spPr>
          <a:xfrm>
            <a:off x="363420" y="2488474"/>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Make internships obligatory within education.</a:t>
            </a:r>
            <a:endParaRPr lang="de-DE" sz="1000" dirty="0" smtClean="0">
              <a:latin typeface="Vodafone Rg" pitchFamily="34" charset="0"/>
            </a:endParaRPr>
          </a:p>
        </p:txBody>
      </p:sp>
      <p:sp>
        <p:nvSpPr>
          <p:cNvPr id="35" name="balkendia aAL2"/>
          <p:cNvSpPr txBox="1"/>
          <p:nvPr/>
        </p:nvSpPr>
        <p:spPr>
          <a:xfrm>
            <a:off x="363420" y="2784579"/>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Train ICT skills at a very early stage</a:t>
            </a:r>
            <a:endParaRPr lang="de-DE" sz="1000" dirty="0" smtClean="0">
              <a:latin typeface="Vodafone Rg" pitchFamily="34" charset="0"/>
            </a:endParaRPr>
          </a:p>
        </p:txBody>
      </p:sp>
      <p:sp>
        <p:nvSpPr>
          <p:cNvPr id="36" name="balkendia aAL3"/>
          <p:cNvSpPr txBox="1"/>
          <p:nvPr/>
        </p:nvSpPr>
        <p:spPr>
          <a:xfrm>
            <a:off x="363420" y="3080683"/>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Improve the training of teachers.</a:t>
            </a:r>
            <a:endParaRPr lang="de-DE" sz="1000" dirty="0" smtClean="0">
              <a:latin typeface="Vodafone Rg" pitchFamily="34" charset="0"/>
            </a:endParaRPr>
          </a:p>
        </p:txBody>
      </p:sp>
      <p:sp>
        <p:nvSpPr>
          <p:cNvPr id="43" name="balkendia aAL5"/>
          <p:cNvSpPr txBox="1"/>
          <p:nvPr/>
        </p:nvSpPr>
        <p:spPr>
          <a:xfrm>
            <a:off x="363420" y="3672892"/>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en-US" sz="1000" smtClean="0">
                <a:latin typeface="Vodafone Rg" pitchFamily="34" charset="0"/>
              </a:rPr>
              <a:t>Make recruitment fairer and more transparent.</a:t>
            </a:r>
            <a:endParaRPr lang="de-DE" sz="1000" dirty="0" smtClean="0">
              <a:latin typeface="Vodafone Rg" pitchFamily="34" charset="0"/>
            </a:endParaRPr>
          </a:p>
        </p:txBody>
      </p:sp>
      <p:sp>
        <p:nvSpPr>
          <p:cNvPr id="52" name="balkendia aAL11"/>
          <p:cNvSpPr txBox="1"/>
          <p:nvPr/>
        </p:nvSpPr>
        <p:spPr>
          <a:xfrm>
            <a:off x="363420" y="5449518"/>
            <a:ext cx="3175000" cy="296104"/>
          </a:xfrm>
          <a:prstGeom prst="rect">
            <a:avLst/>
          </a:prstGeom>
        </p:spPr>
        <p:txBody>
          <a:bodyPr vert="horz" wrap="square" lIns="0" tIns="0" rIns="72000" bIns="0" rtlCol="0" anchor="ctr">
            <a:noAutofit/>
          </a:bodyPr>
          <a:lstStyle/>
          <a:p>
            <a:pPr marL="0" indent="0" algn="r">
              <a:buFont typeface="Arial" pitchFamily="34" charset="0"/>
              <a:buNone/>
            </a:pPr>
            <a:r>
              <a:rPr lang="de-DE" sz="1000" smtClean="0">
                <a:latin typeface="Vodafone Rg" pitchFamily="34" charset="0"/>
              </a:rPr>
              <a:t>No answer / don´t know</a:t>
            </a:r>
            <a:endParaRPr lang="de-DE" sz="1000" dirty="0" smtClean="0">
              <a:latin typeface="Vodafone Rg" pitchFamily="34" charset="0"/>
            </a:endParaRPr>
          </a:p>
        </p:txBody>
      </p:sp>
      <p:sp>
        <p:nvSpPr>
          <p:cNvPr id="32" name="Rechteck 31"/>
          <p:cNvSpPr/>
          <p:nvPr/>
        </p:nvSpPr>
        <p:spPr>
          <a:xfrm>
            <a:off x="6079655" y="2218600"/>
            <a:ext cx="719289" cy="24364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53" name="Rechteck 52"/>
          <p:cNvSpPr/>
          <p:nvPr/>
        </p:nvSpPr>
        <p:spPr>
          <a:xfrm>
            <a:off x="6079654" y="3976140"/>
            <a:ext cx="719289" cy="24364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54" name="Rechteck 53"/>
          <p:cNvSpPr/>
          <p:nvPr/>
        </p:nvSpPr>
        <p:spPr>
          <a:xfrm>
            <a:off x="6079654" y="4569900"/>
            <a:ext cx="719289" cy="24364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55" name="Rechteck 54"/>
          <p:cNvSpPr/>
          <p:nvPr/>
        </p:nvSpPr>
        <p:spPr>
          <a:xfrm>
            <a:off x="3503190" y="3694196"/>
            <a:ext cx="719289" cy="243644"/>
          </a:xfrm>
          <a:prstGeom prst="rect">
            <a:avLst/>
          </a:prstGeom>
          <a:noFill/>
          <a:ln w="19050" cap="flat" cmpd="sng" algn="ctr">
            <a:solidFill>
              <a:schemeClr val="accent2"/>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56" name="balkendia aAL4"/>
          <p:cNvSpPr txBox="1"/>
          <p:nvPr/>
        </p:nvSpPr>
        <p:spPr>
          <a:xfrm>
            <a:off x="363420" y="3376787"/>
            <a:ext cx="3175000" cy="296104"/>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Make curricula more flexible and let students</a:t>
            </a:r>
          </a:p>
          <a:p>
            <a:pPr marL="0" indent="0" algn="r">
              <a:lnSpc>
                <a:spcPct val="80000"/>
              </a:lnSpc>
              <a:buFont typeface="Arial" pitchFamily="34" charset="0"/>
              <a:buNone/>
            </a:pPr>
            <a:r>
              <a:rPr lang="en-US" sz="1000" smtClean="0">
                <a:latin typeface="Vodafone Rg" pitchFamily="34" charset="0"/>
              </a:rPr>
              <a:t>choose what they want to learn.</a:t>
            </a:r>
            <a:endParaRPr lang="de-DE" sz="1000" dirty="0" smtClean="0">
              <a:latin typeface="Vodafone Rg" pitchFamily="34" charset="0"/>
            </a:endParaRPr>
          </a:p>
        </p:txBody>
      </p:sp>
      <p:sp>
        <p:nvSpPr>
          <p:cNvPr id="57" name="balkendia aAL6"/>
          <p:cNvSpPr txBox="1"/>
          <p:nvPr/>
        </p:nvSpPr>
        <p:spPr>
          <a:xfrm>
            <a:off x="363420" y="3968996"/>
            <a:ext cx="3175000" cy="296104"/>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Make sure contracts have better work protection</a:t>
            </a:r>
          </a:p>
          <a:p>
            <a:pPr marL="0" indent="0" algn="r">
              <a:lnSpc>
                <a:spcPct val="80000"/>
              </a:lnSpc>
              <a:buFont typeface="Arial" pitchFamily="34" charset="0"/>
              <a:buNone/>
            </a:pPr>
            <a:r>
              <a:rPr lang="en-US" sz="1000" smtClean="0">
                <a:latin typeface="Vodafone Rg" pitchFamily="34" charset="0"/>
              </a:rPr>
              <a:t>for young employees.</a:t>
            </a:r>
            <a:endParaRPr lang="de-DE" sz="1000" dirty="0" smtClean="0">
              <a:latin typeface="Vodafone Rg" pitchFamily="34" charset="0"/>
            </a:endParaRPr>
          </a:p>
        </p:txBody>
      </p:sp>
      <p:sp>
        <p:nvSpPr>
          <p:cNvPr id="58" name="balkendia aAL7"/>
          <p:cNvSpPr txBox="1"/>
          <p:nvPr/>
        </p:nvSpPr>
        <p:spPr>
          <a:xfrm>
            <a:off x="363420" y="4265101"/>
            <a:ext cx="3175000" cy="296104"/>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Give better chances to those with a socially and /</a:t>
            </a:r>
          </a:p>
          <a:p>
            <a:pPr marL="0" indent="0" algn="r">
              <a:lnSpc>
                <a:spcPct val="80000"/>
              </a:lnSpc>
              <a:buFont typeface="Arial" pitchFamily="34" charset="0"/>
              <a:buNone/>
            </a:pPr>
            <a:r>
              <a:rPr lang="en-US" sz="1000" smtClean="0">
                <a:latin typeface="Vodafone Rg" pitchFamily="34" charset="0"/>
              </a:rPr>
              <a:t>or educationally disadvantaged background.</a:t>
            </a:r>
            <a:endParaRPr lang="de-DE" sz="1000" dirty="0" smtClean="0">
              <a:latin typeface="Vodafone Rg" pitchFamily="34" charset="0"/>
            </a:endParaRPr>
          </a:p>
        </p:txBody>
      </p:sp>
      <p:sp>
        <p:nvSpPr>
          <p:cNvPr id="59" name="balkendia aAL8"/>
          <p:cNvSpPr txBox="1"/>
          <p:nvPr/>
        </p:nvSpPr>
        <p:spPr>
          <a:xfrm>
            <a:off x="363420" y="4561205"/>
            <a:ext cx="3175000" cy="296104"/>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Send more representatives of companies to schools</a:t>
            </a:r>
          </a:p>
          <a:p>
            <a:pPr marL="0" indent="0" algn="r">
              <a:lnSpc>
                <a:spcPct val="80000"/>
              </a:lnSpc>
              <a:buFont typeface="Arial" pitchFamily="34" charset="0"/>
              <a:buNone/>
            </a:pPr>
            <a:r>
              <a:rPr lang="en-US" sz="1000" smtClean="0">
                <a:latin typeface="Vodafone Rg" pitchFamily="34" charset="0"/>
              </a:rPr>
              <a:t>to give insights into their work, e.g. career fairs.</a:t>
            </a:r>
            <a:endParaRPr lang="de-DE" sz="1000" dirty="0" smtClean="0">
              <a:latin typeface="Vodafone Rg" pitchFamily="34" charset="0"/>
            </a:endParaRPr>
          </a:p>
        </p:txBody>
      </p:sp>
      <p:sp>
        <p:nvSpPr>
          <p:cNvPr id="60" name="balkendia aAL9"/>
          <p:cNvSpPr txBox="1"/>
          <p:nvPr/>
        </p:nvSpPr>
        <p:spPr>
          <a:xfrm>
            <a:off x="363420" y="4857309"/>
            <a:ext cx="3175000" cy="296104"/>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Make it easier for young people to participate and express</a:t>
            </a:r>
          </a:p>
          <a:p>
            <a:pPr marL="0" indent="0" algn="r">
              <a:lnSpc>
                <a:spcPct val="80000"/>
              </a:lnSpc>
              <a:buFont typeface="Arial" pitchFamily="34" charset="0"/>
              <a:buNone/>
            </a:pPr>
            <a:r>
              <a:rPr lang="en-US" sz="1000" smtClean="0">
                <a:latin typeface="Vodafone Rg" pitchFamily="34" charset="0"/>
              </a:rPr>
              <a:t>their ideas in politics and business.</a:t>
            </a:r>
            <a:endParaRPr lang="de-DE" sz="1000" dirty="0" smtClean="0">
              <a:latin typeface="Vodafone Rg" pitchFamily="34" charset="0"/>
            </a:endParaRPr>
          </a:p>
        </p:txBody>
      </p:sp>
      <p:sp>
        <p:nvSpPr>
          <p:cNvPr id="61" name="balkendia aAL10"/>
          <p:cNvSpPr txBox="1"/>
          <p:nvPr/>
        </p:nvSpPr>
        <p:spPr>
          <a:xfrm>
            <a:off x="363420" y="5153413"/>
            <a:ext cx="3175000" cy="296104"/>
          </a:xfrm>
          <a:prstGeom prst="rect">
            <a:avLst/>
          </a:prstGeom>
        </p:spPr>
        <p:txBody>
          <a:bodyPr vert="horz" wrap="square" lIns="0" tIns="0" rIns="72000" bIns="0" rtlCol="0" anchor="ctr">
            <a:noAutofit/>
          </a:bodyPr>
          <a:lstStyle/>
          <a:p>
            <a:pPr marL="0" indent="0" algn="r">
              <a:lnSpc>
                <a:spcPct val="80000"/>
              </a:lnSpc>
              <a:buFont typeface="Arial" pitchFamily="34" charset="0"/>
              <a:buNone/>
            </a:pPr>
            <a:r>
              <a:rPr lang="en-US" sz="1000" smtClean="0">
                <a:latin typeface="Vodafone Rg" pitchFamily="34" charset="0"/>
              </a:rPr>
              <a:t>Improve the process of job seeking and recruitment</a:t>
            </a:r>
          </a:p>
          <a:p>
            <a:pPr marL="0" indent="0" algn="r">
              <a:lnSpc>
                <a:spcPct val="80000"/>
              </a:lnSpc>
              <a:buFont typeface="Arial" pitchFamily="34" charset="0"/>
              <a:buNone/>
            </a:pPr>
            <a:r>
              <a:rPr lang="en-US" sz="1000" smtClean="0">
                <a:latin typeface="Vodafone Rg" pitchFamily="34" charset="0"/>
              </a:rPr>
              <a:t>through more advanced digital platforms.</a:t>
            </a:r>
            <a:endParaRPr lang="de-DE" sz="1000" dirty="0" smtClean="0">
              <a:latin typeface="Vodafone Rg" pitchFamily="34" charset="0"/>
            </a:endParaRPr>
          </a:p>
        </p:txBody>
      </p:sp>
    </p:spTree>
    <p:extLst>
      <p:ext uri="{BB962C8B-B14F-4D97-AF65-F5344CB8AC3E}">
        <p14:creationId xmlns:p14="http://schemas.microsoft.com/office/powerpoint/2010/main" val="2920849903"/>
      </p:ext>
    </p:extLst>
  </p:cSld>
  <p:clrMapOvr>
    <a:masterClrMapping/>
  </p:clrMapOvr>
  <p:transition spd="slow">
    <p:wipe dir="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Thank you</a:t>
            </a:r>
            <a:endParaRPr lang="en-GB" dirty="0"/>
          </a:p>
        </p:txBody>
      </p:sp>
    </p:spTree>
    <p:extLst>
      <p:ext uri="{BB962C8B-B14F-4D97-AF65-F5344CB8AC3E}">
        <p14:creationId xmlns:p14="http://schemas.microsoft.com/office/powerpoint/2010/main" val="665830997"/>
      </p:ext>
    </p:extLst>
  </p:cSld>
  <p:clrMapOvr>
    <a:masterClrMapping/>
  </p:clrMapOvr>
  <p:transition spd="slow">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PresentationLink xmlns:i=&quot;http://www.w3.org/2001/XMLSchema-instance&quot; xmlns=&quot;http://www.forgetdata.com/Slides&quot;&gt;&lt;DataContext&gt;&lt;Connection xmlns:i=&quot;http://www.w3.org/2001/XMLSchema-instance&quot; xmlns=&quot;http://www.forgetdata.com/ReportingSuite&quot;&gt;&lt;ConnectionString&gt;X:\_2014\388334 Vodafone youth\RS Folders\1_Datenquellen\0 Gesamt\VFI_youth_master_2014_09_analysis_MAIN_CPSW_SLIDES_Gesamttabelle_v0.3_dst.mtd&lt;/ConnectionString&gt;&lt;Name&gt;Total&lt;/Name&gt;&lt;Provider&gt;SPSS MTD File&lt;/Provider&gt;&lt;/Connection&gt;&lt;/DataContext&gt;&lt;Version&gt;4.2.0.0&lt;/Version&gt;&lt;/PresentationLink&gt;"/>
</p:tagLst>
</file>

<file path=ppt/tags/tag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8T16:21:44.7486022+01:00&lt;/d3p1:LastUpdated&gt;&lt;d3p1:Script&gt;DQpmcmFnZT0iQXJlIHlvdSBjdXJyZW50bHkgdW5kZXJnb2luZyBlZHVjYXRpb24sIGUuZy4gaW4gc2Nob29sIG9yIHVuaXZlcnNpdHk/OyAiDQpiYXNpcz0iQWxsIHJlc3BvbmRlbnRzOyAiDQpuPSJuPSIrIE1hdHJpeFswXVswXVswXS5WYWx1ZSArICItIiArIE1hdHJpeFtNYXRyaXguU2lkZUF4aXMuRGF0YU1lbWJlcnMuQ291bnQtMV1bMF1bMF0uVmFsdWUNCg0KDQpTaGFwZS5UZXh0ZnJhbWUuVGV4dHJhbmdlLlRleHQgPSBmcmFnZSArIGJhc2lzICsgb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04_rec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8T16:21:44.7174022+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21:16.1409107+01:00&lt;/d3p1:LastUpdated&gt;&lt;d3p1:Script&gt;aW1wb3J0IG1vZGlmeV9jaGFydCBhcyBtYw0KDQpwZmFkID0gcidYOlxfMjAxNFwzODgzMzQgVm9kYWZvbmUgeW91dGhcUlMgRm9sZGVyc1wxX0RhdGVucXVlbGxlblxQaWN0dXJlcycNCmltcG9ydCBjaGFydA0KI2bDvHIgQmlsZGVyOg0KY2hhcnQuR2VuZXJhdGVTaGFwZXNGcm9tQ29sdW1ubGFiZWxzKHNob3dMYWJlbCA9IEZhbHNlLHNoYXBlV2lkdGg9IDc1LCBzaG93UGljdHVyZSA9IFRydWUsIFBpY3R1cmVGb3JtYXQgPSAnLmpwZycsUGljdHVyZVBhdGggPSBwZmFkLCBTaG93TGFiZWxJZlBpY3R1cmVNaXNzaW5nID0gVHJ1ZSkNCg0KDQppbXBvcnQgYmFja2dyb3VuZHMNCg0KZm9yIHNlcmllcyBpbiByYW5nZShDaGFydC5TZXJpZXNDb2xsZWN0aW9uKCkuQ291bnQpOg0KCWZvciBwb2ludCBpbiByYW5nZShDaGFydC5TZXJpZXNDb2xsZWN0aW9uKHNlcmllcysxKS5Qb2ludHMoKS5Db3VudCk6DQoJCWlmIENoYXJ0LlNlcmllc0NvbGxlY3Rpb24oc2VyaWVzKzEpLlBvaW50cyhwb2ludCsxKS5IYXNEYXRhTGFiZWwgPT0gVHJ1ZToNCgkJCUNoYXJ0LlNlcmllc0NvbGxlY3Rpb24oc2VyaWVzKzEpLlBvaW50cyhwb2ludCsxKS5EYXRhTGFiZWwuRGVsZXRlKCkNCgkJaWYgTWF0cml4W3Nlcmllc11bcG9pbnRdLkNvdW50PjA6DQoJCQlpZiBNYXRyaXhbc2VyaWVzXVtwb2ludF1bMF0uTnVtZXJpY1ZhbHVlID4gMS41Og0KCQkJCUNoYXJ0LlNlcmllc0NvbGxlY3Rpb24oc2VyaWVzKzEpLlBvaW50cyhwb2ludCsxKS5BcHBseURhdGFMYWJlbHMoKQ0KCQkJCUNoYXJ0LlNlcmllc0NvbGxlY3Rpb24oc2VyaWVzKzEpLlBvaW50cyhwb2ludCsxKS5EYXRhTGFiZWwuRm9udC5Db2xvciA9IGJhY2tncm91bmRzLlJHQigyNTUsIDI1NSwgMjU1KQ0KCQkJCUNoYXJ0LlNlcmllc0NvbGxlY3Rpb24oc2VyaWVzKzEpLlBvaW50cyhwb2ludCsxKS5EYXRhTGFiZWwuRm9udC5Cb2xkID0gMQ0KCQkJCUNoYXJ0LlNlcmllc0NvbGxlY3Rpb24oc2VyaWVzKzEpLlBvaW50cyhwb2ludCsxKS5EYXRhTGFiZWwuRm9udC5TaXplID0gMTMNCgkJCQlDaGFydC5TZXJpZXNDb2xsZWN0aW9uKHNlcmllcysxKS5Qb2ludHMocG9pbnQrMSkuRGF0YUxhYmVsLk51bWJlckZvcm1hdCA9IjAi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04_rec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Transformation&gt;&lt;d2p1:PackagedScript&gt;&lt;d2p1:CreatedBy&gt;gs&lt;/d2p1:CreatedBy&gt;&lt;d2p1:LastUpdated&gt;2014-11-04T10:21:16.1097207+01:00&lt;/d2p1:LastUpdated&gt;&lt;d2p1:Script&gt;aW1wb3J0IG1vZGlmeV9jaGFydCBhcyBtYw0KDQojbWMuSW5zZXJ0Q29sdW1uKDEpDQojbWMuSW5zZXJ0Q29sdW1uKDMpDQoNCg==&lt;/d2p1:Script&gt;&lt;/d2p1:PackagedScript&gt;&lt;/d2p1:Transformation&gt;&lt;/Query&gt;&lt;Version&gt;4.2.0.0&lt;/Version&gt;&lt;/ShapeLink&gt;"/>
</p:tagLst>
</file>

<file path=ppt/tags/tag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8T16:21:01.3962022+01:00&lt;/d3p1:LastUpdated&gt;&lt;d3p1:Script&gt;DQpmcmFnZT0iV2hhdCBpcyB0aGUgaGlnaGVzdCBsZXZlbCBvZiBlZHVjYXRpb24geW91IGhhdmUgY29tcGxldGVkIHNvIGZhcj87ICINCmJhc2lzPSJBbGwgcmVzcG9uZGVudHM7ICINCm49Im49IisgTWF0cml4WzBdWzBdWzBdLlZhbHVlICsgIi0iICsgTWF0cml4W01hdHJpeC5TaWRlQXhpcy5EYXRhTWVtYmVycy5Db3VudC0xXVswXVswXS5WYWx1ZQ0KDQoNClNoYXBlLlRleHRmcmFtZS5UZXh0cmFuZ2UuVGV4dCA9IGZyYWdlICsgYmFzaXMgKyBu&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0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8T16:21:01.3182022+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8T16:06:17.0490022+01:00&lt;/d3p1:LastUpdated&gt;&lt;d3p1:Script&gt;aW1wb3J0IG1vZGlmeV9jaGFydCBhcyBtYw0KaW1wb3J0IGJhY2tncm91bmRzDQoNCg0KZm9yIHNlcmllcyBpbiByYW5nZShDaGFydC5TZXJpZXNDb2xsZWN0aW9uKCkuQ291bnQpOg0KCWZvciBwb2ludCBpbiByYW5nZShDaGFydC5TZXJpZXNDb2xsZWN0aW9uKHNlcmllcysxKS5Qb2ludHMoKS5Db3VudCk6DQoJCWlmIENoYXJ0LlNlcmllc0NvbGxlY3Rpb24oc2VyaWVzKzEpLlBvaW50cyhwb2ludCsxKS5IYXNEYXRhTGFiZWwgPT0gVHJ1ZToNCgkJCUNoYXJ0LlNlcmllc0NvbGxlY3Rpb24oc2VyaWVzKzEpLlBvaW50cyhwb2ludCsxKS5EYXRhTGFiZWwuRGVsZXRlKCkNCgkJaWYgTWF0cml4W3Nlcmllc11bcG9pbnRdLkNvdW50PjA6DQoJCQlpZiBNYXRyaXhbc2VyaWVzXVtwb2ludF1bMF0uTnVtZXJpY1ZhbHVlID4gMS41Og0KCQkJCUNoYXJ0LlNlcmllc0NvbGxlY3Rpb24oc2VyaWVzKzEpLlBvaW50cyhwb2ludCsxKS5BcHBseURhdGFMYWJlbHMoKQ0KCQkJCUNoYXJ0LlNlcmllc0NvbGxlY3Rpb24oc2VyaWVzKzEpLlBvaW50cyhwb2ludCsxKS5EYXRhTGFiZWwuRm9udC5Db2xvciA9IGJhY2tncm91bmRzLlJHQigyNTUsIDI1NSwgMjU1KQ0KCQkJCUNoYXJ0LlNlcmllc0NvbGxlY3Rpb24oc2VyaWVzKzEpLlBvaW50cyhwb2ludCsxKS5EYXRhTGFiZWwuRm9udC5Cb2xkID0gMQ0KCQkJCUNoYXJ0LlNlcmllc0NvbGxlY3Rpb24oc2VyaWVzKzEpLlBvaW50cyhwb2ludCsxKS5EYXRhTGFiZWwuRm9udC5TaXplID0gMTMNCgkJCQlDaGFydC5TZXJpZXNDb2xsZWN0aW9uKHNlcmllcysxKS5Qb2ludHMocG9pbnQrMSkuRGF0YUxhYmVsLk51bWJlckZvcm1hdCA9IjAi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05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everse&gt;true&lt;/d2p1:Reverse&gt;&lt;/d2p1:RowCombinationSettings&gt;&lt;d2p1:Transformation&gt;&lt;d2p1:PackagedScript&gt;&lt;d2p1:CreatedBy&gt;gs&lt;/d2p1:CreatedBy&gt;&lt;d2p1:LastUpdated&gt;2014-10-28T16:06:17.0022022+01:00&lt;/d2p1:LastUpdated&gt;&lt;d2p1:Script&gt;aW1wb3J0IG1vZGlmeV9jaGFydCBhcyBtYw0KDQptYy5Nb3ZlUm93TGFiZWxUb0VuZCgnSSBoYXZlIG5vdCBjb21wbGV0ZWQgYW55IGVkdWNhdGlvbmFsIHRyYWluaW5ncyBvciBzdHVkaWVzLicpDQptYy5Nb3ZlUm93TGFiZWxUb0VuZCgnTm8gYW5zd2VyIC8gZG9uwrR0IGtub3cnKQ0KDQo=&lt;/d2p1:Script&gt;&lt;/d2p1:PackagedScript&gt;&lt;/d2p1:Transformation&gt;&lt;/Query&gt;&lt;Version&gt;4.2.0.0&lt;/Version&gt;&lt;/ShapeLink&gt;"/>
</p:tagLst>
</file>

<file path=ppt/tags/tag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8T16:24:25.4910022+01:00&lt;/d3p1:LastUpdated&gt;&lt;d3p1:Script&gt;DQpmcmFnZT0iV2hhdCBsZXZlbCBvZiBlZHVjYXRpb24gYXJlIHlvdSBhaW1pbmcgZm9yIGF0IHRoZSBtb21lbnQ/OyAiDQpiYXNpcz0iUmVzcG9uZGVudHMgd2hvIGFyZSBub3QgdW5kZXJnb2luZyBnZW5lcmFsIGVkdWNhdGlvbjsgIg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06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8T16:24:25.4598022+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8T16:22:27.6798022+01:00&lt;/d3p1:LastUpdated&gt;&lt;d3p1:Script&gt;aW1wb3J0IG1vZGlmeV9jaGFydCBhcyBtYw0KaW1wb3J0IGJhY2tncm91bmRzDQoNCg0KZm9yIHNlcmllcyBpbiByYW5nZShDaGFydC5TZXJpZXNDb2xsZWN0aW9uKCkuQ291bnQpOg0KCWZvciBwb2ludCBpbiByYW5nZShDaGFydC5TZXJpZXNDb2xsZWN0aW9uKHNlcmllcysxKS5Qb2ludHMoKS5Db3VudCk6DQoJCWlmIENoYXJ0LlNlcmllc0NvbGxlY3Rpb24oc2VyaWVzKzEpLlBvaW50cyhwb2ludCsxKS5IYXNEYXRhTGFiZWwgPT0gVHJ1ZToNCgkJCUNoYXJ0LlNlcmllc0NvbGxlY3Rpb24oc2VyaWVzKzEpLlBvaW50cyhwb2ludCsxKS5EYXRhTGFiZWwuRGVsZXRlKCkNCgkJaWYgTWF0cml4W3Nlcmllc11bcG9pbnRdLkNvdW50PjA6DQoJCQlpZiBNYXRyaXhbc2VyaWVzXVtwb2ludF1bMF0uTnVtZXJpY1ZhbHVlID4gMS41Og0KCQkJCUNoYXJ0LlNlcmllc0NvbGxlY3Rpb24oc2VyaWVzKzEpLlBvaW50cyhwb2ludCsxKS5BcHBseURhdGFMYWJlbHMoKQ0KCQkJCUNoYXJ0LlNlcmllc0NvbGxlY3Rpb24oc2VyaWVzKzEpLlBvaW50cyhwb2ludCsxKS5EYXRhTGFiZWwuRm9udC5Db2xvciA9IGJhY2tncm91bmRzLlJHQigyNTUsIDI1NSwgMjU1KQ0KCQkJCUNoYXJ0LlNlcmllc0NvbGxlY3Rpb24oc2VyaWVzKzEpLlBvaW50cyhwb2ludCsxKS5EYXRhTGFiZWwuRm9udC5Cb2xkID0gMQ0KCQkJCUNoYXJ0LlNlcmllc0NvbGxlY3Rpb24oc2VyaWVzKzEpLlBvaW50cyhwb2ludCsxKS5EYXRhTGFiZWwuRm9udC5TaXplID0gMTMNCgkJCQlDaGFydC5TZXJpZXNDb2xsZWN0aW9uKHNlcmllcysxKS5Qb2ludHMocG9pbnQrMSkuRGF0YUxhYmVsLk51bWJlckZvcm1hdCA9IjAi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06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everse&gt;true&lt;/d2p1:Reverse&gt;&lt;/d2p1:RowCombinationSettings&gt;&lt;d2p1:Transformation&gt;&lt;d2p1:PackagedScript&gt;&lt;d2p1:CreatedBy&gt;gs&lt;/d2p1:CreatedBy&gt;&lt;d2p1:LastUpdated&gt;2014-10-28T16:22:27.6798022+01:00&lt;/d2p1:LastUpdated&gt;&lt;d2p1:Script&gt;aW1wb3J0IG1vZGlmeV9jaGFydCBhcyBtYw0KDQptYy5Nb3ZlUm93TGFiZWxUb0VuZCgnSSBoYXZlIG5vdCBjb21wbGV0ZWQgYW55IGVkdWNhdGlvbmFsIHRyYWluaW5ncyBvciBzdHVkaWVzLicpDQptYy5Nb3ZlUm93TGFiZWxUb0VuZCgnTm8gYW5zd2VyIC8gZG9uwrR0IGtub3cnKQ0KDQo=&lt;/d2p1:Script&gt;&lt;/d2p1:PackagedScript&gt;&lt;/d2p1:Transformation&gt;&lt;/Query&gt;&lt;Version&gt;4.2.0.0&lt;/Version&gt;&lt;/ShapeLink&gt;"/>
</p:tagLst>
</file>

<file path=ppt/tags/tag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8T18:04:51.6246331+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3]&lt;/d2p1:ColumnSelection&gt;&lt;d2p1:ConnectionName&gt;Total&lt;/d2p1:ConnectionName&gt;&lt;d2p1:DataQueryType&gt;SelectColumn&lt;/d2p1:DataQueryType&gt;&lt;d2p1:RowSelection&gt;/&lt;/d2p1:RowSelection&gt;&lt;d2p1:TableName&gt;q08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Query&gt;&lt;Version&gt;4.2.0.0&lt;/Version&gt;&lt;/ShapeLink&gt;"/>
</p:tagLst>
</file>

<file path=ppt/tags/tag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8T18:05:06.6630331+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4]&lt;/d2p1:ColumnSelection&gt;&lt;d2p1:ConnectionName&gt;Total&lt;/d2p1:ConnectionName&gt;&lt;d2p1:DataQueryType&gt;SelectColumn&lt;/d2p1:DataQueryType&gt;&lt;d2p1:RowSelection&gt;/&lt;/d2p1:RowSelection&gt;&lt;d2p1:TableName&gt;q08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Query&gt;&lt;Version&gt;4.2.0.0&lt;/Version&gt;&lt;/ShapeLink&gt;"/>
</p:tagLst>
</file>

<file path=ppt/tags/tag1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8T18:13:56.5336331+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2]&lt;/d2p1:ColumnSelection&gt;&lt;d2p1:ConnectionName&gt;Total&lt;/d2p1:ConnectionName&gt;&lt;d2p1:DataQueryType&gt;SelectColumn&lt;/d2p1:DataQueryType&gt;&lt;d2p1:RowSelection&gt;/&lt;/d2p1:RowSelection&gt;&lt;d2p1:TableName&gt;q08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Query&gt;&lt;Version&gt;4.2.0.0&lt;/Version&gt;&lt;/ShapeLink&gt;"/>
</p:tagLst>
</file>

<file path=ppt/tags/tag1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8T18:08:01.8988331+01:00&lt;/d3p1:LastUpdated&gt;&lt;d3p1:Script&gt;DQpmcmFnZT0iV2hhdCBkZXNjcmliZXMgeW91ciBjdXJyZW50IGVtcGxveW1lbnQgc3RhdHVzIGJlc3Q/OyAiDQpiYXNpcz0iUmVzcG9uZGVudHMgd2hvIGFyZSBub3QgdW5kZXJnb2luZyBnZW5lcmFsIGVkdWNhdGlvbjsgIg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08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8T18:08:01.8676331+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1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8T18:15:25.2196331+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6]&lt;/d2p1:ColumnSelection&gt;&lt;d2p1:ConnectionName&gt;Total&lt;/d2p1:ConnectionName&gt;&lt;d2p1:DataQueryType&gt;SelectColumn&lt;/d2p1:DataQueryType&gt;&lt;d2p1:RowSelection&gt;/&lt;/d2p1:RowSelection&gt;&lt;d2p1:TableName&gt;q08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Query&gt;&lt;Version&gt;4.2.0.0&lt;/Version&gt;&lt;/ShapeLink&gt;"/>
</p:tagLst>
</file>

<file path=ppt/tags/tag1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8T18:15:39.2284331+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7]&lt;/d2p1:ColumnSelection&gt;&lt;d2p1:ConnectionName&gt;Total&lt;/d2p1:ConnectionName&gt;&lt;d2p1:DataQueryType&gt;SelectColumn&lt;/d2p1:DataQueryType&gt;&lt;d2p1:RowSelection&gt;/&lt;/d2p1:RowSelection&gt;&lt;d2p1:TableName&gt;q08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Query&gt;&lt;Version&gt;4.2.0.0&lt;/Version&gt;&lt;/ShapeLink&gt;"/>
</p:tagLst>
</file>

<file path=ppt/tags/tag1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8T18:15:07.8724331+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5]&lt;/d2p1:ColumnSelection&gt;&lt;d2p1:ConnectionName&gt;Total&lt;/d2p1:ConnectionName&gt;&lt;d2p1:DataQueryType&gt;SelectColumn&lt;/d2p1:DataQueryType&gt;&lt;d2p1:RowSelection&gt;/&lt;/d2p1:RowSelection&gt;&lt;d2p1:TableName&gt;q08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Query&gt;&lt;Version&gt;4.2.0.0&lt;/Version&gt;&lt;/ShapeLink&gt;"/>
</p:tagLst>
</file>

<file path=ppt/tags/tag1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8T18:08:01.8988331+01:00&lt;/d3p1:LastUpdated&gt;&lt;d3p1:Script&gt;DQpmcmFnZT0iV2hhdCBkZXNjcmliZXMgeW91ciBjdXJyZW50IGVtcGxveW1lbnQgc3RhdHVzIGJlc3Q/OyAiDQpiYXNpcz0iUmVzcG9uZGVudHMgd2hvIGFyZSBub3QgdW5kZXJnb2luZyBnZW5lcmFsIGVkdWNhdGlvbjsgIg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08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8T18:08:01.8676331+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1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0:36:49.9720281+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1_1_1&lt;/d2p1:TableName&gt;&lt;/d2p1:DataQueryItem&gt;&lt;d2p1:DataQueryItem&gt;&lt;d2p1:ColumnSelection&gt;/1[3]&lt;/d2p1:ColumnSelection&gt;&lt;d2p1:ConnectionName&gt;Total&lt;/d2p1:ConnectionName&gt;&lt;d2p1:DataQueryType&gt;SelectColumn&lt;/d2p1:DataQueryType&gt;&lt;d2p1:RowSelection&gt;/&lt;/d2p1:RowSelection&gt;&lt;d2p1:TableName&gt;q11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0:36:49.9408291+01:00&lt;/d2p1:LastUpdated&gt;&lt;d2p1:Script&gt;aW1wb3J0IG1vZGlmeV9jaGFydCBhcyBtYw0KDQojdW50ZXIgNCUgenUgb3RoZXJzIHBhY2tlbg0Kc3VtbWU9MC4wDQoNCiMgYmVpIEdlc2FtdCBhdWYgPDQgcHLDvGZlbiwgYmVpIExhbmQgZGllIERhdGVuIGFnZ3JlZ2llcmVuDQpmb3IgY29sIGluIHJldmVyc2VkKHJhbmdlKE1hdHJpeC5Ub3BBeGlzLkRhdGFNZW1iZXJzLkNvdW50LTMpKToNCgl3ZXJ0PU1hdHJpeFswXVtjb2xdWzBdLk51bWVyaWNWYWx1ZQ0KCXdlcnQyPU1hdHJpeFsxXVtjb2xdWzBdLk51bWVyaWNWYWx1ZQ0KCWlmIHdlcnQ8NC4wOg0KCQlzdW1tZSs9d2VydDINCgkJTWF0cml4LkRlbGV0ZUNvbHVtbihjb2wpDQoNCmZvciBjb2wgaW4gcmFuZ2UoTWF0cml4LlRvcEF4aXMuRGF0YU1lbWJlcnMuQ291bnQpOg0KCWlmIE1hdHJpeC5Ub3BBeGlzLkRhdGFNZW1iZXJzW2NvbF0uTGFiZWwgPT0gIk90aGVyOiI6DQoJCU1hdHJpeFsxXVtjb2xdWzBdLk51bWVyaWNWYWx1ZSA9IE1hdHJpeFsxXVtjb2xdWzBdLk51bWVyaWNWYWx1ZSArIHN1bW1lDQoJCQ0KIyBLbGFtbWVydGV4dGUgcmF1cw0KZm9yIG1lbWJlciBpbiBNYXRyaXguVG9wQXhpcy5EYXRhTWVtYmVyczoNCiAgICBwb3NzdGFydCA9IG1lbWJlci5MYWJlbC5maW5kKCIoIikNCiAgICBwb3NlbmRlID0gbWVtYmVyLkxhYmVsLmZpbmQoIikiKQ0KICAgIGlmIHBvc3N0YXJ0ID4gMDoNCiAgICAgICAgbWVtYmVyLkxhYmVsPSBtZW1iZXIuTGFiZWxbMDpwb3NzdGFydF0NCiAgICAgICAgDQpNYXRyaXguRGVsZXRlUm93KDApDQoNCg==&lt;/d2p1:Script&gt;&lt;/d2p1:PackagedScript&gt;&lt;/d2p1:Transformation&gt;&lt;/Query&gt;&lt;Version&gt;4.2.0.0&lt;/Version&gt;&lt;/ShapeLink&gt;"/>
</p:tagLst>
</file>

<file path=ppt/tags/tag1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0:37:02.7480186+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1_1_1&lt;/d2p1:TableName&gt;&lt;/d2p1:DataQueryItem&gt;&lt;d2p1:DataQueryItem&gt;&lt;d2p1:ColumnSelection&gt;/1[4]&lt;/d2p1:ColumnSelection&gt;&lt;d2p1:ConnectionName&gt;Total&lt;/d2p1:ConnectionName&gt;&lt;d2p1:DataQueryType&gt;SelectColumn&lt;/d2p1:DataQueryType&gt;&lt;d2p1:RowSelection&gt;/&lt;/d2p1:RowSelection&gt;&lt;d2p1:TableName&gt;q11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0:37:02.7168196+01:00&lt;/d2p1:LastUpdated&gt;&lt;d2p1:Script&gt;aW1wb3J0IG1vZGlmeV9jaGFydCBhcyBtYw0KDQojdW50ZXIgNCUgenUgb3RoZXJzIHBhY2tlbg0Kc3VtbWU9MC4wDQoNCiMgYmVpIEdlc2FtdCBhdWYgPDQgcHLDvGZlbiwgYmVpIExhbmQgZGllIERhdGVuIGFnZ3JlZ2llcmVuDQpmb3IgY29sIGluIHJldmVyc2VkKHJhbmdlKE1hdHJpeC5Ub3BBeGlzLkRhdGFNZW1iZXJzLkNvdW50LTMpKToNCgl3ZXJ0PU1hdHJpeFswXVtjb2xdWzBdLk51bWVyaWNWYWx1ZQ0KCXdlcnQyPU1hdHJpeFsxXVtjb2xdWzBdLk51bWVyaWNWYWx1ZQ0KCWlmIHdlcnQ8NC4wOg0KCQlzdW1tZSs9d2VydDINCgkJTWF0cml4LkRlbGV0ZUNvbHVtbihjb2wpDQoNCmZvciBjb2wgaW4gcmFuZ2UoTWF0cml4LlRvcEF4aXMuRGF0YU1lbWJlcnMuQ291bnQpOg0KCWlmIE1hdHJpeC5Ub3BBeGlzLkRhdGFNZW1iZXJzW2NvbF0uTGFiZWwgPT0gIk90aGVyOiI6DQoJCU1hdHJpeFsxXVtjb2xdWzBdLk51bWVyaWNWYWx1ZSA9IE1hdHJpeFsxXVtjb2xdWzBdLk51bWVyaWNWYWx1ZSArIHN1bW1lDQoJCQ0KIyBLbGFtbWVydGV4dGUgcmF1cw0KZm9yIG1lbWJlciBpbiBNYXRyaXguVG9wQXhpcy5EYXRhTWVtYmVyczoNCiAgICBwb3NzdGFydCA9IG1lbWJlci5MYWJlbC5maW5kKCIoIikNCiAgICBwb3NlbmRlID0gbWVtYmVyLkxhYmVsLmZpbmQoIikiKQ0KICAgIGlmIHBvc3N0YXJ0ID4gMDoNCiAgICAgICAgbWVtYmVyLkxhYmVsPSBtZW1iZXIuTGFiZWxbMDpwb3NzdGFydF0NCiAgICAgICAgDQpNYXRyaXguRGVsZXRlUm93KDApDQoNCg==&lt;/d2p1:Script&gt;&lt;/d2p1:PackagedScript&gt;&lt;/d2p1:Transformation&gt;&lt;/Query&gt;&lt;Version&gt;4.2.0.0&lt;/Version&gt;&lt;/ShapeLink&gt;"/>
</p:tagLst>
</file>

<file path=ppt/tags/tag1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1:43.9644354+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1_1_1&lt;/d2p1:TableName&gt;&lt;/d2p1:DataQueryItem&gt;&lt;d2p1:DataQueryItem&gt;&lt;d2p1:ColumnSelection&gt;/1[2]&lt;/d2p1:ColumnSelection&gt;&lt;d2p1:ConnectionName&gt;Total&lt;/d2p1:ConnectionName&gt;&lt;d2p1:DataQueryType&gt;SelectColumn&lt;/d2p1:DataQueryType&gt;&lt;d2p1:RowSelection&gt;/&lt;/d2p1:RowSelection&gt;&lt;d2p1:TableName&gt;q11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1:43.9332458+01:00&lt;/d2p1:LastUpdated&gt;&lt;d2p1:Script&gt;aW1wb3J0IG1vZGlmeV9jaGFydCBhcyBtYw0KDQojdW50ZXIgNCUgenUgb3RoZXJzIHBhY2tlbg0Kc3VtbWU9MC4wDQoNCiMgYmVpIEdlc2FtdCBhdWYgPDQgcHLDvGZlbiwgYmVpIExhbmQgZGllIERhdGVuIGFnZ3JlZ2llcmVuDQpmb3IgY29sIGluIHJldmVyc2VkKHJhbmdlKE1hdHJpeC5Ub3BBeGlzLkRhdGFNZW1iZXJzLkNvdW50LTMpKToNCgl3ZXJ0PU1hdHJpeFswXVtjb2xdWzBdLk51bWVyaWNWYWx1ZQ0KCXdlcnQyPU1hdHJpeFsxXVtjb2xdWzBdLk51bWVyaWNWYWx1ZQ0KCWlmIHdlcnQ8NC4wOg0KCQlzdW1tZSs9d2VydDINCgkJTWF0cml4LkRlbGV0ZUNvbHVtbihjb2wpDQoNCmZvciBjb2wgaW4gcmFuZ2UoTWF0cml4LlRvcEF4aXMuRGF0YU1lbWJlcnMuQ291bnQpOg0KCWlmIE1hdHJpeC5Ub3BBeGlzLkRhdGFNZW1iZXJzW2NvbF0uTGFiZWwgPT0gIk90aGVyOiI6DQoJCU1hdHJpeFsxXVtjb2xdWzBdLk51bWVyaWNWYWx1ZSA9IE1hdHJpeFsxXVtjb2xdWzBdLk51bWVyaWNWYWx1ZSArIHN1bW1lDQoJCQ0KIyBLbGFtbWVydGV4dGUgcmF1cw0KZm9yIG1lbWJlciBpbiBNYXRyaXguVG9wQXhpcy5EYXRhTWVtYmVyczoNCiAgICBwb3NzdGFydCA9IG1lbWJlci5MYWJlbC5maW5kKCIoIikNCiAgICBwb3NlbmRlID0gbWVtYmVyLkxhYmVsLmZpbmQoIikiKQ0KICAgIGlmIHBvc3N0YXJ0ID4gMDoNCiAgICAgICAgbWVtYmVyLkxhYmVsPSBtZW1iZXIuTGFiZWxbMDpwb3NzdGFydF0NCiAgICAgICAgDQojIDogcmF1cyAgICAgICAgDQpmb3IgbWVtYmVyIGluIE1hdHJpeC5Ub3BBeGlzLkRhdGFNZW1iZXJzOg0KICAgIG1lbWJlci5MYWJlbCA9IG1lbWJlci5MYWJlbC5yZXBsYWNlKCJPdGhlcjoiLCJPdGhlciIpDQoNCiAgICAgICAgDQpNYXRyaXguRGVsZXRlUm93KDApDQoNCg==&lt;/d2p1:Script&gt;&lt;/d2p1:PackagedScript&gt;&lt;/d2p1:Transformation&gt;&lt;/Query&gt;&lt;Version&gt;4.2.0.0&lt;/Version&gt;&lt;/ShapeLink&gt;"/>
</p:tagLst>
</file>

<file path=ppt/tags/tag1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0:25:02.8500652+01:00&lt;/d3p1:LastUpdated&gt;&lt;d3p1:Script&gt;DQpmcmFnZT0iV2hhdCBpcyB5b3VyIGN1cnJlbnQgZmllbGQgb2YgZWR1Y2F0aW9uIC8gdm9jYXRpb25hbCB0cmFpbmluZz87ICINCmJhc2lzPSJSZXNwb25kZW50cyB3aG8gYXJlIHN0aWxsIHVuZGVyZ29pbmcgZWR1Y2F0aW9uIChvdGhlciB0aGFuIGdlbmVyYWwgZWR1Y2F0aW9uKTsgIg0Kbj0ibj0iKyBNYXRyaXhbMF1bMF1bMF0uVmFsdWUgKyAiLSIgKyBNYXRyaXhbTWF0cml4LlNpZGVBeGlzLkRhdGFNZW1iZXJzLkNvdW50LTFdWzBdWzBdLlZhbHVlDQoNCg0KU2hhcGUuVGV4dGZyYW1lLlRleHRyYW5nZS5UZXh0ID0gZnJhZ2UgKyBiYXNpcyArIG4gKyAiOyBWYWx1ZXMgPDQlIChhY3Jvc3MgYWxsIGNvdW50cmllcykgYXJlIGFnZ3JlZ2F0ZWQgdG8gb3RoZXJzI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1_1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25:02.8188754+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2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0:38:19.8135515+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1_1_1&lt;/d2p1:TableName&gt;&lt;/d2p1:DataQueryItem&gt;&lt;d2p1:DataQueryItem&gt;&lt;d2p1:ColumnSelection&gt;/1[6]&lt;/d2p1:ColumnSelection&gt;&lt;d2p1:ConnectionName&gt;Total&lt;/d2p1:ConnectionName&gt;&lt;d2p1:DataQueryType&gt;SelectColumn&lt;/d2p1:DataQueryType&gt;&lt;d2p1:RowSelection&gt;/&lt;/d2p1:RowSelection&gt;&lt;d2p1:TableName&gt;q11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0:38:19.7511535+01:00&lt;/d2p1:LastUpdated&gt;&lt;d2p1:Script&gt;aW1wb3J0IG1vZGlmeV9jaGFydCBhcyBtYw0KDQojdW50ZXIgNCUgenUgb3RoZXJzIHBhY2tlbg0Kc3VtbWU9MC4wDQoNCiMgYmVpIEdlc2FtdCBhdWYgPDQgcHLDvGZlbiwgYmVpIExhbmQgZGllIERhdGVuIGFnZ3JlZ2llcmVuDQpmb3IgY29sIGluIHJldmVyc2VkKHJhbmdlKE1hdHJpeC5Ub3BBeGlzLkRhdGFNZW1iZXJzLkNvdW50LTMpKToNCgl3ZXJ0PU1hdHJpeFswXVtjb2xdWzBdLk51bWVyaWNWYWx1ZQ0KCXdlcnQyPU1hdHJpeFsxXVtjb2xdWzBdLk51bWVyaWNWYWx1ZQ0KCWlmIHdlcnQ8NC4wOg0KCQlzdW1tZSs9d2VydDINCgkJTWF0cml4LkRlbGV0ZUNvbHVtbihjb2wpDQoNCmZvciBjb2wgaW4gcmFuZ2UoTWF0cml4LlRvcEF4aXMuRGF0YU1lbWJlcnMuQ291bnQpOg0KCWlmIE1hdHJpeC5Ub3BBeGlzLkRhdGFNZW1iZXJzW2NvbF0uTGFiZWwgPT0gIk90aGVyOiI6DQoJCU1hdHJpeFsxXVtjb2xdWzBdLk51bWVyaWNWYWx1ZSA9IE1hdHJpeFsxXVtjb2xdWzBdLk51bWVyaWNWYWx1ZSArIHN1bW1lDQoJCQ0KIyBLbGFtbWVydGV4dGUgcmF1cw0KZm9yIG1lbWJlciBpbiBNYXRyaXguVG9wQXhpcy5EYXRhTWVtYmVyczoNCiAgICBwb3NzdGFydCA9IG1lbWJlci5MYWJlbC5maW5kKCIoIikNCiAgICBwb3NlbmRlID0gbWVtYmVyLkxhYmVsLmZpbmQoIikiKQ0KICAgIGlmIHBvc3N0YXJ0ID4gMDoNCiAgICAgICAgbWVtYmVyLkxhYmVsPSBtZW1iZXIuTGFiZWxbMDpwb3NzdGFydF0NCiAgICAgICAgDQpNYXRyaXguRGVsZXRlUm93KDApDQoNCg==&lt;/d2p1:Script&gt;&lt;/d2p1:PackagedScript&gt;&lt;/d2p1:Transformation&gt;&lt;/Query&gt;&lt;Version&gt;4.2.0.0&lt;/Version&gt;&lt;/ShapeLink&gt;"/>
</p:tagLst>
</file>

<file path=ppt/tags/tag2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0:38:41.044471+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1_1_1&lt;/d2p1:TableName&gt;&lt;/d2p1:DataQueryItem&gt;&lt;d2p1:DataQueryItem&gt;&lt;d2p1:ColumnSelection&gt;/1[7]&lt;/d2p1:ColumnSelection&gt;&lt;d2p1:ConnectionName&gt;Total&lt;/d2p1:ConnectionName&gt;&lt;d2p1:DataQueryType&gt;SelectColumn&lt;/d2p1:DataQueryType&gt;&lt;d2p1:RowSelection&gt;/&lt;/d2p1:RowSelection&gt;&lt;d2p1:TableName&gt;q11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0:38:40.9976725+01:00&lt;/d2p1:LastUpdated&gt;&lt;d2p1:Script&gt;aW1wb3J0IG1vZGlmeV9jaGFydCBhcyBtYw0KDQojdW50ZXIgNCUgenUgb3RoZXJzIHBhY2tlbg0Kc3VtbWU9MC4wDQoNCiMgYmVpIEdlc2FtdCBhdWYgPDQgcHLDvGZlbiwgYmVpIExhbmQgZGllIERhdGVuIGFnZ3JlZ2llcmVuDQpmb3IgY29sIGluIHJldmVyc2VkKHJhbmdlKE1hdHJpeC5Ub3BBeGlzLkRhdGFNZW1iZXJzLkNvdW50LTMpKToNCgl3ZXJ0PU1hdHJpeFswXVtjb2xdWzBdLk51bWVyaWNWYWx1ZQ0KCXdlcnQyPU1hdHJpeFsxXVtjb2xdWzBdLk51bWVyaWNWYWx1ZQ0KCWlmIHdlcnQ8NC4wOg0KCQlzdW1tZSs9d2VydDINCgkJTWF0cml4LkRlbGV0ZUNvbHVtbihjb2wpDQoNCmZvciBjb2wgaW4gcmFuZ2UoTWF0cml4LlRvcEF4aXMuRGF0YU1lbWJlcnMuQ291bnQpOg0KCWlmIE1hdHJpeC5Ub3BBeGlzLkRhdGFNZW1iZXJzW2NvbF0uTGFiZWwgPT0gIk90aGVyOiI6DQoJCU1hdHJpeFsxXVtjb2xdWzBdLk51bWVyaWNWYWx1ZSA9IE1hdHJpeFsxXVtjb2xdWzBdLk51bWVyaWNWYWx1ZSArIHN1bW1lDQoJCQ0KIyBLbGFtbWVydGV4dGUgcmF1cw0KZm9yIG1lbWJlciBpbiBNYXRyaXguVG9wQXhpcy5EYXRhTWVtYmVyczoNCiAgICBwb3NzdGFydCA9IG1lbWJlci5MYWJlbC5maW5kKCIoIikNCiAgICBwb3NlbmRlID0gbWVtYmVyLkxhYmVsLmZpbmQoIikiKQ0KICAgIGlmIHBvc3N0YXJ0ID4gMDoNCiAgICAgICAgbWVtYmVyLkxhYmVsPSBtZW1iZXIuTGFiZWxbMDpwb3NzdGFydF0NCiAgICAgICAgDQpNYXRyaXguRGVsZXRlUm93KDApDQoNCg==&lt;/d2p1:Script&gt;&lt;/d2p1:PackagedScript&gt;&lt;/d2p1:Transformation&gt;&lt;/Query&gt;&lt;Version&gt;4.2.0.0&lt;/Version&gt;&lt;/ShapeLink&gt;"/>
</p:tagLst>
</file>

<file path=ppt/tags/tag2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2:02.7249798+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1_1_1&lt;/d2p1:TableName&gt;&lt;/d2p1:DataQueryItem&gt;&lt;d2p1:DataQueryItem&gt;&lt;d2p1:ColumnSelection&gt;/1[5]&lt;/d2p1:ColumnSelection&gt;&lt;d2p1:ConnectionName&gt;Total&lt;/d2p1:ConnectionName&gt;&lt;d2p1:DataQueryType&gt;SelectColumn&lt;/d2p1:DataQueryType&gt;&lt;d2p1:RowSelection&gt;/&lt;/d2p1:RowSelection&gt;&lt;d2p1:TableName&gt;q11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2:02.6626006+01:00&lt;/d2p1:LastUpdated&gt;&lt;d2p1:Script&gt;aW1wb3J0IG1vZGlmeV9jaGFydCBhcyBtYw0KDQojdW50ZXIgNCUgenUgb3RoZXJzIHBhY2tlbg0Kc3VtbWU9MC4wDQoNCiMgYmVpIEdlc2FtdCBhdWYgPDQgcHLDvGZlbiwgYmVpIExhbmQgZGllIERhdGVuIGFnZ3JlZ2llcmVuDQpmb3IgY29sIGluIHJldmVyc2VkKHJhbmdlKE1hdHJpeC5Ub3BBeGlzLkRhdGFNZW1iZXJzLkNvdW50LTMpKToNCgl3ZXJ0PU1hdHJpeFswXVtjb2xdWzBdLk51bWVyaWNWYWx1ZQ0KCXdlcnQyPU1hdHJpeFsxXVtjb2xdWzBdLk51bWVyaWNWYWx1ZQ0KCWlmIHdlcnQ8NC4wOg0KCQlzdW1tZSs9d2VydDINCgkJTWF0cml4LkRlbGV0ZUNvbHVtbihjb2wpDQoNCmZvciBjb2wgaW4gcmFuZ2UoTWF0cml4LlRvcEF4aXMuRGF0YU1lbWJlcnMuQ291bnQpOg0KCWlmIE1hdHJpeC5Ub3BBeGlzLkRhdGFNZW1iZXJzW2NvbF0uTGFiZWwgPT0gIk90aGVyOiI6DQoJCU1hdHJpeFsxXVtjb2xdWzBdLk51bWVyaWNWYWx1ZSA9IE1hdHJpeFsxXVtjb2xdWzBdLk51bWVyaWNWYWx1ZSArIHN1bW1lDQoJCQ0KIyBLbGFtbWVydGV4dGUgcmF1cw0KZm9yIG1lbWJlciBpbiBNYXRyaXguVG9wQXhpcy5EYXRhTWVtYmVyczoNCiAgICBwb3NzdGFydCA9IG1lbWJlci5MYWJlbC5maW5kKCIoIikNCiAgICBwb3NlbmRlID0gbWVtYmVyLkxhYmVsLmZpbmQoIikiKQ0KICAgIGlmIHBvc3N0YXJ0ID4gMDoNCiAgICAgICAgbWVtYmVyLkxhYmVsPSBtZW1iZXIuTGFiZWxbMDpwb3NzdGFydF0NCiAgICAgICAgDQpNYXRyaXguRGVsZXRlUm93KDApDQoNCiMgOiByYXVzICAgICAgICANCmZvciBtZW1iZXIgaW4gTWF0cml4LlRvcEF4aXMuRGF0YU1lbWJlcnM6DQogICAgbWVtYmVyLkxhYmVsID0gbWVtYmVyLkxhYmVsLnJlcGxhY2UoIk90aGVyOiIsIk90aGVyIikNCg==&lt;/d2p1:Script&gt;&lt;/d2p1:PackagedScript&gt;&lt;/d2p1:Transformation&gt;&lt;/Query&gt;&lt;Version&gt;4.2.0.0&lt;/Version&gt;&lt;/ShapeLink&gt;"/>
</p:tagLst>
</file>

<file path=ppt/tags/tag2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0:25:21.127288+01:00&lt;/d3p1:LastUpdated&gt;&lt;d3p1:Script&gt;DQpmcmFnZT0iV2hhdCBpcyB5b3VyIGN1cnJlbnQgZmllbGQgb2YgZWR1Y2F0aW9uIC8gdm9jYXRpb25hbCB0cmFpbmluZz87ICINCmJhc2lzPSJSZXNwb25kZW50cyB3aG8gYXJlIHN0aWxsIHVuZGVyZ29pbmcgZWR1Y2F0aW9uIChvdGhlciB0aGFuIGdlbmVyYWwgZWR1Y2F0aW9uKTsgIg0Kbj0ibj0iKyBNYXRyaXhbMF1bMF1bMF0uVmFsdWUgKyAiLSIgKyBNYXRyaXhbTWF0cml4LlNpZGVBeGlzLkRhdGFNZW1iZXJzLkNvdW50LTFdWzBdWzBdLlZhbHVlDQoNCg0KU2hhcGUuVGV4dGZyYW1lLlRleHRyYW5nZS5UZXh0ID0gZnJhZ2UgKyBiYXNpcyArIG4gKyAiOyBWYWx1ZXMgPDQlIChhY3Jvc3MgYWxsIGNvdW50cmllcyBhbGwgY291bnRyaWVzKSBhcmUgYWdncmVnYXRlZCB0byBvdGhlcnM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1_1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25:21.0960982+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2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1:03:31.0439978+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1_2_1&lt;/d2p1:TableName&gt;&lt;/d2p1:DataQueryItem&gt;&lt;d2p1:DataQueryItem&gt;&lt;d2p1:ColumnSelection&gt;/1[3]&lt;/d2p1:ColumnSelection&gt;&lt;d2p1:ConnectionName&gt;Total&lt;/d2p1:ConnectionName&gt;&lt;d2p1:DataQueryType&gt;SelectColumn&lt;/d2p1:DataQueryType&gt;&lt;d2p1:RowSelection&gt;/&lt;/d2p1:RowSelection&gt;&lt;d2p1:TableName&gt;q11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03:30.9815958+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2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1:03:50.9190348+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1_2_1&lt;/d2p1:TableName&gt;&lt;/d2p1:DataQueryItem&gt;&lt;d2p1:DataQueryItem&gt;&lt;d2p1:ColumnSelection&gt;/1[4]&lt;/d2p1:ColumnSelection&gt;&lt;d2p1:ConnectionName&gt;Total&lt;/d2p1:ConnectionName&gt;&lt;d2p1:DataQueryType&gt;SelectColumn&lt;/d2p1:DataQueryType&gt;&lt;d2p1:RowSelection&gt;/&lt;/d2p1:RowSelection&gt;&lt;d2p1:TableName&gt;q11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03:50.8722333+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2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2:20.7525686+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1_2_1&lt;/d2p1:TableName&gt;&lt;/d2p1:DataQueryItem&gt;&lt;d2p1:DataQueryItem&gt;&lt;d2p1:ColumnSelection&gt;/1[2]&lt;/d2p1:ColumnSelection&gt;&lt;d2p1:ConnectionName&gt;Total&lt;/d2p1:ConnectionName&gt;&lt;d2p1:DataQueryType&gt;SelectColumn&lt;/d2p1:DataQueryType&gt;&lt;d2p1:RowSelection&gt;/&lt;/d2p1:RowSelection&gt;&lt;d2p1:TableName&gt;q11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2:20.6901894+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0KIyA6IHJhdXMgICAgICAgIA0KZm9yIG1lbWJlciBpbiBNYXRyaXguVG9wQXhpcy5EYXRhTWVtYmVyczoNCiAgICBtZW1iZXIuTGFiZWwgPSBtZW1iZXIuTGFiZWwucmVwbGFjZSgiT3RoZXI6IiwiT3RoZXIiKQ==&lt;/d2p1:Script&gt;&lt;/d2p1:PackagedScript&gt;&lt;/d2p1:Transformation&gt;&lt;/Query&gt;&lt;Version&gt;4.2.0.0&lt;/Version&gt;&lt;/ShapeLink&gt;"/>
</p:tagLst>
</file>

<file path=ppt/tags/tag2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8T18:39:53.1152331+01:00&lt;/d3p1:LastUpdated&gt;&lt;d3p1:Script&gt;DQpmcmFnZT0iT3V0IG9mIHdoYXQgcmVhc29ucyBkaWQgeW91IGNob29zZSB5b3VyIGN1cnJlbnQgZmllbGQgb2YgZWR1Y2F0aW9uIC8gdm9jYXRpb25hbCB0cmFpbmluZz8gUGxlYXNlIHRpY2sgdGhlIHRocmVlIG1vc3QgaW1wb3J0YW50IHJlYXNvbnMuOyAiDQpiYXNpcz0iUmVzcG9uZGVudHMgd2hvIGFyZSBzdGlsbCB1bmRlcmdvaW5nIGVkdWNhdGlvbiAob3RoZXIgdGhhbiBnZW5lcmFsIGVkdWNhdGlvbik7ICINCm49Im49IisgTWF0cml4WzBdWzBdWzBdLlZhbHVlICsgIi0iICsgTWF0cml4W01hdHJpeC5TaWRlQXhpcy5EYXRhTWVtYmVycy5Db3VudC0xXVswXVswXS5WYWx1ZQ0KDQoNClNoYXBlLlRleHRmcmFtZS5UZXh0cmFuZ2UuVGV4dCA9IGZyYWdlICsgYmFzaXMgKyBu&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1_2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8T18:39:53.0840331+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2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1:04:53.0394088+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1_2_1&lt;/d2p1:TableName&gt;&lt;/d2p1:DataQueryItem&gt;&lt;d2p1:DataQueryItem&gt;&lt;d2p1:ColumnSelection&gt;/1[6]&lt;/d2p1:ColumnSelection&gt;&lt;d2p1:ConnectionName&gt;Total&lt;/d2p1:ConnectionName&gt;&lt;d2p1:DataQueryType&gt;SelectColumn&lt;/d2p1:DataQueryType&gt;&lt;d2p1:RowSelection&gt;/&lt;/d2p1:RowSelection&gt;&lt;d2p1:TableName&gt;q11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04:52.9770088+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2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1:05:13.3662088+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1_2_1&lt;/d2p1:TableName&gt;&lt;/d2p1:DataQueryItem&gt;&lt;d2p1:DataQueryItem&gt;&lt;d2p1:ColumnSelection&gt;/1[7]&lt;/d2p1:ColumnSelection&gt;&lt;d2p1:ConnectionName&gt;Total&lt;/d2p1:ConnectionName&gt;&lt;d2p1:DataQueryType&gt;SelectColumn&lt;/d2p1:DataQueryType&gt;&lt;d2p1:RowSelection&gt;/&lt;/d2p1:RowSelection&gt;&lt;d2p1:TableName&gt;q11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05:13.2726088+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3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2:34.5539666+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1_2_1&lt;/d2p1:TableName&gt;&lt;/d2p1:DataQueryItem&gt;&lt;d2p1:DataQueryItem&gt;&lt;d2p1:ColumnSelection&gt;/1[5]&lt;/d2p1:ColumnSelection&gt;&lt;d2p1:ConnectionName&gt;Total&lt;/d2p1:ConnectionName&gt;&lt;d2p1:DataQueryType&gt;SelectColumn&lt;/d2p1:DataQueryType&gt;&lt;d2p1:RowSelection&gt;/&lt;/d2p1:RowSelection&gt;&lt;d2p1:TableName&gt;q11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2:34.5071822+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0KIyA6IHJhdXMgICAgICAgIA0KZm9yIG1lbWJlciBpbiBNYXRyaXguVG9wQXhpcy5EYXRhTWVtYmVyczoNCiAgICBtZW1iZXIuTGFiZWwgPSBtZW1iZXIuTGFiZWwucmVwbGFjZSgiT3RoZXI6IiwiT3RoZXIiKQ==&lt;/d2p1:Script&gt;&lt;/d2p1:PackagedScript&gt;&lt;/d2p1:Transformation&gt;&lt;/Query&gt;&lt;Version&gt;4.2.0.0&lt;/Version&gt;&lt;/ShapeLink&gt;"/>
</p:tagLst>
</file>

<file path=ppt/tags/tag3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8T18:39:53.1152331+01:00&lt;/d3p1:LastUpdated&gt;&lt;d3p1:Script&gt;DQpmcmFnZT0iT3V0IG9mIHdoYXQgcmVhc29ucyBkaWQgeW91IGNob29zZSB5b3VyIGN1cnJlbnQgZmllbGQgb2YgZWR1Y2F0aW9uIC8gdm9jYXRpb25hbCB0cmFpbmluZz8gUGxlYXNlIHRpY2sgdGhlIHRocmVlIG1vc3QgaW1wb3J0YW50IHJlYXNvbnMuOyAiDQpiYXNpcz0iUmVzcG9uZGVudHMgd2hvIGFyZSBzdGlsbCB1bmRlcmdvaW5nIGVkdWNhdGlvbiAob3RoZXIgdGhhbiBnZW5lcmFsIGVkdWNhdGlvbik7ICINCm49Im49IisgTWF0cml4WzBdWzBdWzBdLlZhbHVlICsgIi0iICsgTWF0cml4W01hdHJpeC5TaWRlQXhpcy5EYXRhTWVtYmVycy5Db3VudC0xXVswXVswXS5WYWx1ZQ0KDQoNClNoYXBlLlRleHRmcmFtZS5UZXh0cmFuZ2UuVGV4dCA9IGZyYWdlICsgYmFzaXMgKyBu&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1_2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8T18:39:53.0840331+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3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0:22:15.0286272+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3]&lt;/d2p1:ColumnSelection&gt;&lt;d2p1:ConnectionName&gt;Total&lt;/d2p1:ConnectionName&gt;&lt;d2p1:DataQueryType&gt;SelectColumn&lt;/d2p1:DataQueryType&gt;&lt;d2p1:RowSelection&gt;/&lt;/d2p1:RowSelection&gt;&lt;d2p1:TableName&gt;q12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Query&gt;&lt;Version&gt;4.2.0.0&lt;/Version&gt;&lt;/ShapeLink&gt;"/>
</p:tagLst>
</file>

<file path=ppt/tags/tag3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0:22:15.0286272+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4]&lt;/d2p1:ColumnSelection&gt;&lt;d2p1:ConnectionName&gt;Total&lt;/d2p1:ConnectionName&gt;&lt;d2p1:DataQueryType&gt;SelectColumn&lt;/d2p1:DataQueryType&gt;&lt;d2p1:RowSelection&gt;/&lt;/d2p1:RowSelection&gt;&lt;d2p1:TableName&gt;q12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Query&gt;&lt;Version&gt;4.2.0.0&lt;/Version&gt;&lt;/ShapeLink&gt;"/>
</p:tagLst>
</file>

<file path=ppt/tags/tag3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2:50.7725586+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2]&lt;/d2p1:ColumnSelection&gt;&lt;d2p1:ConnectionName&gt;Total&lt;/d2p1:ConnectionName&gt;&lt;d2p1:DataQueryType&gt;SelectColumn&lt;/d2p1:DataQueryType&gt;&lt;d2p1:RowSelection&gt;/&lt;/d2p1:RowSelection&gt;&lt;d2p1:TableName&gt;q12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2:50.7101794+01:00&lt;/d2p1:LastUpdated&gt;&lt;d2p1:Script&gt;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NCiMgOiByYXVzICAgICAgICANCmZvciBtZW1iZXIgaW4gTWF0cml4LlRvcEF4aXMuRGF0YU1lbWJlcnM6DQogICAgbWVtYmVyLkxhYmVsID0gbWVtYmVyLkxhYmVsLnJlcGxhY2UoIk90aGVyOiIsIk90aGVyIik=&lt;/d2p1:Script&gt;&lt;/d2p1:PackagedScript&gt;&lt;/d2p1:Transformation&gt;&lt;/Query&gt;&lt;Version&gt;4.2.0.0&lt;/Version&gt;&lt;/ShapeLink&gt;"/>
</p:tagLst>
</file>

<file path=ppt/tags/tag3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0:28:13.8862964+01:00&lt;/d3p1:LastUpdated&gt;&lt;d3p1:Script&gt;DQpmcmFnZT0iVGhpbmtpbmcgYWJvdXQgdGhlIHR5cGUgb2Ygd29yayB5b3UgZG8gaW4geW91ciBqb2IsIHdoaWNoIG9mIHRoZSBmb2xsb3dpbmcgZG9lcyBmaXQgYmVzdD87ICINCmJhc2lzPSJSZXNwb25kZW50cyB3aG8gYXJlIGVtcGxveWVkIG9yIHVzZWQgdG8gYmUgZW1wbG95ZWQ7ICINCm49Im49IisgTWF0cml4WzBdWzBdWzBdLlZhbHVlICsgIi0iICsgTWF0cml4W01hdHJpeC5TaWRlQXhpcy5EYXRhTWVtYmVycy5Db3VudC0xXVswXVswXS5WYWx1ZQ0KDQoNClNoYXBlLlRleHRmcmFtZS5UZXh0cmFuZ2UuVGV4dCA9IGZyYWdlICsgYmFzaXMgKyBu&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2_1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0:28:13.8550964+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3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0:22:52.7016612+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6]&lt;/d2p1:ColumnSelection&gt;&lt;d2p1:ConnectionName&gt;Total&lt;/d2p1:ConnectionName&gt;&lt;d2p1:DataQueryType&gt;SelectColumn&lt;/d2p1:DataQueryType&gt;&lt;d2p1:RowSelection&gt;/&lt;/d2p1:RowSelection&gt;&lt;d2p1:TableName&gt;q12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Query&gt;&lt;Version&gt;4.2.0.0&lt;/Version&gt;&lt;/ShapeLink&gt;"/>
</p:tagLst>
</file>

<file path=ppt/tags/tag3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0:22:52.7016612+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7]&lt;/d2p1:ColumnSelection&gt;&lt;d2p1:ConnectionName&gt;Total&lt;/d2p1:ConnectionName&gt;&lt;d2p1:DataQueryType&gt;SelectColumn&lt;/d2p1:DataQueryType&gt;&lt;d2p1:RowSelection&gt;/&lt;/d2p1:RowSelection&gt;&lt;d2p1:TableName&gt;q12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Query&gt;&lt;Version&gt;4.2.0.0&lt;/Version&gt;&lt;/ShapeLink&gt;"/>
</p:tagLst>
</file>

<file path=ppt/tags/tag3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3:04.2620606+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5]&lt;/d2p1:ColumnSelection&gt;&lt;d2p1:ConnectionName&gt;Total&lt;/d2p1:ConnectionName&gt;&lt;d2p1:DataQueryType&gt;SelectColumn&lt;/d2p1:DataQueryType&gt;&lt;d2p1:RowSelection&gt;/&lt;/d2p1:RowSelection&gt;&lt;d2p1:TableName&gt;q12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3:04.1996814+01:00&lt;/d2p1:LastUpdated&gt;&lt;d2p1:Script&gt;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NCiMgOiByYXVzICAgICAgICANCmZvciBtZW1iZXIgaW4gTWF0cml4LlRvcEF4aXMuRGF0YU1lbWJlcnM6DQogICAgbWVtYmVyLkxhYmVsID0gbWVtYmVyLkxhYmVsLnJlcGxhY2UoIk90aGVyOiIsIk90aGVyIik=&lt;/d2p1:Script&gt;&lt;/d2p1:PackagedScript&gt;&lt;/d2p1:Transformation&gt;&lt;/Query&gt;&lt;Version&gt;4.2.0.0&lt;/Version&gt;&lt;/ShapeLink&gt;"/>
</p:tagLst>
</file>

<file path=ppt/tags/tag3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0:28:13.8862964+01:00&lt;/d3p1:LastUpdated&gt;&lt;d3p1:Script&gt;DQpmcmFnZT0iVGhpbmtpbmcgYWJvdXQgdGhlIHR5cGUgb2Ygd29yayB5b3UgZG8gaW4geW91ciBqb2IsIHdoaWNoIG9mIHRoZSBmb2xsb3dpbmcgZG9lcyBmaXQgYmVzdD87ICINCmJhc2lzPSJSZXNwb25kZW50cyB3aG8gYXJlIGVtcGxveWVkIG9yIHVzZWQgdG8gYmUgZW1wbG95ZWQ7ICINCm49Im49IisgTWF0cml4WzBdWzBdWzBdLlZhbHVlICsgIi0iICsgTWF0cml4W01hdHJpeC5TaWRlQXhpcy5EYXRhTWVtYmVycy5Db3VudC0xXVswXVswXS5WYWx1ZQ0KDQoNClNoYXBlLlRleHRmcmFtZS5UZXh0cmFuZ2UuVGV4dCA9IGZyYWdlICsgYmFzaXMgKyBu&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2_1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0:28:13.8550964+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4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0:49:06.0146075+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2_1a_1&lt;/d2p1:TableName&gt;&lt;/d2p1:DataQueryItem&gt;&lt;d2p1:DataQueryItem&gt;&lt;d2p1:ColumnSelection&gt;/1[3]&lt;/d2p1:ColumnSelection&gt;&lt;d2p1:ConnectionName&gt;Total&lt;/d2p1:ConnectionName&gt;&lt;d2p1:DataQueryType&gt;SelectColumn&lt;/d2p1:DataQueryType&gt;&lt;d2p1:RowSelection&gt;/&lt;/d2p1:RowSelection&gt;&lt;d2p1:TableName&gt;q12_1a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0:49:05.9678075+01:00&lt;/d2p1:LastUpdated&gt;&lt;d2p1:Script&gt;aW1wb3J0IG1vZGlmeV9jaGFydCBhcyBtYw0KDQojdW50ZXIgNCUgenUgb3RoZXJzIHBhY2tlbg0Kc3VtbWU9MC4wDQoNCiMgYmVpIEdlc2FtdCBhdWYgPDQgcHLDvGZlbiwgYmVpIExhbmQgZGllIERhdGVuIGFnZ3JlZ2llcmVuDQpmb3IgY29sIGluIHJldmVyc2VkKHJhbmdlKE1hdHJpeC5Ub3BBeGlzLkRhdGFNZW1iZXJzLkNvdW50LTMpKToNCgl3ZXJ0PU1hdHJpeFswXVtjb2xdWzBdLk51bWVyaWNWYWx1ZQ0KCXdlcnQyPU1hdHJpeFsxXVtjb2xdWzBdLk51bWVyaWNWYWx1ZQ0KCWlmIHdlcnQ8My4wOg0KCQlzdW1tZSs9d2VydDINCgkJTWF0cml4LkRlbGV0ZUNvbHVtbihjb2wpDQoNCmZvciBjb2wgaW4gcmFuZ2UoTWF0cml4LlRvcEF4aXMuRGF0YU1lbWJlcnMuQ291bnQpOg0KCWlmIE1hdHJpeC5Ub3BBeGlzLkRhdGFNZW1iZXJzW2NvbF0uTGFiZWwgPT0gIk90aGVyOiI6DQoJCU1hdHJpeFsxXVtjb2xdWzBdLk51bWVyaWNWYWx1ZSA9IE1hdHJpeFsxXVtjb2xdWzBdLk51bWVyaWNWYWx1ZSArIHN1bW1lDQoJCQ0KIyBLbGFtbWVydGV4dGUgcmF1cw0KZm9yIG1lbWJlciBpbiBNYXRyaXguVG9wQXhpcy5EYXRhTWVtYmVyczoNCiAgICBwb3NzdGFydCA9IG1lbWJlci5MYWJlbC5maW5kKCIoIikNCiAgICBwb3NlbmRlID0gbWVtYmVyLkxhYmVsLmZpbmQoIikiKQ0KICAgIGlmIHBvc3N0YXJ0ID4gMDoNCiAgICAgICAgbWVtYmVyLkxhYmVsPSBtZW1iZXIuTGFiZWxbMDpwb3NzdGFydF0NCiAgICAgICAgDQpNYXRyaXguRGVsZXRlUm93KDApDQoNCg==&lt;/d2p1:Script&gt;&lt;/d2p1:PackagedScript&gt;&lt;/d2p1:Transformation&gt;&lt;/Query&gt;&lt;Version&gt;4.2.0.0&lt;/Version&gt;&lt;/ShapeLink&gt;"/>
</p:tagLst>
</file>

<file path=ppt/tags/tag4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0:49:20.4290075+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2_1a_1&lt;/d2p1:TableName&gt;&lt;/d2p1:DataQueryItem&gt;&lt;d2p1:DataQueryItem&gt;&lt;d2p1:ColumnSelection&gt;/1[4]&lt;/d2p1:ColumnSelection&gt;&lt;d2p1:ConnectionName&gt;Total&lt;/d2p1:ConnectionName&gt;&lt;d2p1:DataQueryType&gt;SelectColumn&lt;/d2p1:DataQueryType&gt;&lt;d2p1:RowSelection&gt;/&lt;/d2p1:RowSelection&gt;&lt;d2p1:TableName&gt;q12_1a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0:49:20.3822075+01:00&lt;/d2p1:LastUpdated&gt;&lt;d2p1:Script&gt;aW1wb3J0IG1vZGlmeV9jaGFydCBhcyBtYw0KDQojdW50ZXIgNCUgenUgb3RoZXJzIHBhY2tlbg0Kc3VtbWU9MC4wDQoNCiMgYmVpIEdlc2FtdCBhdWYgPDQgcHLDvGZlbiwgYmVpIExhbmQgZGllIERhdGVuIGFnZ3JlZ2llcmVuDQpmb3IgY29sIGluIHJldmVyc2VkKHJhbmdlKE1hdHJpeC5Ub3BBeGlzLkRhdGFNZW1iZXJzLkNvdW50LTMpKToNCgl3ZXJ0PU1hdHJpeFswXVtjb2xdWzBdLk51bWVyaWNWYWx1ZQ0KCXdlcnQyPU1hdHJpeFsxXVtjb2xdWzBdLk51bWVyaWNWYWx1ZQ0KCWlmIHdlcnQ8My4wOg0KCQlzdW1tZSs9d2VydDINCgkJTWF0cml4LkRlbGV0ZUNvbHVtbihjb2wpDQoNCmZvciBjb2wgaW4gcmFuZ2UoTWF0cml4LlRvcEF4aXMuRGF0YU1lbWJlcnMuQ291bnQpOg0KCWlmIE1hdHJpeC5Ub3BBeGlzLkRhdGFNZW1iZXJzW2NvbF0uTGFiZWwgPT0gIk90aGVyOiI6DQoJCU1hdHJpeFsxXVtjb2xdWzBdLk51bWVyaWNWYWx1ZSA9IE1hdHJpeFsxXVtjb2xdWzBdLk51bWVyaWNWYWx1ZSArIHN1bW1lDQoJCQ0KIyBLbGFtbWVydGV4dGUgcmF1cw0KZm9yIG1lbWJlciBpbiBNYXRyaXguVG9wQXhpcy5EYXRhTWVtYmVyczoNCiAgICBwb3NzdGFydCA9IG1lbWJlci5MYWJlbC5maW5kKCIoIikNCiAgICBwb3NlbmRlID0gbWVtYmVyLkxhYmVsLmZpbmQoIikiKQ0KICAgIGlmIHBvc3N0YXJ0ID4gMDoNCiAgICAgICAgbWVtYmVyLkxhYmVsPSBtZW1iZXIuTGFiZWxbMDpwb3NzdGFydF0NCiAgICAgICAgDQpNYXRyaXguRGVsZXRlUm93KDApDQoNCg==&lt;/d2p1:Script&gt;&lt;/d2p1:PackagedScript&gt;&lt;/d2p1:Transformation&gt;&lt;/Query&gt;&lt;Version&gt;4.2.0.0&lt;/Version&gt;&lt;/ShapeLink&gt;"/>
</p:tagLst>
</file>

<file path=ppt/tags/tag4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0:48:40.4930075+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2_1a_1&lt;/d2p1:TableName&gt;&lt;/d2p1:DataQueryItem&gt;&lt;d2p1:DataQueryItem&gt;&lt;d2p1:ColumnSelection&gt;/1[2]&lt;/d2p1:ColumnSelection&gt;&lt;d2p1:ConnectionName&gt;Total&lt;/d2p1:ConnectionName&gt;&lt;d2p1:DataQueryType&gt;SelectColumn&lt;/d2p1:DataQueryType&gt;&lt;d2p1:RowSelection&gt;/&lt;/d2p1:RowSelection&gt;&lt;d2p1:TableName&gt;q12_1a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0:48:40.0718075+01:00&lt;/d2p1:LastUpdated&gt;&lt;d2p1:Script&gt;aW1wb3J0IG1vZGlmeV9jaGFydCBhcyBtYw0KDQojdW50ZXIgNCUgenUgb3RoZXJzIHBhY2tlbg0Kc3VtbWU9MC4wDQoNCiMgYmVpIEdlc2FtdCBhdWYgPDQgcHLDvGZlbiwgYmVpIExhbmQgZGllIERhdGVuIGFnZ3JlZ2llcmVuDQpmb3IgY29sIGluIHJldmVyc2VkKHJhbmdlKE1hdHJpeC5Ub3BBeGlzLkRhdGFNZW1iZXJzLkNvdW50LTMpKToNCgl3ZXJ0PU1hdHJpeFswXVtjb2xdWzBdLk51bWVyaWNWYWx1ZQ0KCXdlcnQyPU1hdHJpeFsxXVtjb2xdWzBdLk51bWVyaWNWYWx1ZQ0KCWlmIHdlcnQ8My4wOg0KCQlzdW1tZSs9d2VydDINCgkJTWF0cml4LkRlbGV0ZUNvbHVtbihjb2wpDQoNCmZvciBjb2wgaW4gcmFuZ2UoTWF0cml4LlRvcEF4aXMuRGF0YU1lbWJlcnMuQ291bnQpOg0KCWlmIE1hdHJpeC5Ub3BBeGlzLkRhdGFNZW1iZXJzW2NvbF0uTGFiZWwgPT0gIk90aGVyOiI6DQoJCU1hdHJpeFsxXVtjb2xdWzBdLk51bWVyaWNWYWx1ZSA9IE1hdHJpeFsxXVtjb2xdWzBdLk51bWVyaWNWYWx1ZSArIHN1bW1lDQoJCQ0KIyBLbGFtbWVydGV4dGUgcmF1cw0KZm9yIG1lbWJlciBpbiBNYXRyaXguVG9wQXhpcy5EYXRhTWVtYmVyczoNCiAgICBwb3NzdGFydCA9IG1lbWJlci5MYWJlbC5maW5kKCIoIikNCiAgICBwb3NlbmRlID0gbWVtYmVyLkxhYmVsLmZpbmQoIikiKQ0KICAgIGlmIHBvc3N0YXJ0ID4gMDoNCiAgICAgICAgbWVtYmVyLkxhYmVsPSBtZW1iZXIuTGFiZWxbMDpwb3NzdGFydF0NCiAgICAgICAgDQpNYXRyaXguRGVsZXRlUm93KDApDQoNCg==&lt;/d2p1:Script&gt;&lt;/d2p1:PackagedScript&gt;&lt;/d2p1:Transformation&gt;&lt;/Query&gt;&lt;Version&gt;4.2.0.0&lt;/Version&gt;&lt;/ShapeLink&gt;"/>
</p:tagLst>
</file>

<file path=ppt/tags/tag4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0:25:38.3596525+01:00&lt;/d3p1:LastUpdated&gt;&lt;d3p1:Script&gt;DQpmcmFnZT0iQW5kIGluIHdoaWNoIHNlY3RvciBkbyB5b3UgY3VycmVudGx5IHdvcmsgLyBkaWQgeW91IHdvcmsgaW4geW91ciBsYXN0IGpvYj87ICINCmJhc2lzPSJSZXNwb25kZW50cyB3aG8gYXJlIGVtcGxveWVkIG9yIHVzZWQgdG8gYmUgZW1wbG95ZWQ7ICINCm49Im49IisgTWF0cml4WzBdWzBdWzBdLlZhbHVlICsgIi0iICsgTWF0cml4W01hdHJpeC5TaWRlQXhpcy5EYXRhTWVtYmVycy5Db3VudC0xXVswXVswXS5WYWx1ZQ0KDQoNClNoYXBlLlRleHRmcmFtZS5UZXh0cmFuZ2UuVGV4dCA9IGZyYWdlICsgYmFzaXMgKyBuICsgIjsgVmFsdWVzIDwzJSAoYWNyb3NzIGFsbCBjb3VudHJpZXMpIGFyZSBhZ2dyZWdhdGVkIHRvIG90aGVycy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2_1a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25:38.2972729+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4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0:50:18.0866075+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2_1a_1&lt;/d2p1:TableName&gt;&lt;/d2p1:DataQueryItem&gt;&lt;d2p1:DataQueryItem&gt;&lt;d2p1:ColumnSelection&gt;/1[6]&lt;/d2p1:ColumnSelection&gt;&lt;d2p1:ConnectionName&gt;Total&lt;/d2p1:ConnectionName&gt;&lt;d2p1:DataQueryType&gt;SelectColumn&lt;/d2p1:DataQueryType&gt;&lt;d2p1:RowSelection&gt;/&lt;/d2p1:RowSelection&gt;&lt;d2p1:TableName&gt;q12_1a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0:50:18.0554075+01:00&lt;/d2p1:LastUpdated&gt;&lt;d2p1:Script&gt;aW1wb3J0IG1vZGlmeV9jaGFydCBhcyBtYw0KDQojdW50ZXIgNCUgenUgb3RoZXJzIHBhY2tlbg0Kc3VtbWU9MC4wDQoNCiMgYmVpIEdlc2FtdCBhdWYgPDQgcHLDvGZlbiwgYmVpIExhbmQgZGllIERhdGVuIGFnZ3JlZ2llcmVuDQpmb3IgY29sIGluIHJldmVyc2VkKHJhbmdlKE1hdHJpeC5Ub3BBeGlzLkRhdGFNZW1iZXJzLkNvdW50LTMpKToNCgl3ZXJ0PU1hdHJpeFswXVtjb2xdWzBdLk51bWVyaWNWYWx1ZQ0KCXdlcnQyPU1hdHJpeFsxXVtjb2xdWzBdLk51bWVyaWNWYWx1ZQ0KCWlmIHdlcnQ8My4wOg0KCQlzdW1tZSs9d2VydDINCgkJTWF0cml4LkRlbGV0ZUNvbHVtbihjb2wpDQoNCmZvciBjb2wgaW4gcmFuZ2UoTWF0cml4LlRvcEF4aXMuRGF0YU1lbWJlcnMuQ291bnQpOg0KCWlmIE1hdHJpeC5Ub3BBeGlzLkRhdGFNZW1iZXJzW2NvbF0uTGFiZWwgPT0gIk90aGVyOiI6DQoJCU1hdHJpeFsxXVtjb2xdWzBdLk51bWVyaWNWYWx1ZSA9IE1hdHJpeFsxXVtjb2xdWzBdLk51bWVyaWNWYWx1ZSArIHN1bW1lDQoJCQ0KIyBLbGFtbWVydGV4dGUgcmF1cw0KZm9yIG1lbWJlciBpbiBNYXRyaXguVG9wQXhpcy5EYXRhTWVtYmVyczoNCiAgICBwb3NzdGFydCA9IG1lbWJlci5MYWJlbC5maW5kKCIoIikNCiAgICBwb3NlbmRlID0gbWVtYmVyLkxhYmVsLmZpbmQoIikiKQ0KICAgIGlmIHBvc3N0YXJ0ID4gMDoNCiAgICAgICAgbWVtYmVyLkxhYmVsPSBtZW1iZXIuTGFiZWxbMDpwb3NzdGFydF0NCiAgICAgICAgDQpNYXRyaXguRGVsZXRlUm93KDApDQoNCg==&lt;/d2p1:Script&gt;&lt;/d2p1:PackagedScript&gt;&lt;/d2p1:Transformation&gt;&lt;/Query&gt;&lt;Version&gt;4.2.0.0&lt;/Version&gt;&lt;/ShapeLink&gt;"/>
</p:tagLst>
</file>

<file path=ppt/tags/tag4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0:50:32.8130075+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2_1a_1&lt;/d2p1:TableName&gt;&lt;/d2p1:DataQueryItem&gt;&lt;d2p1:DataQueryItem&gt;&lt;d2p1:ColumnSelection&gt;/1[7]&lt;/d2p1:ColumnSelection&gt;&lt;d2p1:ConnectionName&gt;Total&lt;/d2p1:ConnectionName&gt;&lt;d2p1:DataQueryType&gt;SelectColumn&lt;/d2p1:DataQueryType&gt;&lt;d2p1:RowSelection&gt;/&lt;/d2p1:RowSelection&gt;&lt;d2p1:TableName&gt;q12_1a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0:50:32.7662075+01:00&lt;/d2p1:LastUpdated&gt;&lt;d2p1:Script&gt;aW1wb3J0IG1vZGlmeV9jaGFydCBhcyBtYw0KDQojdW50ZXIgNCUgenUgb3RoZXJzIHBhY2tlbg0Kc3VtbWU9MC4wDQoNCiMgYmVpIEdlc2FtdCBhdWYgPDQgcHLDvGZlbiwgYmVpIExhbmQgZGllIERhdGVuIGFnZ3JlZ2llcmVuDQpmb3IgY29sIGluIHJldmVyc2VkKHJhbmdlKE1hdHJpeC5Ub3BBeGlzLkRhdGFNZW1iZXJzLkNvdW50LTMpKToNCgl3ZXJ0PU1hdHJpeFswXVtjb2xdWzBdLk51bWVyaWNWYWx1ZQ0KCXdlcnQyPU1hdHJpeFsxXVtjb2xdWzBdLk51bWVyaWNWYWx1ZQ0KCWlmIHdlcnQ8My4wOg0KCQlzdW1tZSs9d2VydDINCgkJTWF0cml4LkRlbGV0ZUNvbHVtbihjb2wpDQoNCmZvciBjb2wgaW4gcmFuZ2UoTWF0cml4LlRvcEF4aXMuRGF0YU1lbWJlcnMuQ291bnQpOg0KCWlmIE1hdHJpeC5Ub3BBeGlzLkRhdGFNZW1iZXJzW2NvbF0uTGFiZWwgPT0gIk90aGVyOiI6DQoJCU1hdHJpeFsxXVtjb2xdWzBdLk51bWVyaWNWYWx1ZSA9IE1hdHJpeFsxXVtjb2xdWzBdLk51bWVyaWNWYWx1ZSArIHN1bW1lDQoJCQ0KIyBLbGFtbWVydGV4dGUgcmF1cw0KZm9yIG1lbWJlciBpbiBNYXRyaXguVG9wQXhpcy5EYXRhTWVtYmVyczoNCiAgICBwb3NzdGFydCA9IG1lbWJlci5MYWJlbC5maW5kKCIoIikNCiAgICBwb3NlbmRlID0gbWVtYmVyLkxhYmVsLmZpbmQoIikiKQ0KICAgIGlmIHBvc3N0YXJ0ID4gMDoNCiAgICAgICAgbWVtYmVyLkxhYmVsPSBtZW1iZXIuTGFiZWxbMDpwb3NzdGFydF0NCiAgICAgICAgDQpNYXRyaXguRGVsZXRlUm93KDApDQoNCg==&lt;/d2p1:Script&gt;&lt;/d2p1:PackagedScript&gt;&lt;/d2p1:Transformation&gt;&lt;/Query&gt;&lt;Version&gt;4.2.0.0&lt;/Version&gt;&lt;/ShapeLink&gt;"/>
</p:tagLst>
</file>

<file path=ppt/tags/tag4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0:50:04.0934075+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2_1a_1&lt;/d2p1:TableName&gt;&lt;/d2p1:DataQueryItem&gt;&lt;d2p1:DataQueryItem&gt;&lt;d2p1:ColumnSelection&gt;/1[5]&lt;/d2p1:ColumnSelection&gt;&lt;d2p1:ConnectionName&gt;Total&lt;/d2p1:ConnectionName&gt;&lt;d2p1:DataQueryType&gt;SelectColumn&lt;/d2p1:DataQueryType&gt;&lt;d2p1:RowSelection&gt;/&lt;/d2p1:RowSelection&gt;&lt;d2p1:TableName&gt;q12_1a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0:50:04.0466075+01:00&lt;/d2p1:LastUpdated&gt;&lt;d2p1:Script&gt;aW1wb3J0IG1vZGlmeV9jaGFydCBhcyBtYw0KDQojdW50ZXIgNCUgenUgb3RoZXJzIHBhY2tlbg0Kc3VtbWU9MC4wDQoNCiMgYmVpIEdlc2FtdCBhdWYgPDQgcHLDvGZlbiwgYmVpIExhbmQgZGllIERhdGVuIGFnZ3JlZ2llcmVuDQpmb3IgY29sIGluIHJldmVyc2VkKHJhbmdlKE1hdHJpeC5Ub3BBeGlzLkRhdGFNZW1iZXJzLkNvdW50LTMpKToNCgl3ZXJ0PU1hdHJpeFswXVtjb2xdWzBdLk51bWVyaWNWYWx1ZQ0KCXdlcnQyPU1hdHJpeFsxXVtjb2xdWzBdLk51bWVyaWNWYWx1ZQ0KCWlmIHdlcnQ8My4wOg0KCQlzdW1tZSs9d2VydDINCgkJTWF0cml4LkRlbGV0ZUNvbHVtbihjb2wpDQoNCmZvciBjb2wgaW4gcmFuZ2UoTWF0cml4LlRvcEF4aXMuRGF0YU1lbWJlcnMuQ291bnQpOg0KCWlmIE1hdHJpeC5Ub3BBeGlzLkRhdGFNZW1iZXJzW2NvbF0uTGFiZWwgPT0gIk90aGVyOiI6DQoJCU1hdHJpeFsxXVtjb2xdWzBdLk51bWVyaWNWYWx1ZSA9IE1hdHJpeFsxXVtjb2xdWzBdLk51bWVyaWNWYWx1ZSArIHN1bW1lDQoJCQ0KIyBLbGFtbWVydGV4dGUgcmF1cw0KZm9yIG1lbWJlciBpbiBNYXRyaXguVG9wQXhpcy5EYXRhTWVtYmVyczoNCiAgICBwb3NzdGFydCA9IG1lbWJlci5MYWJlbC5maW5kKCIoIikNCiAgICBwb3NlbmRlID0gbWVtYmVyLkxhYmVsLmZpbmQoIikiKQ0KICAgIGlmIHBvc3N0YXJ0ID4gMDoNCiAgICAgICAgbWVtYmVyLkxhYmVsPSBtZW1iZXIuTGFiZWxbMDpwb3NzdGFydF0NCiAgICAgICAgDQpNYXRyaXguRGVsZXRlUm93KDApDQoNCg0K&lt;/d2p1:Script&gt;&lt;/d2p1:PackagedScript&gt;&lt;/d2p1:Transformation&gt;&lt;/Query&gt;&lt;Version&gt;4.2.0.0&lt;/Version&gt;&lt;/ShapeLink&gt;"/>
</p:tagLst>
</file>

<file path=ppt/tags/tag4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0:25:50.7887878+01:00&lt;/d3p1:LastUpdated&gt;&lt;d3p1:Script&gt;DQpmcmFnZT0iQW5kIGluIHdoaWNoIHNlY3RvciBkbyB5b3UgY3VycmVudGx5IHdvcmsgLyBkaWQgeW91IHdvcmsgaW4geW91ciBsYXN0IGpvYj87ICINCmJhc2lzPSJSZXNwb25kZW50cyB3aG8gYXJlIGVtcGxveWVkIG9yIHVzZWQgdG8gYmUgZW1wbG95ZWQ7ICINCm49Im49IisgTWF0cml4WzBdWzBdWzBdLlZhbHVlICsgIi0iICsgTWF0cml4W01hdHJpeC5TaWRlQXhpcy5EYXRhTWVtYmVycy5Db3VudC0xXVswXVswXS5WYWx1ZQ0KDQoNClNoYXBlLlRleHRmcmFtZS5UZXh0cmFuZ2UuVGV4dCA9IGZyYWdlICsgYmFzaXMgKyBuICsgIjsgVmFsdWVzIDwzJSAoYWNyb3NzIGFsbCBjb3VudHJpZXMpIGFyZSBhZ2dyZWdhdGVkIHRvIG90aGVycy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2_1a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25:50.7420031+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4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1:08:31.5330088+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2_2_1&lt;/d2p1:TableName&gt;&lt;/d2p1:DataQueryItem&gt;&lt;d2p1:DataQueryItem&gt;&lt;d2p1:ColumnSelection&gt;/1[3]&lt;/d2p1:ColumnSelection&gt;&lt;d2p1:ConnectionName&gt;Total&lt;/d2p1:ConnectionName&gt;&lt;d2p1:DataQueryType&gt;SelectColumn&lt;/d2p1:DataQueryType&gt;&lt;d2p1:RowSelection&gt;/&lt;/d2p1:RowSelection&gt;&lt;d2p1:TableName&gt;q12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08:31.5330088+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4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1:08:31.5330088+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2_2_1&lt;/d2p1:TableName&gt;&lt;/d2p1:DataQueryItem&gt;&lt;d2p1:DataQueryItem&gt;&lt;d2p1:ColumnSelection&gt;/1[4]&lt;/d2p1:ColumnSelection&gt;&lt;d2p1:ConnectionName&gt;Total&lt;/d2p1:ConnectionName&gt;&lt;d2p1:DataQueryType&gt;SelectColumn&lt;/d2p1:DataQueryType&gt;&lt;d2p1:RowSelection&gt;/&lt;/d2p1:RowSelection&gt;&lt;d2p1:TableName&gt;q12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08:31.5330088+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5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1:08:31.5330088+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2_2_1&lt;/d2p1:TableName&gt;&lt;/d2p1:DataQueryItem&gt;&lt;d2p1:DataQueryItem&gt;&lt;d2p1:ColumnSelection&gt;/1[2]&lt;/d2p1:ColumnSelection&gt;&lt;d2p1:ConnectionName&gt;Total&lt;/d2p1:ConnectionName&gt;&lt;d2p1:DataQueryType&gt;SelectColumn&lt;/d2p1:DataQueryType&gt;&lt;d2p1:RowSelection&gt;/&lt;/d2p1:RowSelection&gt;&lt;d2p1:TableName&gt;q12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08:31.5330088+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5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1:12:50.4748072+01:00&lt;/d3p1:LastUpdated&gt;&lt;d3p1:Script&gt;DQpmcmFnZT0iT3V0IG9mIHdoYXQgcmVhc29ucyBkaWQgeW91IGFwcGx5IGZvciAvIGNob29zZSB5b3VyIGN1cnJlbnQgam9iPyBQbGVhc2UgdGljayB0aGUgdGhyZWUgbW9zdCBpbXBvcnRhbnQgcmVhc29ucy47ICINCmJhc2lzPSJSZXNwb25kZW50cyB3aG8gYXJlIGVtcGxveWVkOyAiDQpuPSJuPSIrIE1hdHJpeFswXVswXVswXS5WYWx1ZSArICItIiArIE1hdHJpeFtNYXRyaXguU2lkZUF4aXMuRGF0YU1lbWJlcnMuQ291bnQtMV1bMF1bMF0uVmFsdWUNCg0KDQpTaGFwZS5UZXh0ZnJhbWUuVGV4dHJhbmdlLlRleHQgPSBmcmFnZSArIGJhc2lzICsgb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2_2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12:50.4436076+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5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1:08:58.6146088+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2_2_1&lt;/d2p1:TableName&gt;&lt;/d2p1:DataQueryItem&gt;&lt;d2p1:DataQueryItem&gt;&lt;d2p1:ColumnSelection&gt;/1[6]&lt;/d2p1:ColumnSelection&gt;&lt;d2p1:ConnectionName&gt;Total&lt;/d2p1:ConnectionName&gt;&lt;d2p1:DataQueryType&gt;SelectColumn&lt;/d2p1:DataQueryType&gt;&lt;d2p1:RowSelection&gt;/&lt;/d2p1:RowSelection&gt;&lt;d2p1:TableName&gt;q12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08:58.6302088+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5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1:08:58.6302088+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2_2_1&lt;/d2p1:TableName&gt;&lt;/d2p1:DataQueryItem&gt;&lt;d2p1:DataQueryItem&gt;&lt;d2p1:ColumnSelection&gt;/1[7]&lt;/d2p1:ColumnSelection&gt;&lt;d2p1:ConnectionName&gt;Total&lt;/d2p1:ConnectionName&gt;&lt;d2p1:DataQueryType&gt;SelectColumn&lt;/d2p1:DataQueryType&gt;&lt;d2p1:RowSelection&gt;/&lt;/d2p1:RowSelection&gt;&lt;d2p1:TableName&gt;q12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08:58.6302088+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5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1:08:58.6302088+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2_2_1&lt;/d2p1:TableName&gt;&lt;/d2p1:DataQueryItem&gt;&lt;d2p1:DataQueryItem&gt;&lt;d2p1:ColumnSelection&gt;/1[5]&lt;/d2p1:ColumnSelection&gt;&lt;d2p1:ConnectionName&gt;Total&lt;/d2p1:ConnectionName&gt;&lt;d2p1:DataQueryType&gt;SelectColumn&lt;/d2p1:DataQueryType&gt;&lt;d2p1:RowSelection&gt;/&lt;/d2p1:RowSelection&gt;&lt;d2p1:TableName&gt;q12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08:58.6302088+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5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1:12:50.4748072+01:00&lt;/d3p1:LastUpdated&gt;&lt;d3p1:Script&gt;DQpmcmFnZT0iT3V0IG9mIHdoYXQgcmVhc29ucyBkaWQgeW91IGFwcGx5IGZvciAvIGNob29zZSB5b3VyIGN1cnJlbnQgam9iPyBQbGVhc2UgdGljayB0aGUgdGhyZWUgbW9zdCBpbXBvcnRhbnQgcmVhc29ucy47ICINCmJhc2lzPSJSZXNwb25kZW50cyB3aG8gYXJlIGVtcGxveWVkOyAiDQpuPSJuPSIrIE1hdHJpeFswXVswXVswXS5WYWx1ZSArICItIiArIE1hdHJpeFtNYXRyaXguU2lkZUF4aXMuRGF0YU1lbWJlcnMuQ291bnQtMV1bMF1bMF0uVmFsdWUNCg0KDQpTaGFwZS5UZXh0ZnJhbWUuVGV4dHJhbmdlLlRleHQgPSBmcmFnZSArIGJhc2lzICsgb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2_2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12:50.4436076+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5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1:18:32.5404571+01:00&lt;/d3p1:LastUpdated&gt;&lt;d3p1:Script&gt;DQpmcmFnZT0iRm9yIGhvdyBtYW55IHllYXJzIGhhdmUgeW91IGJlZW4gd29ya2luZyBpbiB5b3VyIGN1cnJlbnQgZmllbGQgb2Ygb2NjdXBhdGlvbiAvIGhhZCB5b3UgYmVlbiB3b3JraW5nIGluIHlvdXIgbGFzdCBmaWVsZCBvZiBvY2N1cGF0aW9uPzsgIg0KYmFzaXM9IlJlc3BvbmRlbnRzIHdobyBhcmUgZW1wbG95ZWQgb3IgdXNlZCB0byBiZSBlbXBsb3llZDsgIg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3_rec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18:32.5092563+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5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1:15:38.4829744+01:00&lt;/d3p1:LastUpdated&gt;&lt;d3p1:Script&gt;aW1wb3J0IG1vZGlmeV9jaGFydCBhcyBtYw0KaW1wb3J0IGJhY2tncm91bmRzDQoNCg0KZm9yIHNlcmllcyBpbiByYW5nZShDaGFydC5TZXJpZXNDb2xsZWN0aW9uKCkuQ291bnQpOg0KCWZvciBwb2ludCBpbiByYW5nZShDaGFydC5TZXJpZXNDb2xsZWN0aW9uKHNlcmllcysxKS5Qb2ludHMoKS5Db3VudCk6DQoJCWlmIENoYXJ0LlNlcmllc0NvbGxlY3Rpb24oc2VyaWVzKzEpLlBvaW50cyhwb2ludCsxKS5IYXNEYXRhTGFiZWwgPT0gVHJ1ZToNCgkJCUNoYXJ0LlNlcmllc0NvbGxlY3Rpb24oc2VyaWVzKzEpLlBvaW50cyhwb2ludCsxKS5EYXRhTGFiZWwuRGVsZXRlKCkNCgkJaWYgTWF0cml4W3Nlcmllc11bcG9pbnRdLkNvdW50PjA6DQoJCQlpZiBNYXRyaXhbc2VyaWVzXVtwb2ludF1bMF0uTnVtZXJpY1ZhbHVlID4gMS41Og0KCQkJCUNoYXJ0LlNlcmllc0NvbGxlY3Rpb24oc2VyaWVzKzEpLlBvaW50cyhwb2ludCsxKS5BcHBseURhdGFMYWJlbHMoKQ0KCQkJCUNoYXJ0LlNlcmllc0NvbGxlY3Rpb24oc2VyaWVzKzEpLlBvaW50cyhwb2ludCsxKS5EYXRhTGFiZWwuRm9udC5Db2xvciA9IGJhY2tncm91bmRzLlJHQigyNTUsIDI1NSwgMjU1KQ0KCQkJCUNoYXJ0LlNlcmllc0NvbGxlY3Rpb24oc2VyaWVzKzEpLlBvaW50cyhwb2ludCsxKS5EYXRhTGFiZWwuRm9udC5Cb2xkID0gMQ0KCQkJCUNoYXJ0LlNlcmllc0NvbGxlY3Rpb24oc2VyaWVzKzEpLlBvaW50cyhwb2ludCsxKS5EYXRhTGFiZWwuRm9udC5TaXplID0gMTMNCgkJCQlDaGFydC5TZXJpZXNDb2xsZWN0aW9uKHNlcmllcysxKS5Qb2ludHMocG9pbnQrMSkuRGF0YUxhYmVsLk51bWJlckZvcm1hdCA9IjAi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13_rec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Transformation&gt;&lt;d2p1:PackagedScript&gt;&lt;d2p1:CreatedBy&gt;gs&lt;/d2p1:CreatedBy&gt;&lt;d2p1:LastUpdated&gt;2014-10-29T11:15:38.4379753+01:00&lt;/d2p1:LastUpdated&gt;&lt;d2p1:Script&gt;aW1wb3J0IG1vZGlmeV9jaGFydCBhcyBtYw0KDQptYy5Nb3ZlUm93TGFiZWxUb0VuZCgnSSBoYXZlIG5vdCBjb21wbGV0ZWQgYW55IGVkdWNhdGlvbmFsIHRyYWluaW5ncyBvciBzdHVkaWVzLicpDQptYy5Nb3ZlUm93TGFiZWxUb0VuZCgnTm8gYW5zd2VyIC8gZG9uwrR0IGtub3cnKQ0KDQo=&lt;/d2p1:Script&gt;&lt;/d2p1:PackagedScript&gt;&lt;/d2p1:Transformation&gt;&lt;/Query&gt;&lt;Version&gt;4.2.0.0&lt;/Version&gt;&lt;/ShapeLink&gt;"/>
</p:tagLst>
</file>

<file path=ppt/tags/tag5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1:21:52.0468705+01:00&lt;/d3p1:LastUpdated&gt;&lt;d3p1:Script&gt;aW1wb3J0IG1vZGlmeV9jaGFydCBhcyBtYw0KDQpwZmFkID0gcidYOlxfMjAxNFwzODgzMzQgVm9kYWZvbmUgeW91dGhcUlMgRm9sZGVyc1wxX0RhdGVucXVlbGxlblxQaWN0dXJlcycNCmltcG9ydCBjaGFydA0KI2bDvHIgQmlsZGVyOg0KY2hhcnQuR2VuZXJhdGVTaGFwZXNGcm9tQ29sdW1ubGFiZWxzKHNob3dMYWJlbCA9IEZhbHNlLHNoYXBlV2lkdGg9IDc1LCBzaG93UGljdHVyZSA9IFRydWUsIFBpY3R1cmVGb3JtYXQgPSAnLmpwZycsUGljdHVyZVBhdGggPSBwZmFkLCBTaG93TGFiZWxJZlBpY3R1cmVNaXNzaW5nID0gVHJ1ZSkNCg0KaW1wb3J0IGJhY2tncm91bmRz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EuNToNCgkJCQlDaGFydC5TZXJpZXNDb2xsZWN0aW9uKHNlcmllcysxKS5Qb2ludHMocG9pbnQrMSkuQXBwbHlEYXRhTGFiZWxzKCkNCgkJCQlDaGFydC5TZXJpZXNDb2xsZWN0aW9uKHNlcmllcysxKS5Qb2ludHMocG9pbnQrMSkuRGF0YUxhYmVsLkZvbnQuQ29sb3IgPSBiYWNrZ3JvdW5kcy5SR0IoMjU1LCAyNTUsIDI1NSkNCgkJCQlDaGFydC5TZXJpZXNDb2xsZWN0aW9uKHNlcmllcysxKS5Qb2ludHMocG9pbnQrMSkuRGF0YUxhYmVsLkZvbnQuQm9sZCA9IDENCgkJCQlDaGFydC5TZXJpZXNDb2xsZWN0aW9uKHNlcmllcysxKS5Qb2ludHMocG9pbnQrMSkuRGF0YUxhYmVsLkZvbnQuU2l6ZSA9IDEzDQoJCQkJQ2hhcnQuU2VyaWVzQ29sbGVjdGlvbihzZXJpZXMrMSkuUG9pbnRzKHBvaW50KzEpLkRhdGFMYWJlbC5OdW1iZXJGb3JtYXQgPSIwIg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14scale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1:21:52.0000708+01:00&lt;/d2p1:LastUpdated&gt;&lt;d2p1:Script&gt;aW1wb3J0IG1vZGlmeV9jaGFydCBhcyBtYw0KDQojbWMuSW5zZXJ0Q29sdW1uKDEpDQojbWMuSW5zZXJ0Q29sdW1uKDMpDQoNCg==&lt;/d2p1:Script&gt;&lt;/d2p1:PackagedScript&gt;&lt;/d2p1:Transformation&gt;&lt;/Query&gt;&lt;Version&gt;4.2.0.0&lt;/Version&gt;&lt;/ShapeLink&gt;"/>
</p:tagLst>
</file>

<file path=ppt/tags/tag5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1:26:14.4995881+01:00&lt;/d3p1:LastUpdated&gt;&lt;d3p1:Script&gt;DQpmcmFnZT0iVGFraW5nIGFsbCBhc3BlY3RzIG9mIHlvdXIgbGlmZSBpbnRvIGFjY291bnQsIGhvdyBkbyB5b3UgZmVlbCBhYm91dCB5b3VyIGZ1dHVyZT87ICINCmJhc2lzPSJBbGwgcmVzcG9uZGVudHM7ICINCm49Im49IisgTWF0cml4WzBdWzBdWzBdLlZhbHVlICsgIi0iICsgTWF0cml4W01hdHJpeC5TaWRlQXhpcy5EYXRhTWVtYmVycy5Db3VudC0xXVswXVswXS5WYWx1ZQ0KDQoNClNoYXBlLlRleHRmcmFtZS5UZXh0cmFuZ2UuVGV4dCA9IGZyYWdlICsgYmFzaXMgKyBu&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4scale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26:14.4527884+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6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1:28:20.4845919+01:00&lt;/d3p1:LastUpdated&gt;&lt;d3p1:Script&gt;aW1wb3J0IG1vZGlmeV9jaGFydCBhcyBtYw0KDQpwZmFkID0gcidYOlxfMjAxNFwzODgzMzQgVm9kYWZvbmUgeW91dGhcUlMgRm9sZGVyc1wxX0RhdGVucXVlbGxlblxQaWN0dXJlcycNCmltcG9ydCBjaGFydA0KI2bDvHIgQmlsZGVyOg0KY2hhcnQuR2VuZXJhdGVTaGFwZXNGcm9tQ29sdW1ubGFiZWxzKHNob3dMYWJlbCA9IEZhbHNlLHNoYXBlV2lkdGg9IDc1LCBzaG93UGljdHVyZSA9IFRydWUsIFBpY3R1cmVGb3JtYXQgPSAnLmpwZycsUGljdHVyZVBhdGggPSBwZmFkLCBTaG93TGFiZWxJZlBpY3R1cmVNaXNzaW5nID0gVHJ1ZSkNCg0KaW1wb3J0IGJhY2tncm91bmRz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EuNToNCgkJCQlDaGFydC5TZXJpZXNDb2xsZWN0aW9uKHNlcmllcysxKS5Qb2ludHMocG9pbnQrMSkuQXBwbHlEYXRhTGFiZWxzKCkNCgkJCQlDaGFydC5TZXJpZXNDb2xsZWN0aW9uKHNlcmllcysxKS5Qb2ludHMocG9pbnQrMSkuRGF0YUxhYmVsLkZvbnQuQ29sb3IgPSBiYWNrZ3JvdW5kcy5SR0IoMjU1LCAyNTUsIDI1NSkNCgkJCQlDaGFydC5TZXJpZXNDb2xsZWN0aW9uKHNlcmllcysxKS5Qb2ludHMocG9pbnQrMSkuRGF0YUxhYmVsLkZvbnQuQm9sZCA9IDENCgkJCQlDaGFydC5TZXJpZXNDb2xsZWN0aW9uKHNlcmllcysxKS5Qb2ludHMocG9pbnQrMSkuRGF0YUxhYmVsLkZvbnQuU2l6ZSA9IDEzDQoJCQkJQ2hhcnQuU2VyaWVzQ29sbGVjdGlvbihzZXJpZXMrMSkuUG9pbnRzKHBvaW50KzEpLkRhdGFMYWJlbC5OdW1iZXJGb3JtYXQgPSIwIg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15scale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1:28:20.4845919+01:00&lt;/d2p1:LastUpdated&gt;&lt;d2p1:Script&gt;aW1wb3J0IG1vZGlmeV9jaGFydCBhcyBtYw0KDQojbWMuSW5zZXJ0Q29sdW1uKDEpDQojbWMuSW5zZXJ0Q29sdW1uKDMpDQoNCg==&lt;/d2p1:Script&gt;&lt;/d2p1:PackagedScript&gt;&lt;/d2p1:Transformation&gt;&lt;/Query&gt;&lt;Version&gt;4.2.0.0&lt;/Version&gt;&lt;/ShapeLink&gt;"/>
</p:tagLst>
</file>

<file path=ppt/tags/tag6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1:29:52.2919255+01:00&lt;/d3p1:LastUpdated&gt;&lt;d3p1:Script&gt;DQpmcmFnZT0iRG8geW91IHRoaW5rIHRoYXQsIG92ZXJhbGwsIHlvdXIgZ2VuZXJhdGlvbiB3aWxsIGdlbmVyYWxseSBsZWFkIGEgYmV0dGVyIGxpZmUgb3IgYSB3b3JzZSBsaWZlIHRoYW4geW91ciBwYXJlbnRzwrQgZ2VuZXJhdGlvbiBpbiB0ZXJtcyBvZiBpbmNvbWUgYW5kIHN0YW5kYXJkIG9mIGxpdmluZz87ICINCmJhc2lzPSJBbGwgcmVzcG9uZGVudHM7ICINCm49Im49IisgTWF0cml4WzBdWzBdWzBdLlZhbHVlICsgIi0iICsgTWF0cml4W01hdHJpeC5TaWRlQXhpcy5EYXRhTWVtYmVycy5Db3VudC0xXVswXVswXS5WYWx1ZQ0KDQoNClNoYXBlLlRleHRmcmFtZS5UZXh0cmFuZ2UuVGV4dCA9IGZyYWdlICsgYmFzaXMgKyBu&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5scale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29:52.2719255+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6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1:35:25.1523087+01:00&lt;/d3p1:LastUpdated&gt;&lt;d3p1:Script&gt;aW1wb3J0IG1vZGlmeV9jaGFydCBhcyBtYw0KDQpwZmFkID0gcidYOlxfMjAxNFwzODgzMzQgVm9kYWZvbmUgeW91dGhcUlMgRm9sZGVyc1wxX0RhdGVucXVlbGxlblxQaWN0dXJlcycNCmltcG9ydCBjaGFydA0KI2bDvHIgQmlsZGVyOg0KY2hhcnQuR2VuZXJhdGVTaGFwZXNGcm9tQ29sdW1ubGFiZWxzKHNob3dMYWJlbCA9IEZhbHNlLHNoYXBlV2lkdGg9IDc1LCBzaG93UGljdHVyZSA9IFRydWUsIFBpY3R1cmVGb3JtYXQgPSAnLmpwZycsUGljdHVyZVBhdGggPSBwZmFkLCBTaG93TGFiZWxJZlBpY3R1cmVNaXNzaW5nID0gVHJ1ZSkNCg0KaW1wb3J0IGJhY2tncm91bmRz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EuNToNCgkJCQlDaGFydC5TZXJpZXNDb2xsZWN0aW9uKHNlcmllcysxKS5Qb2ludHMocG9pbnQrMSkuQXBwbHlEYXRhTGFiZWxzKCkNCgkJCQlDaGFydC5TZXJpZXNDb2xsZWN0aW9uKHNlcmllcysxKS5Qb2ludHMocG9pbnQrMSkuRGF0YUxhYmVsLkZvbnQuQ29sb3IgPSBiYWNrZ3JvdW5kcy5SR0IoMjU1LCAyNTUsIDI1NSkNCgkJCQlDaGFydC5TZXJpZXNDb2xsZWN0aW9uKHNlcmllcysxKS5Qb2ludHMocG9pbnQrMSkuRGF0YUxhYmVsLkZvbnQuQm9sZCA9IDENCgkJCQlDaGFydC5TZXJpZXNDb2xsZWN0aW9uKHNlcmllcysxKS5Qb2ludHMocG9pbnQrMSkuRGF0YUxhYmVsLkZvbnQuU2l6ZSA9IDEzDQoJCQkJQ2hhcnQuU2VyaWVzQ29sbGVjdGlvbihzZXJpZXMrMSkuUG9pbnRzKHBvaW50KzEpLkRhdGFMYWJlbC5OdW1iZXJGb3JtYXQgPSIwIg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16scale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1:35:25.1523087+01:00&lt;/d2p1:LastUpdated&gt;&lt;d2p1:Script&gt;aW1wb3J0IG1vZGlmeV9jaGFydCBhcyBtYw0KDQojbWMuSW5zZXJ0Q29sdW1uKDEpDQojbWMuSW5zZXJ0Q29sdW1uKDMpDQoNCg==&lt;/d2p1:Script&gt;&lt;/d2p1:PackagedScript&gt;&lt;/d2p1:Transformation&gt;&lt;/Query&gt;&lt;Version&gt;4.2.0.0&lt;/Version&gt;&lt;/ShapeLink&gt;"/>
</p:tagLst>
</file>

<file path=ppt/tags/tag6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1:36:33.7615485+01:00&lt;/d3p1:LastUpdated&gt;&lt;d3p1:Script&gt;DQpmcmFnZT0iVGhpbmtpbmcgYWJvdXQgeW91ciBjdXJyZW50IGZpZWxkIG9mIGVkdWNhdGlvbjogSG93IGNvbmZpZGVudCBhcmUgeW91IHRoYXQgeW91IHdpbGwgZmluZCBhIGpvYiBpbiB0aGF0IGFyZWEgYWZ0ZXIgeW91IGZpbmlzaCB5b3VyIHN0dWRpZXMgLyB2b2NhdGlvbmFsIHRyYWluaW5nPzsgIg0KYmFzaXM9IlJlc3BvbmRlbnRzIHN0aWxsIHVuZGVyZ29pbmcgZWR1Y2F0aW9uOyAiDQpuPSJuPSIrIE1hdHJpeFswXVswXVswXS5WYWx1ZSArICItIiArIE1hdHJpeFtNYXRyaXguU2lkZUF4aXMuRGF0YU1lbWJlcnMuQ291bnQtMV1bMF1bMF0uVmFsdWUNCg0KDQpTaGFwZS5UZXh0ZnJhbWUuVGV4dHJhbmdlLlRleHQgPSBmcmFnZSArIGJhc2lzICsgb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6scale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36:33.7303483+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6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1:37:12.0437995+01:00&lt;/d3p1:LastUpdated&gt;&lt;d3p1:Script&gt;aW1wb3J0IG1vZGlmeV9jaGFydCBhcyBtYw0KDQpwZmFkID0gcidYOlxfMjAxNFwzODgzMzQgVm9kYWZvbmUgeW91dGhcUlMgRm9sZGVyc1wxX0RhdGVucXVlbGxlblxQaWN0dXJlcycNCmltcG9ydCBjaGFydA0KI2bDvHIgQmlsZGVyOg0KY2hhcnQuR2VuZXJhdGVTaGFwZXNGcm9tQ29sdW1ubGFiZWxzKHNob3dMYWJlbCA9IEZhbHNlLHNoYXBlV2lkdGg9IDc1LCBzaG93UGljdHVyZSA9IFRydWUsIFBpY3R1cmVGb3JtYXQgPSAnLmpwZycsUGljdHVyZVBhdGggPSBwZmFkLCBTaG93TGFiZWxJZlBpY3R1cmVNaXNzaW5nID0gVHJ1ZSkNCg0KaW1wb3J0IGJhY2tncm91bmRz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EuNToNCgkJCQlDaGFydC5TZXJpZXNDb2xsZWN0aW9uKHNlcmllcysxKS5Qb2ludHMocG9pbnQrMSkuQXBwbHlEYXRhTGFiZWxzKCkNCgkJCQlDaGFydC5TZXJpZXNDb2xsZWN0aW9uKHNlcmllcysxKS5Qb2ludHMocG9pbnQrMSkuRGF0YUxhYmVsLkZvbnQuQ29sb3IgPSBiYWNrZ3JvdW5kcy5SR0IoMjU1LCAyNTUsIDI1NSkNCgkJCQlDaGFydC5TZXJpZXNDb2xsZWN0aW9uKHNlcmllcysxKS5Qb2ludHMocG9pbnQrMSkuRGF0YUxhYmVsLkZvbnQuQm9sZCA9IDENCgkJCQlDaGFydC5TZXJpZXNDb2xsZWN0aW9uKHNlcmllcysxKS5Qb2ludHMocG9pbnQrMSkuRGF0YUxhYmVsLkZvbnQuU2l6ZSA9IDEzDQoJCQkJQ2hhcnQuU2VyaWVzQ29sbGVjdGlvbihzZXJpZXMrMSkuUG9pbnRzKHBvaW50KzEpLkRhdGFMYWJlbC5OdW1iZXJGb3JtYXQgPSIwIg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17scale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1:37:12.0437995+01:00&lt;/d2p1:LastUpdated&gt;&lt;d2p1:Script&gt;aW1wb3J0IG1vZGlmeV9jaGFydCBhcyBtYw0KDQojbWMuSW5zZXJ0Q29sdW1uKDEpDQojbWMuSW5zZXJ0Q29sdW1uKDMpDQoNCg==&lt;/d2p1:Script&gt;&lt;/d2p1:PackagedScript&gt;&lt;/d2p1:Transformation&gt;&lt;/Query&gt;&lt;Version&gt;4.2.0.0&lt;/Version&gt;&lt;/ShapeLink&gt;"/>
</p:tagLst>
</file>

<file path=ppt/tags/tag6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1:38:12.6657881+01:00&lt;/d3p1:LastUpdated&gt;&lt;d3p1:Script&gt;DQpmcmFnZT0iVGhpbmtpbmcgYWJvdXQgeW91ciBjdXJyZW50IC8gbGFzdCBmaWVsZCBvZiBvY2N1cGF0aW9uOiBIb3cgY29uZmlkZW50IGFyZSB5b3UgdGhhdCB5b3Ugd2lsbCBiZSBhYmxlIHRvIHN0aWxsIGZpbmQgYSBqb2IgaW4gdGhhdCBhcmVhIGluIHRoZSBmdXR1cmU/OyAiDQpiYXNpcz0iUmVzcG9uZGVudHMgd2hvIGFyZSBlbXBsb3llZCBvciB1c2VkIHRvIGJlIGVtcGxveWVkOyAiDQpuPSJuPSIrIE1hdHJpeFswXVswXVswXS5WYWx1ZSArICItIiArIE1hdHJpeFtNYXRyaXguU2lkZUF4aXMuRGF0YU1lbWJlcnMuQ291bnQtMV1bMF1bMF0uVmFsdWUNCg0KDQpTaGFwZS5UZXh0ZnJhbWUuVGV4dHJhbmdlLlRleHQgPSBmcmFnZSArIGJhc2lzICsgb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7scale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38:12.6345879+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6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1:39:02.9913589+01:00&lt;/d3p1:LastUpdated&gt;&lt;d3p1:Script&gt;aW1wb3J0IG1vZGlmeV9jaGFydCBhcyBtYw0KDQpwZmFkID0gcidYOlxfMjAxNFwzODgzMzQgVm9kYWZvbmUgeW91dGhcUlMgRm9sZGVyc1wxX0RhdGVucXVlbGxlblxQaWN0dXJlcycNCmltcG9ydCBjaGFydA0KI2bDvHIgQmlsZGVyOg0KY2hhcnQuR2VuZXJhdGVTaGFwZXNGcm9tQ29sdW1ubGFiZWxzKHNob3dMYWJlbCA9IEZhbHNlLHNoYXBlV2lkdGg9IDc1LCBzaG93UGljdHVyZSA9IFRydWUsIFBpY3R1cmVGb3JtYXQgPSAnLmpwZycsUGljdHVyZVBhdGggPSBwZmFkLCBTaG93TGFiZWxJZlBpY3R1cmVNaXNzaW5nID0gVHJ1ZSkNCg0KaW1wb3J0IGJhY2tncm91bmRz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EuNToNCgkJCQlDaGFydC5TZXJpZXNDb2xsZWN0aW9uKHNlcmllcysxKS5Qb2ludHMocG9pbnQrMSkuQXBwbHlEYXRhTGFiZWxzKCkNCgkJCQlDaGFydC5TZXJpZXNDb2xsZWN0aW9uKHNlcmllcysxKS5Qb2ludHMocG9pbnQrMSkuRGF0YUxhYmVsLkZvbnQuQ29sb3IgPSBiYWNrZ3JvdW5kcy5SR0IoMjU1LCAyNTUsIDI1NSkNCgkJCQlDaGFydC5TZXJpZXNDb2xsZWN0aW9uKHNlcmllcysxKS5Qb2ludHMocG9pbnQrMSkuRGF0YUxhYmVsLkZvbnQuQm9sZCA9IDENCgkJCQlDaGFydC5TZXJpZXNDb2xsZWN0aW9uKHNlcmllcysxKS5Qb2ludHMocG9pbnQrMSkuRGF0YUxhYmVsLkZvbnQuU2l6ZSA9IDEzDQoJCQkJQ2hhcnQuU2VyaWVzQ29sbGVjdGlvbihzZXJpZXMrMSkuUG9pbnRzKHBvaW50KzEpLkRhdGFMYWJlbC5OdW1iZXJGb3JtYXQgPSIwIg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16scale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1:39:02.9913589+01:00&lt;/d2p1:LastUpdated&gt;&lt;d2p1:Script&gt;aW1wb3J0IG1vZGlmeV9jaGFydCBhcyBtYw0KDQojbWMuSW5zZXJ0Q29sdW1uKDEpDQojbWMuSW5zZXJ0Q29sdW1uKDMpDQoNCg==&lt;/d2p1:Script&gt;&lt;/d2p1:PackagedScript&gt;&lt;/d2p1:Transformation&gt;&lt;/Query&gt;&lt;Version&gt;4.2.0.0&lt;/Version&gt;&lt;/ShapeLink&gt;"/>
</p:tagLst>
</file>

<file path=ppt/tags/tag6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1:40:27.4336176+01:00&lt;/d3p1:LastUpdated&gt;&lt;d3p1:Script&gt;DQpmcmFnZT0iSG93IHdlbGwgZG8geW91IHRoaW5rIGRvZXMgeW91ciBlZHVjYXRpb24gLyBkbyB5b3VyIHN0dWRpZXMgcHJlcGFyZSB5b3UgZm9yIHdvcmtpbmcgaW4gYSBqb2IgaW4gdGhhdCBhcmVhPzsgIg0KYmFzaXM9IlJlc3BvbmRlbnRzIHN0aWxsIHVuZGVyZ29pbmcgZWR1Y2F0aW9uOyAiDQpuPSJuPSIrIE1hdHJpeFswXVswXVswXS5WYWx1ZSArICItIiArIE1hdHJpeFtNYXRyaXguU2lkZUF4aXMuRGF0YU1lbWJlcnMuQ291bnQtMV1bMF1bMF0uVmFsdWUNCg0KDQpTaGFwZS5UZXh0ZnJhbWUuVGV4dHJhbmdlLlRleHQgPSBmcmFnZSArIGJhc2lzICsgb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6scale2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40:27.4024178+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6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1:39:21.7892384+01:00&lt;/d3p1:LastUpdated&gt;&lt;d3p1:Script&gt;aW1wb3J0IG1vZGlmeV9jaGFydCBhcyBtYw0KDQpwZmFkID0gcidYOlxfMjAxNFwzODgzMzQgVm9kYWZvbmUgeW91dGhcUlMgRm9sZGVyc1wxX0RhdGVucXVlbGxlblxQaWN0dXJlcycNCmltcG9ydCBjaGFydA0KI2bDvHIgQmlsZGVyOg0KY2hhcnQuR2VuZXJhdGVTaGFwZXNGcm9tQ29sdW1ubGFiZWxzKHNob3dMYWJlbCA9IEZhbHNlLHNoYXBlV2lkdGg9IDc1LCBzaG93UGljdHVyZSA9IFRydWUsIFBpY3R1cmVGb3JtYXQgPSAnLmpwZycsUGljdHVyZVBhdGggPSBwZmFkLCBTaG93TGFiZWxJZlBpY3R1cmVNaXNzaW5nID0gVHJ1ZSkNCg0KaW1wb3J0IGJhY2tncm91bmRz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EuNToNCgkJCQlDaGFydC5TZXJpZXNDb2xsZWN0aW9uKHNlcmllcysxKS5Qb2ludHMocG9pbnQrMSkuQXBwbHlEYXRhTGFiZWxzKCkNCgkJCQlDaGFydC5TZXJpZXNDb2xsZWN0aW9uKHNlcmllcysxKS5Qb2ludHMocG9pbnQrMSkuRGF0YUxhYmVsLkZvbnQuQ29sb3IgPSBiYWNrZ3JvdW5kcy5SR0IoMjU1LCAyNTUsIDI1NSkNCgkJCQlDaGFydC5TZXJpZXNDb2xsZWN0aW9uKHNlcmllcysxKS5Qb2ludHMocG9pbnQrMSkuRGF0YUxhYmVsLkZvbnQuQm9sZCA9IDENCgkJCQlDaGFydC5TZXJpZXNDb2xsZWN0aW9uKHNlcmllcysxKS5Qb2ludHMocG9pbnQrMSkuRGF0YUxhYmVsLkZvbnQuU2l6ZSA9IDEzDQoJCQkJQ2hhcnQuU2VyaWVzQ29sbGVjdGlvbihzZXJpZXMrMSkuUG9pbnRzKHBvaW50KzEpLkRhdGFMYWJlbC5OdW1iZXJGb3JtYXQgPSIwIg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17scale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1:39:21.7892384+01:00&lt;/d2p1:LastUpdated&gt;&lt;d2p1:Script&gt;aW1wb3J0IG1vZGlmeV9jaGFydCBhcyBtYw0KDQojbWMuSW5zZXJ0Q29sdW1uKDEpDQojbWMuSW5zZXJ0Q29sdW1uKDMpDQoNCg==&lt;/d2p1:Script&gt;&lt;/d2p1:PackagedScript&gt;&lt;/d2p1:Transformation&gt;&lt;/Query&gt;&lt;Version&gt;4.2.0.0&lt;/Version&gt;&lt;/ShapeLink&gt;"/>
</p:tagLst>
</file>

<file path=ppt/tags/tag6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1:41:01.9561963+01:00&lt;/d3p1:LastUpdated&gt;&lt;d3p1:Script&gt;DQpmcmFnZT0iSW4gaGluZHNpZ2h0LCBob3cgd2VsbCBkaWQgdGhlIGVkdWNhdGlvbiAvIHN0dWRpZXMgeW91IGNvbXBsZXRlZCBwcmVwYXJlIHlvdSBmb3Igd29ya2luZyBpbiB5b3VyIGpvYj87ICINCmJhc2lzPSJSZXNwb25kZW50cyB3aG8gYXJlIGVtcGxveWVkIG9yIHVzZWQgdG8gYmUgZW1wbG95ZWQ7ICINCm49Im49IisgTWF0cml4WzBdWzBdWzBdLlZhbHVlICsgIi0iICsgTWF0cml4W01hdHJpeC5TaWRlQXhpcy5EYXRhTWVtYmVycy5Db3VudC0xXVswXVswXS5WYWx1ZQ0KDQoNClNoYXBlLlRleHRmcmFtZS5UZXh0cmFuZ2UuVGV4dCA9IGZyYWdlICsgYmFzaXMgKyBu&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7scale2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1:41:01.9249965+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7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3:43:38.1704752+01:00&lt;/d3p1:LastUpdated&gt;&lt;d3p1:Script&gt;DQpmcmFnZT0iUGxlYXNlIHJhbmsgdGhlIGZpdmUgZWR1Y2F0aW9uYWwgYXJlYXMgaW4gd2hpY2ggeW91IGJlbGlldmUgam9iIG9wcG9ydHVuaXRpZXMgdG8gYmUgdGhlIGJlc3QgaW4gdGhlIG5leHQgNSB5ZWFycywgYmVnaW5uaW5nIHdpdGggdGhlIGFyZWEgd2l0aCB0aGUgYmVzdCBvcHBvcnR1bml0aWVzLjsgIg0KYmFzaXM9IkFsbCByZXNwb25kZW50czsgIg0KDQoNCmxpc3RlPVtdDQoNCmZvciByb3cgaW4gcmFuZ2UoTWF0cml4LlNpZGVBeGlzLkRhdGFNZW1iZXJzLkNvdW50KToNCglmb3IgY29sIGluIHJhbmdlKE1hdHJpeC5Ub3BBeGlzLkRhdGFNZW1iZXJzLkNvdW50KToNCgkJbGlzdGUuYXBwZW5kKE1hdHJpeFtyb3ddW2NvbF1bMF0uTnVtZXJpY1ZhbHVlKQ0KCQkNCgkJDQpuPSJuPSIrIHN0cihpbnQobWluKGxpc3RlKSkpICsgIi0iICsgc3RyKGludChtYXgobGlzdGUpKSk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8re_1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2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3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4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5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6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7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8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9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10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11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12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13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14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RowCombinationSettings&gt;&lt;d2p1:SwitchRowsAndColumns&gt;true&lt;/d2p1:SwitchRowsAndColumns&gt;&lt;d2p1:Transformation&gt;&lt;d2p1:PackagedScript&gt;&lt;d2p1:CreatedBy&gt;gs&lt;/d2p1:CreatedBy&gt;&lt;d2p1:LastUpdated&gt;2014-10-29T13:43:38.1392758+01:00&lt;/d2p1:LastUpdated&gt;&lt;d2p1:Script&gt;aW1wb3J0IG1vZGlmeV9jaGFydCBhcyBtYw0KDQpmb3Igcm93IGluIHJldmVyc2VkKHJhbmdlKE1hdHJpeC5TaWRlQXhpcy5EYXRhTWVtYmVycy5Db3VudCkpOg0KCWlmIE1hdHJpeFtyb3ddWzBdWzBdLk51bWVyaWNWYWx1ZT09MDoNCgkJTWF0cml4LkRlbGV0ZVJvdyhyb3cpDQoJCQ0K&lt;/d2p1:Script&gt;&lt;/d2p1:PackagedScript&gt;&lt;/d2p1:Transformation&gt;&lt;/Query&gt;&lt;Version&gt;4.2.0.0&lt;/Version&gt;&lt;/ShapeLink&gt;"/>
</p:tagLst>
</file>

<file path=ppt/tags/tag7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3:24:58.75293+01:00&lt;/d3p1:LastUpdated&gt;&lt;d3p1:Script&gt;aW1wb3J0IG1vZGlmeV9jaGFydCBhcyBtYw0KDQptYy5HZW5lcmF0ZUxhYmVscygxMSxzaGFwZVdpZHRoPTI1MCkNCg0KZm9yIHNlcmllcyBpbiByYW5nZShDaGFydC5TZXJpZXNDb2xsZWN0aW9uKCkuQ291bnQpOg0KCWZvciBwb2ludCBpbiByYW5nZShDaGFydC5TZXJpZXNDb2xsZWN0aW9uKHNlcmllcysxKS5Qb2ludHMoKS5Db3VudCk6DQoJCWlmIENoYXJ0LlNlcmllc0NvbGxlY3Rpb24oc2VyaWVzKzEpLlBvaW50cyhwb2ludCsxKS5IYXNEYXRhTGFiZWwgPT0gVHJ1ZToNCgkJCUNoYXJ0LlNlcmllc0NvbGxlY3Rpb24oc2VyaWVzKzEpLlBvaW50cyhwb2ludCsxKS5EYXRhTGFiZWwuRGVsZXRlKCkNCgkJaWYgTWF0cml4W3Nlcmllc11bcG9pbnRdLkNvdW50PjA6DQoJCQlpZiBNYXRyaXhbc2VyaWVzXVtwb2ludF1bMF0uTnVtZXJpY1ZhbHVlID4gMi41Og0KCQkJCUNoYXJ0LlNlcmllc0NvbGxlY3Rpb24oc2VyaWVzKzEpLlBvaW50cyhwb2ludCsxKS5BcHBseURhdGFMYWJlbHMoKQ==&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8re_1_1&lt;/d2p1:TableName&gt;&lt;/d2p1:DataQueryItem&gt;&lt;d2p1:DataQueryItem&gt;&lt;d2p1:ColumnSelection&gt;/1[2]&lt;/d2p1:ColumnSelection&gt;&lt;d2p1:ConnectionName&gt;Total&lt;/d2p1:ConnectionName&gt;&lt;d2p1:DataQueryType&gt;SelectColumn&lt;/d2p1:DataQueryType&gt;&lt;d2p1:RowSelection&gt;/&lt;/d2p1:RowSelection&gt;&lt;d2p1:TableName&gt;q18re_1_1&lt;/d2p1:TableName&gt;&lt;/d2p1:DataQueryItem&gt;&lt;d2p1:DataQueryItem&gt;&lt;d2p1:ColumnSelection&gt;/0[1]&lt;/d2p1:ColumnSelection&gt;&lt;d2p1:ConnectionName&gt;Total&lt;/d2p1:ConnectionName&gt;&lt;d2p1:DataQueryType&gt;SelectColumn&lt;/d2p1:DataQueryType&gt;&lt;d2p1:RowSelection&gt;/&lt;/d2p1:RowSelection&gt;&lt;d2p1:TableName&gt;q18re_2_1&lt;/d2p1:TableName&gt;&lt;/d2p1:DataQueryItem&gt;&lt;d2p1:DataQueryItem&gt;&lt;d2p1:ColumnSelection&gt;/1[2]&lt;/d2p1:ColumnSelection&gt;&lt;d2p1:ConnectionName&gt;Total&lt;/d2p1:ConnectionName&gt;&lt;d2p1:DataQueryType&gt;SelectColumn&lt;/d2p1:DataQueryType&gt;&lt;d2p1:RowSelection&gt;/&lt;/d2p1:RowSelection&gt;&lt;d2p1:TableName&gt;q18re_2_1&lt;/d2p1:TableName&gt;&lt;/d2p1:DataQueryItem&gt;&lt;d2p1:DataQueryItem&gt;&lt;d2p1:ColumnSelection&gt;/0[1]&lt;/d2p1:ColumnSelection&gt;&lt;d2p1:ConnectionName&gt;Total&lt;/d2p1:ConnectionName&gt;&lt;d2p1:DataQueryType&gt;SelectColumn&lt;/d2p1:DataQueryType&gt;&lt;d2p1:RowSelection&gt;/&lt;/d2p1:RowSelection&gt;&lt;d2p1:TableName&gt;q18re_3_1&lt;/d2p1:TableName&gt;&lt;/d2p1:DataQueryItem&gt;&lt;d2p1:DataQueryItem&gt;&lt;d2p1:ColumnSelection&gt;/1[2]&lt;/d2p1:ColumnSelection&gt;&lt;d2p1:ConnectionName&gt;Total&lt;/d2p1:ConnectionName&gt;&lt;d2p1:DataQueryType&gt;SelectColumn&lt;/d2p1:DataQueryType&gt;&lt;d2p1:RowSelection&gt;/&lt;/d2p1:RowSelection&gt;&lt;d2p1:TableName&gt;q18re_3_1&lt;/d2p1:TableName&gt;&lt;/d2p1:DataQueryItem&gt;&lt;d2p1:DataQueryItem&gt;&lt;d2p1:ColumnSelection&gt;/0[1]&lt;/d2p1:ColumnSelection&gt;&lt;d2p1:ConnectionName&gt;Total&lt;/d2p1:ConnectionName&gt;&lt;d2p1:DataQueryType&gt;SelectColumn&lt;/d2p1:DataQueryType&gt;&lt;d2p1:RowSelection&gt;/&lt;/d2p1:RowSelection&gt;&lt;d2p1:TableName&gt;q18re_4_1&lt;/d2p1:TableName&gt;&lt;/d2p1:DataQueryItem&gt;&lt;d2p1:DataQueryItem&gt;&lt;d2p1:ColumnSelection&gt;/1[2]&lt;/d2p1:ColumnSelection&gt;&lt;d2p1:ConnectionName&gt;Total&lt;/d2p1:ConnectionName&gt;&lt;d2p1:DataQueryType&gt;SelectColumn&lt;/d2p1:DataQueryType&gt;&lt;d2p1:RowSelection&gt;/&lt;/d2p1:RowSelection&gt;&lt;d2p1:TableName&gt;q18re_4_1&lt;/d2p1:TableName&gt;&lt;/d2p1:DataQueryItem&gt;&lt;d2p1:DataQueryItem&gt;&lt;d2p1:ColumnSelection&gt;/0[1]&lt;/d2p1:ColumnSelection&gt;&lt;d2p1:ConnectionName&gt;Total&lt;/d2p1:ConnectionName&gt;&lt;d2p1:DataQueryType&gt;SelectColumn&lt;/d2p1:DataQueryType&gt;&lt;d2p1:RowSelection&gt;/&lt;/d2p1:RowSelection&gt;&lt;d2p1:TableName&gt;q18re_5_1&lt;/d2p1:TableName&gt;&lt;/d2p1:DataQueryItem&gt;&lt;d2p1:DataQueryItem&gt;&lt;d2p1:ColumnSelection&gt;/1[2]&lt;/d2p1:ColumnSelection&gt;&lt;d2p1:ConnectionName&gt;Total&lt;/d2p1:ConnectionName&gt;&lt;d2p1:DataQueryType&gt;SelectColumn&lt;/d2p1:DataQueryType&gt;&lt;d2p1:RowSelection&gt;/&lt;/d2p1:RowSelection&gt;&lt;d2p1:TableName&gt;q18re_5_1&lt;/d2p1:TableName&gt;&lt;/d2p1:DataQueryItem&gt;&lt;d2p1:DataQueryItem&gt;&lt;d2p1:ColumnSelection&gt;/0[1]&lt;/d2p1:ColumnSelection&gt;&lt;d2p1:ConnectionName&gt;Total&lt;/d2p1:ConnectionName&gt;&lt;d2p1:DataQueryType&gt;SelectColumn&lt;/d2p1:DataQueryType&gt;&lt;d2p1:RowSelection&gt;/&lt;/d2p1:RowSelection&gt;&lt;d2p1:TableName&gt;q18re_6_1&lt;/d2p1:TableName&gt;&lt;/d2p1:DataQueryItem&gt;&lt;d2p1:DataQueryItem&gt;&lt;d2p1:ColumnSelection&gt;/1[2]&lt;/d2p1:ColumnSelection&gt;&lt;d2p1:ConnectionName&gt;Total&lt;/d2p1:ConnectionName&gt;&lt;d2p1:DataQueryType&gt;SelectColumn&lt;/d2p1:DataQueryType&gt;&lt;d2p1:RowSelection&gt;/&lt;/d2p1:RowSelection&gt;&lt;d2p1:TableName&gt;q18re_6_1&lt;/d2p1:TableName&gt;&lt;/d2p1:DataQueryItem&gt;&lt;d2p1:DataQueryItem&gt;&lt;d2p1:ColumnSelection&gt;/0[1]&lt;/d2p1:ColumnSelection&gt;&lt;d2p1:ConnectionName&gt;Total&lt;/d2p1:ConnectionName&gt;&lt;d2p1:DataQueryType&gt;SelectColumn&lt;/d2p1:DataQueryType&gt;&lt;d2p1:RowSelection&gt;/&lt;/d2p1:RowSelection&gt;&lt;d2p1:TableName&gt;q18re_7_1&lt;/d2p1:TableName&gt;&lt;/d2p1:DataQueryItem&gt;&lt;d2p1:DataQueryItem&gt;&lt;d2p1:ColumnSelection&gt;/1[2]&lt;/d2p1:ColumnSelection&gt;&lt;d2p1:ConnectionName&gt;Total&lt;/d2p1:ConnectionName&gt;&lt;d2p1:DataQueryType&gt;SelectColumn&lt;/d2p1:DataQueryType&gt;&lt;d2p1:RowSelection&gt;/&lt;/d2p1:RowSelection&gt;&lt;d2p1:TableName&gt;q18re_7_1&lt;/d2p1:TableName&gt;&lt;/d2p1:DataQueryItem&gt;&lt;d2p1:DataQueryItem&gt;&lt;d2p1:ColumnSelection&gt;/0[1]&lt;/d2p1:ColumnSelection&gt;&lt;d2p1:ConnectionName&gt;Total&lt;/d2p1:ConnectionName&gt;&lt;d2p1:DataQueryType&gt;SelectColumn&lt;/d2p1:DataQueryType&gt;&lt;d2p1:RowSelection&gt;/&lt;/d2p1:RowSelection&gt;&lt;d2p1:TableName&gt;q18re_8_1&lt;/d2p1:TableName&gt;&lt;/d2p1:DataQueryItem&gt;&lt;d2p1:DataQueryItem&gt;&lt;d2p1:ColumnSelection&gt;/1[2]&lt;/d2p1:ColumnSelection&gt;&lt;d2p1:ConnectionName&gt;Total&lt;/d2p1:ConnectionName&gt;&lt;d2p1:DataQueryType&gt;SelectColumn&lt;/d2p1:DataQueryType&gt;&lt;d2p1:RowSelection&gt;/&lt;/d2p1:RowSelection&gt;&lt;d2p1:TableName&gt;q18re_8_1&lt;/d2p1:TableName&gt;&lt;/d2p1:DataQueryItem&gt;&lt;d2p1:DataQueryItem&gt;&lt;d2p1:ColumnSelection&gt;/0[1]&lt;/d2p1:ColumnSelection&gt;&lt;d2p1:ConnectionName&gt;Total&lt;/d2p1:ConnectionName&gt;&lt;d2p1:DataQueryType&gt;SelectColumn&lt;/d2p1:DataQueryType&gt;&lt;d2p1:RowSelection&gt;/&lt;/d2p1:RowSelection&gt;&lt;d2p1:TableName&gt;q18re_9_1&lt;/d2p1:TableName&gt;&lt;/d2p1:DataQueryItem&gt;&lt;d2p1:DataQueryItem&gt;&lt;d2p1:ColumnSelection&gt;/1[2]&lt;/d2p1:ColumnSelection&gt;&lt;d2p1:ConnectionName&gt;Total&lt;/d2p1:ConnectionName&gt;&lt;d2p1:DataQueryType&gt;SelectColumn&lt;/d2p1:DataQueryType&gt;&lt;d2p1:RowSelection&gt;/&lt;/d2p1:RowSelection&gt;&lt;d2p1:TableName&gt;q18re_9_1&lt;/d2p1:TableName&gt;&lt;/d2p1:DataQueryItem&gt;&lt;d2p1:DataQueryItem&gt;&lt;d2p1:ColumnSelection&gt;/0[1]&lt;/d2p1:ColumnSelection&gt;&lt;d2p1:ConnectionName&gt;Total&lt;/d2p1:ConnectionName&gt;&lt;d2p1:DataQueryType&gt;SelectColumn&lt;/d2p1:DataQueryType&gt;&lt;d2p1:RowSelection&gt;/&lt;/d2p1:RowSelection&gt;&lt;d2p1:TableName&gt;q18re_10_1&lt;/d2p1:TableName&gt;&lt;/d2p1:DataQueryItem&gt;&lt;d2p1:DataQueryItem&gt;&lt;d2p1:ColumnSelection&gt;/1[2]&lt;/d2p1:ColumnSelection&gt;&lt;d2p1:ConnectionName&gt;Total&lt;/d2p1:ConnectionName&gt;&lt;d2p1:DataQueryType&gt;SelectColumn&lt;/d2p1:DataQueryType&gt;&lt;d2p1:RowSelection&gt;/&lt;/d2p1:RowSelection&gt;&lt;d2p1:TableName&gt;q18re_10_1&lt;/d2p1:TableName&gt;&lt;/d2p1:DataQueryItem&gt;&lt;d2p1:DataQueryItem&gt;&lt;d2p1:ColumnSelection&gt;/0[1]&lt;/d2p1:ColumnSelection&gt;&lt;d2p1:ConnectionName&gt;Total&lt;/d2p1:ConnectionName&gt;&lt;d2p1:DataQueryType&gt;SelectColumn&lt;/d2p1:DataQueryType&gt;&lt;d2p1:RowSelection&gt;/&lt;/d2p1:RowSelection&gt;&lt;d2p1:TableName&gt;q18re_11_1&lt;/d2p1:TableName&gt;&lt;/d2p1:DataQueryItem&gt;&lt;d2p1:DataQueryItem&gt;&lt;d2p1:ColumnSelection&gt;/1[2]&lt;/d2p1:ColumnSelection&gt;&lt;d2p1:ConnectionName&gt;Total&lt;/d2p1:ConnectionName&gt;&lt;d2p1:DataQueryType&gt;SelectColumn&lt;/d2p1:DataQueryType&gt;&lt;d2p1:RowSelection&gt;/&lt;/d2p1:RowSelection&gt;&lt;d2p1:TableName&gt;q18re_11_1&lt;/d2p1:TableName&gt;&lt;/d2p1:DataQueryItem&gt;&lt;d2p1:DataQueryItem&gt;&lt;d2p1:ColumnSelection&gt;/0[1]&lt;/d2p1:ColumnSelection&gt;&lt;d2p1:ConnectionName&gt;Total&lt;/d2p1:ConnectionName&gt;&lt;d2p1:DataQueryType&gt;SelectColumn&lt;/d2p1:DataQueryType&gt;&lt;d2p1:RowSelection&gt;/&lt;/d2p1:RowSelection&gt;&lt;d2p1:TableName&gt;q18re_12_1&lt;/d2p1:TableName&gt;&lt;/d2p1:DataQueryItem&gt;&lt;d2p1:DataQueryItem&gt;&lt;d2p1:ColumnSelection&gt;/1[2]&lt;/d2p1:ColumnSelection&gt;&lt;d2p1:ConnectionName&gt;Total&lt;/d2p1:ConnectionName&gt;&lt;d2p1:DataQueryType&gt;SelectColumn&lt;/d2p1:DataQueryType&gt;&lt;d2p1:RowSelection&gt;/&lt;/d2p1:RowSelection&gt;&lt;d2p1:TableName&gt;q18re_12_1&lt;/d2p1:TableName&gt;&lt;/d2p1:DataQueryItem&gt;&lt;d2p1:DataQueryItem&gt;&lt;d2p1:ColumnSelection&gt;/0[1]&lt;/d2p1:ColumnSelection&gt;&lt;d2p1:ConnectionName&gt;Total&lt;/d2p1:ConnectionName&gt;&lt;d2p1:DataQueryType&gt;SelectColumn&lt;/d2p1:DataQueryType&gt;&lt;d2p1:RowSelection&gt;/&lt;/d2p1:RowSelection&gt;&lt;d2p1:TableName&gt;q18re_13_1&lt;/d2p1:TableName&gt;&lt;/d2p1:DataQueryItem&gt;&lt;d2p1:DataQueryItem&gt;&lt;d2p1:ColumnSelection&gt;/1[2]&lt;/d2p1:ColumnSelection&gt;&lt;d2p1:ConnectionName&gt;Total&lt;/d2p1:ConnectionName&gt;&lt;d2p1:DataQueryType&gt;SelectColumn&lt;/d2p1:DataQueryType&gt;&lt;d2p1:RowSelection&gt;/&lt;/d2p1:RowSelection&gt;&lt;d2p1:TableName&gt;q18re_13_1&lt;/d2p1:TableName&gt;&lt;/d2p1:DataQueryItem&gt;&lt;d2p1:DataQueryItem&gt;&lt;d2p1:ColumnSelection&gt;/0[1]&lt;/d2p1:ColumnSelection&gt;&lt;d2p1:ConnectionName&gt;Total&lt;/d2p1:ConnectionName&gt;&lt;d2p1:DataQueryType&gt;SelectColumn&lt;/d2p1:DataQueryType&gt;&lt;d2p1:RowSelection&gt;/&lt;/d2p1:RowSelection&gt;&lt;d2p1:TableName&gt;q18re_14_1&lt;/d2p1:TableName&gt;&lt;/d2p1:DataQueryItem&gt;&lt;d2p1:DataQueryItem&gt;&lt;d2p1:ColumnSelection&gt;/1[2]&lt;/d2p1:ColumnSelection&gt;&lt;d2p1:ConnectionName&gt;Total&lt;/d2p1:ConnectionName&gt;&lt;d2p1:DataQueryType&gt;SelectColumn&lt;/d2p1:DataQueryType&gt;&lt;d2p1:RowSelection&gt;/&lt;/d2p1:RowSelection&gt;&lt;d2p1:TableName&gt;q18re_14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3:24:58.44093+01:00&lt;/d2p1:LastUpdated&gt;&lt;d2p1:Script&gt;aW1wb3J0IG1vZGlmeV9jaGFydCBhcyBtYw0KDQptYy5NZXJnZVJvd3NCeUxhYmVsKCkNCiNtYy5TcGxpdExhYmVsKCdDb2wnLCAnOicsMCkNCg0KTEw9Ww0KIkVkdWNhdGlvbiIsDQoiRWR1Y2F0aW9uIiwNCiJBcnRzLCBodW1hbml0aWVzLCBsYW5ndWFnZXMiLA0KIkFydHMsIGh1bWFuaXRpZXMsIGxhbmd1YWdlcyIsDQoiU29jaWFsIGFuZCBiZWhhdmlvcmFsIHNjaWVuY2VzIiwNCiJTb2NpYWwgYW5kIGJlaGF2aW9yYWwgc2NpZW5jZXMiLA0KIkpvdXJuYWxpc20gYW5kIGluZm9ybWF0aW9uIChuZXdzKSIsDQoiSm91cm5hbGlzbSBhbmQgaW5mb3JtYXRpb24gKG5ld3MpIiwNCiJCdXNpbmVzcywgYWRtaW5pc3RyYXRpb24gYW5kIGxhdyIsDQoiQnVzaW5lc3MsIGFkbWluaXN0cmF0aW9uIGFuZCBsYXciLA0KIk5hdHVyYWwgc2NpZW5jZXMiLA0KIk5hdHVyYWwgc2NpZW5jZXMiLA0KIk1hdGhlbWF0aWNzIGFuZCBzdGF0aXN0aWNzIiwNCiJNYXRoZW1hdGljcyBhbmQgc3RhdGlzdGljcyIsDQoiSW5mb3JtYXRpb24gYW5kIGNvbW11bmljYXRpb24gdGVjaG5vbG9naWVzIiwNCiJJbmZvcm1hdGlvbiBhbmQgY29tbXVuaWNhdGlvbiB0ZWNobm9sb2dpZXMiLA0KIkVuZ2luZWVyaW5nIGFuZCBlbmdpbmVlcmluZyB0cmFkZXMiLA0KIkVuZ2luZWVyaW5nIGFuZCBlbmdpbmVlcmluZyB0cmFkZXMiLA0KIk1hbnVmYWN0dXJpbmcsIHByb2Nlc3NpbmciLA0KIk1hbnVmYWN0dXJpbmcsIHByb2Nlc3NpbmciLA0KIkFyY2hpdGVjdHVyZSBhbmQgY29uc3RydWN0aW9uIiwNCiJBcmNoaXRlY3R1cmUgYW5kIGNvbnN0cnVjdGlvbiIsDQoiQWdyaWN1bHR1cmUsIGZvcmVzdHJ5LCBmaXNoZXJpZXMgYW5kIHZldGVyaW5hcnkiLA0KIkFncmljdWx0dXJlLCBmb3Jlc3RyeSwgZmlzaGVyaWVzIGFuZCB2ZXRlcmluYXJ5IiwNCiJIZWFsdGggLyBtZWRpY2luZSBhbmQgd2VsZmFyZSIsDQoiSGVhbHRoIC8gbWVkaWNpbmUgYW5kIHdlbGZhcmUiLA0KIlNlcnZpY2VzIiwNCiJTZXJ2aWNlcyINCl0NCg0KbWMuUmVwbGFjZUxhYmVscygnQ29sJyxMTCkNCg0KbWMuSW5zZXJ0Um93KDYsbGFiZWw9InRvcDIiKQ0KDQpmb3IgY29sIGluIHJhbmdlKE1hdHJpeC5Ub3BBeGlzLkRhdGFNZW1iZXJzLkNvdW50KToNCglNYXRyaXhbTWF0cml4LlNpZGVBeGlzLkRhdGFNZW1iZXJzLkNvdW50LTFdW2NvbF0uQWRkVmFsdWUoIiIpDQoJTWF0cml4W01hdHJpeC5TaWRlQXhpcy5EYXRhTWVtYmVycy5Db3VudC0xXVtjb2xdWzBdLk51bWVyaWNWYWx1ZSA9IE1hdHJpeFswXVtjb2xdWzBdLk51bWVyaWNWYWx1ZSArIE1hdHJpeFsxXVtjb2xdWzBdLk51bWVyaWNWYWx1ZQ0KDQptYy5Tb3J0U2Vjb25kQ29sdW1ucyhieVJvdz1NYXRyaXguU2lkZUF4aXMuRGF0YU1lbWJlcnMuQ291bnQtMSxkZWxldGVDYXQ9RmFsc2UsZGVsZXRlU2Vjb25kPVRydWUsRmlyc3RDYXQ9VHJ1ZSkNCg0KTWF0cml4LkRlbGV0ZVJvdygzKQ0KTWF0cml4LkRlbGV0ZVJvdygzKQ0KTWF0cml4LkRlbGV0ZVJvdygzKQ0KTWF0cml4LkRlbGV0ZVJvdygzKQ0KDQpmb3IgbWVtYmVyIGluIE1hdHJpeC5TaWRlQXhpcy5EYXRhTWVtYmVyczoNCgltZW1iZXIuTGFiZWw9IlJhbmsgLSAiICsgbWVtYmVyLkxhYmVsDQoJDQo=&lt;/d2p1:Script&gt;&lt;/d2p1:PackagedScript&gt;&lt;/d2p1:Transformation&gt;&lt;/Query&gt;&lt;Version&gt;4.2.0.0&lt;/Version&gt;&lt;/ShapeLink&gt;"/>
</p:tagLst>
</file>

<file path=ppt/tags/tag7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3:19:15.220633+01:00&lt;/d3p1:LastUpdated&gt;&lt;d3p1:Script&gt;aW1wb3J0IG1vZGlmeV9jaGFydCBhcyBtYw0KDQojbWMuR2VuZXJhdGVMYWJlbHMoMTEsc2hhcGVXaWR0aD0yMDAp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IuNToNCgkJCQlDaGFydC5TZXJpZXNDb2xsZWN0aW9uKHNlcmllcysxKS5Qb2ludHMocG9pbnQrMSkuQXBwbHlEYXRhTGFiZWxzKC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8re_1_1&lt;/d2p1:TableName&gt;&lt;/d2p1:DataQueryItem&gt;&lt;d2p1:DataQueryItem&gt;&lt;d2p1:ColumnSelection&gt;/1[3]&lt;/d2p1:ColumnSelection&gt;&lt;d2p1:ConnectionName&gt;Total&lt;/d2p1:ConnectionName&gt;&lt;d2p1:DataQueryType&gt;SelectColumn&lt;/d2p1:DataQueryType&gt;&lt;d2p1:RowSelection&gt;/&lt;/d2p1:RowSelection&gt;&lt;d2p1:TableName&gt;q18re_1_1&lt;/d2p1:TableName&gt;&lt;/d2p1:DataQueryItem&gt;&lt;d2p1:DataQueryItem&gt;&lt;d2p1:ColumnSelection&gt;/0[1]&lt;/d2p1:ColumnSelection&gt;&lt;d2p1:ConnectionName&gt;Total&lt;/d2p1:ConnectionName&gt;&lt;d2p1:DataQueryType&gt;SelectColumn&lt;/d2p1:DataQueryType&gt;&lt;d2p1:RowSelection&gt;/&lt;/d2p1:RowSelection&gt;&lt;d2p1:TableName&gt;q18re_2_1&lt;/d2p1:TableName&gt;&lt;/d2p1:DataQueryItem&gt;&lt;d2p1:DataQueryItem&gt;&lt;d2p1:ColumnSelection&gt;/1[3]&lt;/d2p1:ColumnSelection&gt;&lt;d2p1:ConnectionName&gt;Total&lt;/d2p1:ConnectionName&gt;&lt;d2p1:DataQueryType&gt;SelectColumn&lt;/d2p1:DataQueryType&gt;&lt;d2p1:RowSelection&gt;/&lt;/d2p1:RowSelection&gt;&lt;d2p1:TableName&gt;q18re_2_1&lt;/d2p1:TableName&gt;&lt;/d2p1:DataQueryItem&gt;&lt;d2p1:DataQueryItem&gt;&lt;d2p1:ColumnSelection&gt;/0[1]&lt;/d2p1:ColumnSelection&gt;&lt;d2p1:ConnectionName&gt;Total&lt;/d2p1:ConnectionName&gt;&lt;d2p1:DataQueryType&gt;SelectColumn&lt;/d2p1:DataQueryType&gt;&lt;d2p1:RowSelection&gt;/&lt;/d2p1:RowSelection&gt;&lt;d2p1:TableName&gt;q18re_3_1&lt;/d2p1:TableName&gt;&lt;/d2p1:DataQueryItem&gt;&lt;d2p1:DataQueryItem&gt;&lt;d2p1:ColumnSelection&gt;/1[3]&lt;/d2p1:ColumnSelection&gt;&lt;d2p1:ConnectionName&gt;Total&lt;/d2p1:ConnectionName&gt;&lt;d2p1:DataQueryType&gt;SelectColumn&lt;/d2p1:DataQueryType&gt;&lt;d2p1:RowSelection&gt;/&lt;/d2p1:RowSelection&gt;&lt;d2p1:TableName&gt;q18re_3_1&lt;/d2p1:TableName&gt;&lt;/d2p1:DataQueryItem&gt;&lt;d2p1:DataQueryItem&gt;&lt;d2p1:ColumnSelection&gt;/0[1]&lt;/d2p1:ColumnSelection&gt;&lt;d2p1:ConnectionName&gt;Total&lt;/d2p1:ConnectionName&gt;&lt;d2p1:DataQueryType&gt;SelectColumn&lt;/d2p1:DataQueryType&gt;&lt;d2p1:RowSelection&gt;/&lt;/d2p1:RowSelection&gt;&lt;d2p1:TableName&gt;q18re_4_1&lt;/d2p1:TableName&gt;&lt;/d2p1:DataQueryItem&gt;&lt;d2p1:DataQueryItem&gt;&lt;d2p1:ColumnSelection&gt;/1[3]&lt;/d2p1:ColumnSelection&gt;&lt;d2p1:ConnectionName&gt;Total&lt;/d2p1:ConnectionName&gt;&lt;d2p1:DataQueryType&gt;SelectColumn&lt;/d2p1:DataQueryType&gt;&lt;d2p1:RowSelection&gt;/&lt;/d2p1:RowSelection&gt;&lt;d2p1:TableName&gt;q18re_4_1&lt;/d2p1:TableName&gt;&lt;/d2p1:DataQueryItem&gt;&lt;d2p1:DataQueryItem&gt;&lt;d2p1:ColumnSelection&gt;/0[1]&lt;/d2p1:ColumnSelection&gt;&lt;d2p1:ConnectionName&gt;Total&lt;/d2p1:ConnectionName&gt;&lt;d2p1:DataQueryType&gt;SelectColumn&lt;/d2p1:DataQueryType&gt;&lt;d2p1:RowSelection&gt;/&lt;/d2p1:RowSelection&gt;&lt;d2p1:TableName&gt;q18re_5_1&lt;/d2p1:TableName&gt;&lt;/d2p1:DataQueryItem&gt;&lt;d2p1:DataQueryItem&gt;&lt;d2p1:ColumnSelection&gt;/1[3]&lt;/d2p1:ColumnSelection&gt;&lt;d2p1:ConnectionName&gt;Total&lt;/d2p1:ConnectionName&gt;&lt;d2p1:DataQueryType&gt;SelectColumn&lt;/d2p1:DataQueryType&gt;&lt;d2p1:RowSelection&gt;/&lt;/d2p1:RowSelection&gt;&lt;d2p1:TableName&gt;q18re_5_1&lt;/d2p1:TableName&gt;&lt;/d2p1:DataQueryItem&gt;&lt;d2p1:DataQueryItem&gt;&lt;d2p1:ColumnSelection&gt;/0[1]&lt;/d2p1:ColumnSelection&gt;&lt;d2p1:ConnectionName&gt;Total&lt;/d2p1:ConnectionName&gt;&lt;d2p1:DataQueryType&gt;SelectColumn&lt;/d2p1:DataQueryType&gt;&lt;d2p1:RowSelection&gt;/&lt;/d2p1:RowSelection&gt;&lt;d2p1:TableName&gt;q18re_6_1&lt;/d2p1:TableName&gt;&lt;/d2p1:DataQueryItem&gt;&lt;d2p1:DataQueryItem&gt;&lt;d2p1:ColumnSelection&gt;/1[3]&lt;/d2p1:ColumnSelection&gt;&lt;d2p1:ConnectionName&gt;Total&lt;/d2p1:ConnectionName&gt;&lt;d2p1:DataQueryType&gt;SelectColumn&lt;/d2p1:DataQueryType&gt;&lt;d2p1:RowSelection&gt;/&lt;/d2p1:RowSelection&gt;&lt;d2p1:TableName&gt;q18re_6_1&lt;/d2p1:TableName&gt;&lt;/d2p1:DataQueryItem&gt;&lt;d2p1:DataQueryItem&gt;&lt;d2p1:ColumnSelection&gt;/0[1]&lt;/d2p1:ColumnSelection&gt;&lt;d2p1:ConnectionName&gt;Total&lt;/d2p1:ConnectionName&gt;&lt;d2p1:DataQueryType&gt;SelectColumn&lt;/d2p1:DataQueryType&gt;&lt;d2p1:RowSelection&gt;/&lt;/d2p1:RowSelection&gt;&lt;d2p1:TableName&gt;q18re_7_1&lt;/d2p1:TableName&gt;&lt;/d2p1:DataQueryItem&gt;&lt;d2p1:DataQueryItem&gt;&lt;d2p1:ColumnSelection&gt;/1[3]&lt;/d2p1:ColumnSelection&gt;&lt;d2p1:ConnectionName&gt;Total&lt;/d2p1:ConnectionName&gt;&lt;d2p1:DataQueryType&gt;SelectColumn&lt;/d2p1:DataQueryType&gt;&lt;d2p1:RowSelection&gt;/&lt;/d2p1:RowSelection&gt;&lt;d2p1:TableName&gt;q18re_7_1&lt;/d2p1:TableName&gt;&lt;/d2p1:DataQueryItem&gt;&lt;d2p1:DataQueryItem&gt;&lt;d2p1:ColumnSelection&gt;/0[1]&lt;/d2p1:ColumnSelection&gt;&lt;d2p1:ConnectionName&gt;Total&lt;/d2p1:ConnectionName&gt;&lt;d2p1:DataQueryType&gt;SelectColumn&lt;/d2p1:DataQueryType&gt;&lt;d2p1:RowSelection&gt;/&lt;/d2p1:RowSelection&gt;&lt;d2p1:TableName&gt;q18re_8_1&lt;/d2p1:TableName&gt;&lt;/d2p1:DataQueryItem&gt;&lt;d2p1:DataQueryItem&gt;&lt;d2p1:ColumnSelection&gt;/1[3]&lt;/d2p1:ColumnSelection&gt;&lt;d2p1:ConnectionName&gt;Total&lt;/d2p1:ConnectionName&gt;&lt;d2p1:DataQueryType&gt;SelectColumn&lt;/d2p1:DataQueryType&gt;&lt;d2p1:RowSelection&gt;/&lt;/d2p1:RowSelection&gt;&lt;d2p1:TableName&gt;q18re_8_1&lt;/d2p1:TableName&gt;&lt;/d2p1:DataQueryItem&gt;&lt;d2p1:DataQueryItem&gt;&lt;d2p1:ColumnSelection&gt;/0[1]&lt;/d2p1:ColumnSelection&gt;&lt;d2p1:ConnectionName&gt;Total&lt;/d2p1:ConnectionName&gt;&lt;d2p1:DataQueryType&gt;SelectColumn&lt;/d2p1:DataQueryType&gt;&lt;d2p1:RowSelection&gt;/&lt;/d2p1:RowSelection&gt;&lt;d2p1:TableName&gt;q18re_9_1&lt;/d2p1:TableName&gt;&lt;/d2p1:DataQueryItem&gt;&lt;d2p1:DataQueryItem&gt;&lt;d2p1:ColumnSelection&gt;/1[3]&lt;/d2p1:ColumnSelection&gt;&lt;d2p1:ConnectionName&gt;Total&lt;/d2p1:ConnectionName&gt;&lt;d2p1:DataQueryType&gt;SelectColumn&lt;/d2p1:DataQueryType&gt;&lt;d2p1:RowSelection&gt;/&lt;/d2p1:RowSelection&gt;&lt;d2p1:TableName&gt;q18re_9_1&lt;/d2p1:TableName&gt;&lt;/d2p1:DataQueryItem&gt;&lt;d2p1:DataQueryItem&gt;&lt;d2p1:ColumnSelection&gt;/0[1]&lt;/d2p1:ColumnSelection&gt;&lt;d2p1:ConnectionName&gt;Total&lt;/d2p1:ConnectionName&gt;&lt;d2p1:DataQueryType&gt;SelectColumn&lt;/d2p1:DataQueryType&gt;&lt;d2p1:RowSelection&gt;/&lt;/d2p1:RowSelection&gt;&lt;d2p1:TableName&gt;q18re_10_1&lt;/d2p1:TableName&gt;&lt;/d2p1:DataQueryItem&gt;&lt;d2p1:DataQueryItem&gt;&lt;d2p1:ColumnSelection&gt;/1[3]&lt;/d2p1:ColumnSelection&gt;&lt;d2p1:ConnectionName&gt;Total&lt;/d2p1:ConnectionName&gt;&lt;d2p1:DataQueryType&gt;SelectColumn&lt;/d2p1:DataQueryType&gt;&lt;d2p1:RowSelection&gt;/&lt;/d2p1:RowSelection&gt;&lt;d2p1:TableName&gt;q18re_10_1&lt;/d2p1:TableName&gt;&lt;/d2p1:DataQueryItem&gt;&lt;d2p1:DataQueryItem&gt;&lt;d2p1:ColumnSelection&gt;/0[1]&lt;/d2p1:ColumnSelection&gt;&lt;d2p1:ConnectionName&gt;Total&lt;/d2p1:ConnectionName&gt;&lt;d2p1:DataQueryType&gt;SelectColumn&lt;/d2p1:DataQueryType&gt;&lt;d2p1:RowSelection&gt;/&lt;/d2p1:RowSelection&gt;&lt;d2p1:TableName&gt;q18re_11_1&lt;/d2p1:TableName&gt;&lt;/d2p1:DataQueryItem&gt;&lt;d2p1:DataQueryItem&gt;&lt;d2p1:ColumnSelection&gt;/1[3]&lt;/d2p1:ColumnSelection&gt;&lt;d2p1:ConnectionName&gt;Total&lt;/d2p1:ConnectionName&gt;&lt;d2p1:DataQueryType&gt;SelectColumn&lt;/d2p1:DataQueryType&gt;&lt;d2p1:RowSelection&gt;/&lt;/d2p1:RowSelection&gt;&lt;d2p1:TableName&gt;q18re_11_1&lt;/d2p1:TableName&gt;&lt;/d2p1:DataQueryItem&gt;&lt;d2p1:DataQueryItem&gt;&lt;d2p1:ColumnSelection&gt;/0[1]&lt;/d2p1:ColumnSelection&gt;&lt;d2p1:ConnectionName&gt;Total&lt;/d2p1:ConnectionName&gt;&lt;d2p1:DataQueryType&gt;SelectColumn&lt;/d2p1:DataQueryType&gt;&lt;d2p1:RowSelection&gt;/&lt;/d2p1:RowSelection&gt;&lt;d2p1:TableName&gt;q18re_12_1&lt;/d2p1:TableName&gt;&lt;/d2p1:DataQueryItem&gt;&lt;d2p1:DataQueryItem&gt;&lt;d2p1:ColumnSelection&gt;/1[3]&lt;/d2p1:ColumnSelection&gt;&lt;d2p1:ConnectionName&gt;Total&lt;/d2p1:ConnectionName&gt;&lt;d2p1:DataQueryType&gt;SelectColumn&lt;/d2p1:DataQueryType&gt;&lt;d2p1:RowSelection&gt;/&lt;/d2p1:RowSelection&gt;&lt;d2p1:TableName&gt;q18re_12_1&lt;/d2p1:TableName&gt;&lt;/d2p1:DataQueryItem&gt;&lt;d2p1:DataQueryItem&gt;&lt;d2p1:ColumnSelection&gt;/0[1]&lt;/d2p1:ColumnSelection&gt;&lt;d2p1:ConnectionName&gt;Total&lt;/d2p1:ConnectionName&gt;&lt;d2p1:DataQueryType&gt;SelectColumn&lt;/d2p1:DataQueryType&gt;&lt;d2p1:RowSelection&gt;/&lt;/d2p1:RowSelection&gt;&lt;d2p1:TableName&gt;q18re_13_1&lt;/d2p1:TableName&gt;&lt;/d2p1:DataQueryItem&gt;&lt;d2p1:DataQueryItem&gt;&lt;d2p1:ColumnSelection&gt;/1[3]&lt;/d2p1:ColumnSelection&gt;&lt;d2p1:ConnectionName&gt;Total&lt;/d2p1:ConnectionName&gt;&lt;d2p1:DataQueryType&gt;SelectColumn&lt;/d2p1:DataQueryType&gt;&lt;d2p1:RowSelection&gt;/&lt;/d2p1:RowSelection&gt;&lt;d2p1:TableName&gt;q18re_13_1&lt;/d2p1:TableName&gt;&lt;/d2p1:DataQueryItem&gt;&lt;d2p1:DataQueryItem&gt;&lt;d2p1:ColumnSelection&gt;/0[1]&lt;/d2p1:ColumnSelection&gt;&lt;d2p1:ConnectionName&gt;Total&lt;/d2p1:ConnectionName&gt;&lt;d2p1:DataQueryType&gt;SelectColumn&lt;/d2p1:DataQueryType&gt;&lt;d2p1:RowSelection&gt;/&lt;/d2p1:RowSelection&gt;&lt;d2p1:TableName&gt;q18re_14_1&lt;/d2p1:TableName&gt;&lt;/d2p1:DataQueryItem&gt;&lt;d2p1:DataQueryItem&gt;&lt;d2p1:ColumnSelection&gt;/1[3]&lt;/d2p1:ColumnSelection&gt;&lt;d2p1:ConnectionName&gt;Total&lt;/d2p1:ConnectionName&gt;&lt;d2p1:DataQueryType&gt;SelectColumn&lt;/d2p1:DataQueryType&gt;&lt;d2p1:RowSelection&gt;/&lt;/d2p1:RowSelection&gt;&lt;d2p1:TableName&gt;q18re_14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3:19:15.1738309+01:00&lt;/d2p1:LastUpdated&gt;&lt;d2p1:Script&gt;aW1wb3J0IG1vZGlmeV9jaGFydCBhcyBtYw0KDQptYy5NZXJnZVJvd3NCeUxhYmVsKCkNCiNtYy5TcGxpdExhYmVsKCdDb2wnLCAnOicsMCkNCg0KTEw9Ww0KIkVkdWNhdGlvbiIsDQoiRWR1Y2F0aW9uIiwNCiJBcnRzLCBodW1hbml0aWVzLCBsYW5ndWFnZXMiLA0KIkFydHMsIGh1bWFuaXRpZXMsIGxhbmd1YWdlcyIsDQoiU29jaWFsIGFuZCBiZWhhdmlvcmFsIHNjaWVuY2VzIiwNCiJTb2NpYWwgYW5kIGJlaGF2aW9yYWwgc2NpZW5jZXMiLA0KIkpvdXJuYWxpc20gYW5kIGluZm9ybWF0aW9uIChuZXdzKSIsDQoiSm91cm5hbGlzbSBhbmQgaW5mb3JtYXRpb24gKG5ld3MpIiwNCiJCdXNpbmVzcywgYWRtaW5pc3RyYXRpb24gYW5kIGxhdyIsDQoiQnVzaW5lc3MsIGFkbWluaXN0cmF0aW9uIGFuZCBsYXciLA0KIk5hdHVyYWwgc2NpZW5jZXMiLA0KIk5hdHVyYWwgc2NpZW5jZXMiLA0KIk1hdGhlbWF0aWNzIGFuZCBzdGF0aXN0aWNzIiwNCiJNYXRoZW1hdGljcyBhbmQgc3RhdGlzdGljcyIsDQoiSW5mb3JtYXRpb24gYW5kIGNvbW11bmljYXRpb24gdGVjaG5vbG9naWVzIiwNCiJJbmZvcm1hdGlvbiBhbmQgY29tbXVuaWNhdGlvbiB0ZWNobm9sb2dpZXMiLA0KIkVuZ2luZWVyaW5nIGFuZCBlbmdpbmVlcmluZyB0cmFkZXMiLA0KIkVuZ2luZWVyaW5nIGFuZCBlbmdpbmVlcmluZyB0cmFkZXMiLA0KIk1hbnVmYWN0dXJpbmcsIHByb2Nlc3NpbmciLA0KIk1hbnVmYWN0dXJpbmcsIHByb2Nlc3NpbmciLA0KIkFyY2hpdGVjdHVyZSBhbmQgY29uc3RydWN0aW9uIiwNCiJBcmNoaXRlY3R1cmUgYW5kIGNvbnN0cnVjdGlvbiIsDQoiQWdyaWN1bHR1cmUsIGZvcmVzdHJ5LCBmaXNoZXJpZXMgYW5kIHZldGVyaW5hcnkiLA0KIkFncmljdWx0dXJlLCBmb3Jlc3RyeSwgZmlzaGVyaWVzIGFuZCB2ZXRlcmluYXJ5IiwNCiJIZWFsdGggLyBtZWRpY2luZSBhbmQgd2VsZmFyZSIsDQoiSGVhbHRoIC8gbWVkaWNpbmUgYW5kIHdlbGZhcmUiLA0KIlNlcnZpY2VzIiwNCiJTZXJ2aWNlcyINCl0NCg0KbWMuUmVwbGFjZUxhYmVscygnQ29sJyxMTCkNCg0KbWMuSW5zZXJ0Um93KDYsbGFiZWw9InRvcDIiKQ0KDQpmb3IgY29sIGluIHJhbmdlKE1hdHJpeC5Ub3BBeGlzLkRhdGFNZW1iZXJzLkNvdW50KToNCglNYXRyaXhbTWF0cml4LlNpZGVBeGlzLkRhdGFNZW1iZXJzLkNvdW50LTFdW2NvbF0uQWRkVmFsdWUoIiIpDQoJTWF0cml4W01hdHJpeC5TaWRlQXhpcy5EYXRhTWVtYmVycy5Db3VudC0xXVtjb2xdWzBdLk51bWVyaWNWYWx1ZSA9IE1hdHJpeFswXVtjb2xdWzBdLk51bWVyaWNWYWx1ZSArIE1hdHJpeFsxXVtjb2xdWzBdLk51bWVyaWNWYWx1ZQ0KDQptYy5Tb3J0U2Vjb25kQ29sdW1ucyhieVJvdz1NYXRyaXguU2lkZUF4aXMuRGF0YU1lbWJlcnMuQ291bnQtMSxkZWxldGVDYXQ9RmFsc2UsZGVsZXRlU2Vjb25kPVRydWUsRmlyc3RDYXQ9VHJ1ZSkNCg0KTWF0cml4LkRlbGV0ZVJvdygzKQ0KTWF0cml4LkRlbGV0ZVJvdygzKQ0KTWF0cml4LkRlbGV0ZVJvdygzKQ0KTWF0cml4LkRlbGV0ZVJvdygzKQ0KDQpmb3IgbWVtYmVyIGluIE1hdHJpeC5TaWRlQXhpcy5EYXRhTWVtYmVyczoNCgltZW1iZXIuTGFiZWw9IlJhbmsgLSAiICsgbWVtYmVyLkxhYmVsDQoJDQo=&lt;/d2p1:Script&gt;&lt;/d2p1:PackagedScript&gt;&lt;/d2p1:Transformation&gt;&lt;/Query&gt;&lt;Version&gt;4.2.0.0&lt;/Version&gt;&lt;/ShapeLink&gt;"/>
</p:tagLst>
</file>

<file path=ppt/tags/tag7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3:20:59.3241041+01:00&lt;/d3p1:LastUpdated&gt;&lt;d3p1:Script&gt;aW1wb3J0IG1vZGlmeV9jaGFydCBhcyBtYw0KDQojbWMuR2VuZXJhdGVMYWJlbHMoMTEsc2hhcGVXaWR0aD0yMDAp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IuNToNCgkJCQlDaGFydC5TZXJpZXNDb2xsZWN0aW9uKHNlcmllcysxKS5Qb2ludHMocG9pbnQrMSkuQXBwbHlEYXRhTGFiZWxzKC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8re_1_1&lt;/d2p1:TableName&gt;&lt;/d2p1:DataQueryItem&gt;&lt;d2p1:DataQueryItem&gt;&lt;d2p1:ColumnSelection&gt;/1[4]&lt;/d2p1:ColumnSelection&gt;&lt;d2p1:ConnectionName&gt;Total&lt;/d2p1:ConnectionName&gt;&lt;d2p1:DataQueryType&gt;SelectColumn&lt;/d2p1:DataQueryType&gt;&lt;d2p1:RowSelection&gt;/&lt;/d2p1:RowSelection&gt;&lt;d2p1:TableName&gt;q18re_1_1&lt;/d2p1:TableName&gt;&lt;/d2p1:DataQueryItem&gt;&lt;d2p1:DataQueryItem&gt;&lt;d2p1:ColumnSelection&gt;/0[1]&lt;/d2p1:ColumnSelection&gt;&lt;d2p1:ConnectionName&gt;Total&lt;/d2p1:ConnectionName&gt;&lt;d2p1:DataQueryType&gt;SelectColumn&lt;/d2p1:DataQueryType&gt;&lt;d2p1:RowSelection&gt;/&lt;/d2p1:RowSelection&gt;&lt;d2p1:TableName&gt;q18re_2_1&lt;/d2p1:TableName&gt;&lt;/d2p1:DataQueryItem&gt;&lt;d2p1:DataQueryItem&gt;&lt;d2p1:ColumnSelection&gt;/1[4]&lt;/d2p1:ColumnSelection&gt;&lt;d2p1:ConnectionName&gt;Total&lt;/d2p1:ConnectionName&gt;&lt;d2p1:DataQueryType&gt;SelectColumn&lt;/d2p1:DataQueryType&gt;&lt;d2p1:RowSelection&gt;/&lt;/d2p1:RowSelection&gt;&lt;d2p1:TableName&gt;q18re_2_1&lt;/d2p1:TableName&gt;&lt;/d2p1:DataQueryItem&gt;&lt;d2p1:DataQueryItem&gt;&lt;d2p1:ColumnSelection&gt;/0[1]&lt;/d2p1:ColumnSelection&gt;&lt;d2p1:ConnectionName&gt;Total&lt;/d2p1:ConnectionName&gt;&lt;d2p1:DataQueryType&gt;SelectColumn&lt;/d2p1:DataQueryType&gt;&lt;d2p1:RowSelection&gt;/&lt;/d2p1:RowSelection&gt;&lt;d2p1:TableName&gt;q18re_3_1&lt;/d2p1:TableName&gt;&lt;/d2p1:DataQueryItem&gt;&lt;d2p1:DataQueryItem&gt;&lt;d2p1:ColumnSelection&gt;/1[4]&lt;/d2p1:ColumnSelection&gt;&lt;d2p1:ConnectionName&gt;Total&lt;/d2p1:ConnectionName&gt;&lt;d2p1:DataQueryType&gt;SelectColumn&lt;/d2p1:DataQueryType&gt;&lt;d2p1:RowSelection&gt;/&lt;/d2p1:RowSelection&gt;&lt;d2p1:TableName&gt;q18re_3_1&lt;/d2p1:TableName&gt;&lt;/d2p1:DataQueryItem&gt;&lt;d2p1:DataQueryItem&gt;&lt;d2p1:ColumnSelection&gt;/0[1]&lt;/d2p1:ColumnSelection&gt;&lt;d2p1:ConnectionName&gt;Total&lt;/d2p1:ConnectionName&gt;&lt;d2p1:DataQueryType&gt;SelectColumn&lt;/d2p1:DataQueryType&gt;&lt;d2p1:RowSelection&gt;/&lt;/d2p1:RowSelection&gt;&lt;d2p1:TableName&gt;q18re_4_1&lt;/d2p1:TableName&gt;&lt;/d2p1:DataQueryItem&gt;&lt;d2p1:DataQueryItem&gt;&lt;d2p1:ColumnSelection&gt;/1[4]&lt;/d2p1:ColumnSelection&gt;&lt;d2p1:ConnectionName&gt;Total&lt;/d2p1:ConnectionName&gt;&lt;d2p1:DataQueryType&gt;SelectColumn&lt;/d2p1:DataQueryType&gt;&lt;d2p1:RowSelection&gt;/&lt;/d2p1:RowSelection&gt;&lt;d2p1:TableName&gt;q18re_4_1&lt;/d2p1:TableName&gt;&lt;/d2p1:DataQueryItem&gt;&lt;d2p1:DataQueryItem&gt;&lt;d2p1:ColumnSelection&gt;/0[1]&lt;/d2p1:ColumnSelection&gt;&lt;d2p1:ConnectionName&gt;Total&lt;/d2p1:ConnectionName&gt;&lt;d2p1:DataQueryType&gt;SelectColumn&lt;/d2p1:DataQueryType&gt;&lt;d2p1:RowSelection&gt;/&lt;/d2p1:RowSelection&gt;&lt;d2p1:TableName&gt;q18re_5_1&lt;/d2p1:TableName&gt;&lt;/d2p1:DataQueryItem&gt;&lt;d2p1:DataQueryItem&gt;&lt;d2p1:ColumnSelection&gt;/1[4]&lt;/d2p1:ColumnSelection&gt;&lt;d2p1:ConnectionName&gt;Total&lt;/d2p1:ConnectionName&gt;&lt;d2p1:DataQueryType&gt;SelectColumn&lt;/d2p1:DataQueryType&gt;&lt;d2p1:RowSelection&gt;/&lt;/d2p1:RowSelection&gt;&lt;d2p1:TableName&gt;q18re_5_1&lt;/d2p1:TableName&gt;&lt;/d2p1:DataQueryItem&gt;&lt;d2p1:DataQueryItem&gt;&lt;d2p1:ColumnSelection&gt;/0[1]&lt;/d2p1:ColumnSelection&gt;&lt;d2p1:ConnectionName&gt;Total&lt;/d2p1:ConnectionName&gt;&lt;d2p1:DataQueryType&gt;SelectColumn&lt;/d2p1:DataQueryType&gt;&lt;d2p1:RowSelection&gt;/&lt;/d2p1:RowSelection&gt;&lt;d2p1:TableName&gt;q18re_6_1&lt;/d2p1:TableName&gt;&lt;/d2p1:DataQueryItem&gt;&lt;d2p1:DataQueryItem&gt;&lt;d2p1:ColumnSelection&gt;/1[4]&lt;/d2p1:ColumnSelection&gt;&lt;d2p1:ConnectionName&gt;Total&lt;/d2p1:ConnectionName&gt;&lt;d2p1:DataQueryType&gt;SelectColumn&lt;/d2p1:DataQueryType&gt;&lt;d2p1:RowSelection&gt;/&lt;/d2p1:RowSelection&gt;&lt;d2p1:TableName&gt;q18re_6_1&lt;/d2p1:TableName&gt;&lt;/d2p1:DataQueryItem&gt;&lt;d2p1:DataQueryItem&gt;&lt;d2p1:ColumnSelection&gt;/0[1]&lt;/d2p1:ColumnSelection&gt;&lt;d2p1:ConnectionName&gt;Total&lt;/d2p1:ConnectionName&gt;&lt;d2p1:DataQueryType&gt;SelectColumn&lt;/d2p1:DataQueryType&gt;&lt;d2p1:RowSelection&gt;/&lt;/d2p1:RowSelection&gt;&lt;d2p1:TableName&gt;q18re_7_1&lt;/d2p1:TableName&gt;&lt;/d2p1:DataQueryItem&gt;&lt;d2p1:DataQueryItem&gt;&lt;d2p1:ColumnSelection&gt;/1[4]&lt;/d2p1:ColumnSelection&gt;&lt;d2p1:ConnectionName&gt;Total&lt;/d2p1:ConnectionName&gt;&lt;d2p1:DataQueryType&gt;SelectColumn&lt;/d2p1:DataQueryType&gt;&lt;d2p1:RowSelection&gt;/&lt;/d2p1:RowSelection&gt;&lt;d2p1:TableName&gt;q18re_7_1&lt;/d2p1:TableName&gt;&lt;/d2p1:DataQueryItem&gt;&lt;d2p1:DataQueryItem&gt;&lt;d2p1:ColumnSelection&gt;/0[1]&lt;/d2p1:ColumnSelection&gt;&lt;d2p1:ConnectionName&gt;Total&lt;/d2p1:ConnectionName&gt;&lt;d2p1:DataQueryType&gt;SelectColumn&lt;/d2p1:DataQueryType&gt;&lt;d2p1:RowSelection&gt;/&lt;/d2p1:RowSelection&gt;&lt;d2p1:TableName&gt;q18re_8_1&lt;/d2p1:TableName&gt;&lt;/d2p1:DataQueryItem&gt;&lt;d2p1:DataQueryItem&gt;&lt;d2p1:ColumnSelection&gt;/1[4]&lt;/d2p1:ColumnSelection&gt;&lt;d2p1:ConnectionName&gt;Total&lt;/d2p1:ConnectionName&gt;&lt;d2p1:DataQueryType&gt;SelectColumn&lt;/d2p1:DataQueryType&gt;&lt;d2p1:RowSelection&gt;/&lt;/d2p1:RowSelection&gt;&lt;d2p1:TableName&gt;q18re_8_1&lt;/d2p1:TableName&gt;&lt;/d2p1:DataQueryItem&gt;&lt;d2p1:DataQueryItem&gt;&lt;d2p1:ColumnSelection&gt;/0[1]&lt;/d2p1:ColumnSelection&gt;&lt;d2p1:ConnectionName&gt;Total&lt;/d2p1:ConnectionName&gt;&lt;d2p1:DataQueryType&gt;SelectColumn&lt;/d2p1:DataQueryType&gt;&lt;d2p1:RowSelection&gt;/&lt;/d2p1:RowSelection&gt;&lt;d2p1:TableName&gt;q18re_9_1&lt;/d2p1:TableName&gt;&lt;/d2p1:DataQueryItem&gt;&lt;d2p1:DataQueryItem&gt;&lt;d2p1:ColumnSelection&gt;/1[4]&lt;/d2p1:ColumnSelection&gt;&lt;d2p1:ConnectionName&gt;Total&lt;/d2p1:ConnectionName&gt;&lt;d2p1:DataQueryType&gt;SelectColumn&lt;/d2p1:DataQueryType&gt;&lt;d2p1:RowSelection&gt;/&lt;/d2p1:RowSelection&gt;&lt;d2p1:TableName&gt;q18re_9_1&lt;/d2p1:TableName&gt;&lt;/d2p1:DataQueryItem&gt;&lt;d2p1:DataQueryItem&gt;&lt;d2p1:ColumnSelection&gt;/0[1]&lt;/d2p1:ColumnSelection&gt;&lt;d2p1:ConnectionName&gt;Total&lt;/d2p1:ConnectionName&gt;&lt;d2p1:DataQueryType&gt;SelectColumn&lt;/d2p1:DataQueryType&gt;&lt;d2p1:RowSelection&gt;/&lt;/d2p1:RowSelection&gt;&lt;d2p1:TableName&gt;q18re_10_1&lt;/d2p1:TableName&gt;&lt;/d2p1:DataQueryItem&gt;&lt;d2p1:DataQueryItem&gt;&lt;d2p1:ColumnSelection&gt;/1[4]&lt;/d2p1:ColumnSelection&gt;&lt;d2p1:ConnectionName&gt;Total&lt;/d2p1:ConnectionName&gt;&lt;d2p1:DataQueryType&gt;SelectColumn&lt;/d2p1:DataQueryType&gt;&lt;d2p1:RowSelection&gt;/&lt;/d2p1:RowSelection&gt;&lt;d2p1:TableName&gt;q18re_10_1&lt;/d2p1:TableName&gt;&lt;/d2p1:DataQueryItem&gt;&lt;d2p1:DataQueryItem&gt;&lt;d2p1:ColumnSelection&gt;/0[1]&lt;/d2p1:ColumnSelection&gt;&lt;d2p1:ConnectionName&gt;Total&lt;/d2p1:ConnectionName&gt;&lt;d2p1:DataQueryType&gt;SelectColumn&lt;/d2p1:DataQueryType&gt;&lt;d2p1:RowSelection&gt;/&lt;/d2p1:RowSelection&gt;&lt;d2p1:TableName&gt;q18re_11_1&lt;/d2p1:TableName&gt;&lt;/d2p1:DataQueryItem&gt;&lt;d2p1:DataQueryItem&gt;&lt;d2p1:ColumnSelection&gt;/1[4]&lt;/d2p1:ColumnSelection&gt;&lt;d2p1:ConnectionName&gt;Total&lt;/d2p1:ConnectionName&gt;&lt;d2p1:DataQueryType&gt;SelectColumn&lt;/d2p1:DataQueryType&gt;&lt;d2p1:RowSelection&gt;/&lt;/d2p1:RowSelection&gt;&lt;d2p1:TableName&gt;q18re_11_1&lt;/d2p1:TableName&gt;&lt;/d2p1:DataQueryItem&gt;&lt;d2p1:DataQueryItem&gt;&lt;d2p1:ColumnSelection&gt;/0[1]&lt;/d2p1:ColumnSelection&gt;&lt;d2p1:ConnectionName&gt;Total&lt;/d2p1:ConnectionName&gt;&lt;d2p1:DataQueryType&gt;SelectColumn&lt;/d2p1:DataQueryType&gt;&lt;d2p1:RowSelection&gt;/&lt;/d2p1:RowSelection&gt;&lt;d2p1:TableName&gt;q18re_12_1&lt;/d2p1:TableName&gt;&lt;/d2p1:DataQueryItem&gt;&lt;d2p1:DataQueryItem&gt;&lt;d2p1:ColumnSelection&gt;/1[4]&lt;/d2p1:ColumnSelection&gt;&lt;d2p1:ConnectionName&gt;Total&lt;/d2p1:ConnectionName&gt;&lt;d2p1:DataQueryType&gt;SelectColumn&lt;/d2p1:DataQueryType&gt;&lt;d2p1:RowSelection&gt;/&lt;/d2p1:RowSelection&gt;&lt;d2p1:TableName&gt;q18re_12_1&lt;/d2p1:TableName&gt;&lt;/d2p1:DataQueryItem&gt;&lt;d2p1:DataQueryItem&gt;&lt;d2p1:ColumnSelection&gt;/0[1]&lt;/d2p1:ColumnSelection&gt;&lt;d2p1:ConnectionName&gt;Total&lt;/d2p1:ConnectionName&gt;&lt;d2p1:DataQueryType&gt;SelectColumn&lt;/d2p1:DataQueryType&gt;&lt;d2p1:RowSelection&gt;/&lt;/d2p1:RowSelection&gt;&lt;d2p1:TableName&gt;q18re_13_1&lt;/d2p1:TableName&gt;&lt;/d2p1:DataQueryItem&gt;&lt;d2p1:DataQueryItem&gt;&lt;d2p1:ColumnSelection&gt;/1[4]&lt;/d2p1:ColumnSelection&gt;&lt;d2p1:ConnectionName&gt;Total&lt;/d2p1:ConnectionName&gt;&lt;d2p1:DataQueryType&gt;SelectColumn&lt;/d2p1:DataQueryType&gt;&lt;d2p1:RowSelection&gt;/&lt;/d2p1:RowSelection&gt;&lt;d2p1:TableName&gt;q18re_13_1&lt;/d2p1:TableName&gt;&lt;/d2p1:DataQueryItem&gt;&lt;d2p1:DataQueryItem&gt;&lt;d2p1:ColumnSelection&gt;/0[1]&lt;/d2p1:ColumnSelection&gt;&lt;d2p1:ConnectionName&gt;Total&lt;/d2p1:ConnectionName&gt;&lt;d2p1:DataQueryType&gt;SelectColumn&lt;/d2p1:DataQueryType&gt;&lt;d2p1:RowSelection&gt;/&lt;/d2p1:RowSelection&gt;&lt;d2p1:TableName&gt;q18re_14_1&lt;/d2p1:TableName&gt;&lt;/d2p1:DataQueryItem&gt;&lt;d2p1:DataQueryItem&gt;&lt;d2p1:ColumnSelection&gt;/1[4]&lt;/d2p1:ColumnSelection&gt;&lt;d2p1:ConnectionName&gt;Total&lt;/d2p1:ConnectionName&gt;&lt;d2p1:DataQueryType&gt;SelectColumn&lt;/d2p1:DataQueryType&gt;&lt;d2p1:RowSelection&gt;/&lt;/d2p1:RowSelection&gt;&lt;d2p1:TableName&gt;q18re_14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3:20:59.277302+01:00&lt;/d2p1:LastUpdated&gt;&lt;d2p1:Script&gt;aW1wb3J0IG1vZGlmeV9jaGFydCBhcyBtYw0KDQptYy5NZXJnZVJvd3NCeUxhYmVsKCkNCiNtYy5TcGxpdExhYmVsKCdDb2wnLCAnOicsMCkNCg0KTEw9Ww0KIkVkdWNhdGlvbiIsDQoiRWR1Y2F0aW9uIiwNCiJBcnRzLCBodW1hbml0aWVzLCBsYW5ndWFnZXMiLA0KIkFydHMsIGh1bWFuaXRpZXMsIGxhbmd1YWdlcyIsDQoiU29jaWFsIGFuZCBiZWhhdmlvcmFsIHNjaWVuY2VzIiwNCiJTb2NpYWwgYW5kIGJlaGF2aW9yYWwgc2NpZW5jZXMiLA0KIkpvdXJuYWxpc20gYW5kIGluZm9ybWF0aW9uIChuZXdzKSIsDQoiSm91cm5hbGlzbSBhbmQgaW5mb3JtYXRpb24gKG5ld3MpIiwNCiJCdXNpbmVzcywgYWRtaW5pc3RyYXRpb24gYW5kIGxhdyIsDQoiQnVzaW5lc3MsIGFkbWluaXN0cmF0aW9uIGFuZCBsYXciLA0KIk5hdHVyYWwgc2NpZW5jZXMiLA0KIk5hdHVyYWwgc2NpZW5jZXMiLA0KIk1hdGhlbWF0aWNzIGFuZCBzdGF0aXN0aWNzIiwNCiJNYXRoZW1hdGljcyBhbmQgc3RhdGlzdGljcyIsDQoiSW5mb3JtYXRpb24gYW5kIGNvbW11bmljYXRpb24gdGVjaG5vbG9naWVzIiwNCiJJbmZvcm1hdGlvbiBhbmQgY29tbXVuaWNhdGlvbiB0ZWNobm9sb2dpZXMiLA0KIkVuZ2luZWVyaW5nIGFuZCBlbmdpbmVlcmluZyB0cmFkZXMiLA0KIkVuZ2luZWVyaW5nIGFuZCBlbmdpbmVlcmluZyB0cmFkZXMiLA0KIk1hbnVmYWN0dXJpbmcsIHByb2Nlc3NpbmciLA0KIk1hbnVmYWN0dXJpbmcsIHByb2Nlc3NpbmciLA0KIkFyY2hpdGVjdHVyZSBhbmQgY29uc3RydWN0aW9uIiwNCiJBcmNoaXRlY3R1cmUgYW5kIGNvbnN0cnVjdGlvbiIsDQoiQWdyaWN1bHR1cmUsIGZvcmVzdHJ5LCBmaXNoZXJpZXMgYW5kIHZldGVyaW5hcnkiLA0KIkFncmljdWx0dXJlLCBmb3Jlc3RyeSwgZmlzaGVyaWVzIGFuZCB2ZXRlcmluYXJ5IiwNCiJIZWFsdGggLyBtZWRpY2luZSBhbmQgd2VsZmFyZSIsDQoiSGVhbHRoIC8gbWVkaWNpbmUgYW5kIHdlbGZhcmUiLA0KIlNlcnZpY2VzIiwNCiJTZXJ2aWNlcyINCl0NCg0KbWMuUmVwbGFjZUxhYmVscygnQ29sJyxMTCkNCg0KbWMuSW5zZXJ0Um93KDYsbGFiZWw9InRvcDIiKQ0KDQpmb3IgY29sIGluIHJhbmdlKE1hdHJpeC5Ub3BBeGlzLkRhdGFNZW1iZXJzLkNvdW50KToNCglNYXRyaXhbTWF0cml4LlNpZGVBeGlzLkRhdGFNZW1iZXJzLkNvdW50LTFdW2NvbF0uQWRkVmFsdWUoIiIpDQoJTWF0cml4W01hdHJpeC5TaWRlQXhpcy5EYXRhTWVtYmVycy5Db3VudC0xXVtjb2xdWzBdLk51bWVyaWNWYWx1ZSA9IE1hdHJpeFswXVtjb2xdWzBdLk51bWVyaWNWYWx1ZSArIE1hdHJpeFsxXVtjb2xdWzBdLk51bWVyaWNWYWx1ZQ0KDQptYy5Tb3J0U2Vjb25kQ29sdW1ucyhieVJvdz1NYXRyaXguU2lkZUF4aXMuRGF0YU1lbWJlcnMuQ291bnQtMSxkZWxldGVDYXQ9RmFsc2UsZGVsZXRlU2Vjb25kPVRydWUsRmlyc3RDYXQ9VHJ1ZSkNCg0KTWF0cml4LkRlbGV0ZVJvdygzKQ0KTWF0cml4LkRlbGV0ZVJvdygzKQ0KTWF0cml4LkRlbGV0ZVJvdygzKQ0KTWF0cml4LkRlbGV0ZVJvdygzKQ0KDQpmb3IgbWVtYmVyIGluIE1hdHJpeC5TaWRlQXhpcy5EYXRhTWVtYmVyczoNCgltZW1iZXIuTGFiZWw9IlJhbmsgLSAiICsgbWVtYmVyLkxhYmVsDQoJDQo=&lt;/d2p1:Script&gt;&lt;/d2p1:PackagedScript&gt;&lt;/d2p1:Transformation&gt;&lt;/Query&gt;&lt;Version&gt;4.2.0.0&lt;/Version&gt;&lt;/ShapeLink&gt;"/>
</p:tagLst>
</file>

<file path=ppt/tags/tag7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3:25:47.11293+01:00&lt;/d3p1:LastUpdated&gt;&lt;d3p1:Script&gt;aW1wb3J0IG1vZGlmeV9jaGFydCBhcyBtYw0KDQptYy5HZW5lcmF0ZUxhYmVscygxMSxzaGFwZVdpZHRoPTI1MCkNCg0KZm9yIHNlcmllcyBpbiByYW5nZShDaGFydC5TZXJpZXNDb2xsZWN0aW9uKCkuQ291bnQpOg0KCWZvciBwb2ludCBpbiByYW5nZShDaGFydC5TZXJpZXNDb2xsZWN0aW9uKHNlcmllcysxKS5Qb2ludHMoKS5Db3VudCk6DQoJCWlmIENoYXJ0LlNlcmllc0NvbGxlY3Rpb24oc2VyaWVzKzEpLlBvaW50cyhwb2ludCsxKS5IYXNEYXRhTGFiZWwgPT0gVHJ1ZToNCgkJCUNoYXJ0LlNlcmllc0NvbGxlY3Rpb24oc2VyaWVzKzEpLlBvaW50cyhwb2ludCsxKS5EYXRhTGFiZWwuRGVsZXRlKCkNCgkJaWYgTWF0cml4W3Nlcmllc11bcG9pbnRdLkNvdW50PjA6DQoJCQlpZiBNYXRyaXhbc2VyaWVzXVtwb2ludF1bMF0uTnVtZXJpY1ZhbHVlID4gMi41Og0KCQkJCUNoYXJ0LlNlcmllc0NvbGxlY3Rpb24oc2VyaWVzKzEpLlBvaW50cyhwb2ludCsxKS5BcHBseURhdGFMYWJlbHMoKQ==&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8re_1_1&lt;/d2p1:TableName&gt;&lt;/d2p1:DataQueryItem&gt;&lt;d2p1:DataQueryItem&gt;&lt;d2p1:ColumnSelection&gt;/1[5]&lt;/d2p1:ColumnSelection&gt;&lt;d2p1:ConnectionName&gt;Total&lt;/d2p1:ConnectionName&gt;&lt;d2p1:DataQueryType&gt;SelectColumn&lt;/d2p1:DataQueryType&gt;&lt;d2p1:RowSelection&gt;/&lt;/d2p1:RowSelection&gt;&lt;d2p1:TableName&gt;q18re_1_1&lt;/d2p1:TableName&gt;&lt;/d2p1:DataQueryItem&gt;&lt;d2p1:DataQueryItem&gt;&lt;d2p1:ColumnSelection&gt;/0[1]&lt;/d2p1:ColumnSelection&gt;&lt;d2p1:ConnectionName&gt;Total&lt;/d2p1:ConnectionName&gt;&lt;d2p1:DataQueryType&gt;SelectColumn&lt;/d2p1:DataQueryType&gt;&lt;d2p1:RowSelection&gt;/&lt;/d2p1:RowSelection&gt;&lt;d2p1:TableName&gt;q18re_2_1&lt;/d2p1:TableName&gt;&lt;/d2p1:DataQueryItem&gt;&lt;d2p1:DataQueryItem&gt;&lt;d2p1:ColumnSelection&gt;/1[5]&lt;/d2p1:ColumnSelection&gt;&lt;d2p1:ConnectionName&gt;Total&lt;/d2p1:ConnectionName&gt;&lt;d2p1:DataQueryType&gt;SelectColumn&lt;/d2p1:DataQueryType&gt;&lt;d2p1:RowSelection&gt;/&lt;/d2p1:RowSelection&gt;&lt;d2p1:TableName&gt;q18re_2_1&lt;/d2p1:TableName&gt;&lt;/d2p1:DataQueryItem&gt;&lt;d2p1:DataQueryItem&gt;&lt;d2p1:ColumnSelection&gt;/0[1]&lt;/d2p1:ColumnSelection&gt;&lt;d2p1:ConnectionName&gt;Total&lt;/d2p1:ConnectionName&gt;&lt;d2p1:DataQueryType&gt;SelectColumn&lt;/d2p1:DataQueryType&gt;&lt;d2p1:RowSelection&gt;/&lt;/d2p1:RowSelection&gt;&lt;d2p1:TableName&gt;q18re_3_1&lt;/d2p1:TableName&gt;&lt;/d2p1:DataQueryItem&gt;&lt;d2p1:DataQueryItem&gt;&lt;d2p1:ColumnSelection&gt;/1[5]&lt;/d2p1:ColumnSelection&gt;&lt;d2p1:ConnectionName&gt;Total&lt;/d2p1:ConnectionName&gt;&lt;d2p1:DataQueryType&gt;SelectColumn&lt;/d2p1:DataQueryType&gt;&lt;d2p1:RowSelection&gt;/&lt;/d2p1:RowSelection&gt;&lt;d2p1:TableName&gt;q18re_3_1&lt;/d2p1:TableName&gt;&lt;/d2p1:DataQueryItem&gt;&lt;d2p1:DataQueryItem&gt;&lt;d2p1:ColumnSelection&gt;/0[1]&lt;/d2p1:ColumnSelection&gt;&lt;d2p1:ConnectionName&gt;Total&lt;/d2p1:ConnectionName&gt;&lt;d2p1:DataQueryType&gt;SelectColumn&lt;/d2p1:DataQueryType&gt;&lt;d2p1:RowSelection&gt;/&lt;/d2p1:RowSelection&gt;&lt;d2p1:TableName&gt;q18re_4_1&lt;/d2p1:TableName&gt;&lt;/d2p1:DataQueryItem&gt;&lt;d2p1:DataQueryItem&gt;&lt;d2p1:ColumnSelection&gt;/1[5]&lt;/d2p1:ColumnSelection&gt;&lt;d2p1:ConnectionName&gt;Total&lt;/d2p1:ConnectionName&gt;&lt;d2p1:DataQueryType&gt;SelectColumn&lt;/d2p1:DataQueryType&gt;&lt;d2p1:RowSelection&gt;/&lt;/d2p1:RowSelection&gt;&lt;d2p1:TableName&gt;q18re_4_1&lt;/d2p1:TableName&gt;&lt;/d2p1:DataQueryItem&gt;&lt;d2p1:DataQueryItem&gt;&lt;d2p1:ColumnSelection&gt;/0[1]&lt;/d2p1:ColumnSelection&gt;&lt;d2p1:ConnectionName&gt;Total&lt;/d2p1:ConnectionName&gt;&lt;d2p1:DataQueryType&gt;SelectColumn&lt;/d2p1:DataQueryType&gt;&lt;d2p1:RowSelection&gt;/&lt;/d2p1:RowSelection&gt;&lt;d2p1:TableName&gt;q18re_5_1&lt;/d2p1:TableName&gt;&lt;/d2p1:DataQueryItem&gt;&lt;d2p1:DataQueryItem&gt;&lt;d2p1:ColumnSelection&gt;/1[5]&lt;/d2p1:ColumnSelection&gt;&lt;d2p1:ConnectionName&gt;Total&lt;/d2p1:ConnectionName&gt;&lt;d2p1:DataQueryType&gt;SelectColumn&lt;/d2p1:DataQueryType&gt;&lt;d2p1:RowSelection&gt;/&lt;/d2p1:RowSelection&gt;&lt;d2p1:TableName&gt;q18re_5_1&lt;/d2p1:TableName&gt;&lt;/d2p1:DataQueryItem&gt;&lt;d2p1:DataQueryItem&gt;&lt;d2p1:ColumnSelection&gt;/0[1]&lt;/d2p1:ColumnSelection&gt;&lt;d2p1:ConnectionName&gt;Total&lt;/d2p1:ConnectionName&gt;&lt;d2p1:DataQueryType&gt;SelectColumn&lt;/d2p1:DataQueryType&gt;&lt;d2p1:RowSelection&gt;/&lt;/d2p1:RowSelection&gt;&lt;d2p1:TableName&gt;q18re_6_1&lt;/d2p1:TableName&gt;&lt;/d2p1:DataQueryItem&gt;&lt;d2p1:DataQueryItem&gt;&lt;d2p1:ColumnSelection&gt;/1[5]&lt;/d2p1:ColumnSelection&gt;&lt;d2p1:ConnectionName&gt;Total&lt;/d2p1:ConnectionName&gt;&lt;d2p1:DataQueryType&gt;SelectColumn&lt;/d2p1:DataQueryType&gt;&lt;d2p1:RowSelection&gt;/&lt;/d2p1:RowSelection&gt;&lt;d2p1:TableName&gt;q18re_6_1&lt;/d2p1:TableName&gt;&lt;/d2p1:DataQueryItem&gt;&lt;d2p1:DataQueryItem&gt;&lt;d2p1:ColumnSelection&gt;/0[1]&lt;/d2p1:ColumnSelection&gt;&lt;d2p1:ConnectionName&gt;Total&lt;/d2p1:ConnectionName&gt;&lt;d2p1:DataQueryType&gt;SelectColumn&lt;/d2p1:DataQueryType&gt;&lt;d2p1:RowSelection&gt;/&lt;/d2p1:RowSelection&gt;&lt;d2p1:TableName&gt;q18re_7_1&lt;/d2p1:TableName&gt;&lt;/d2p1:DataQueryItem&gt;&lt;d2p1:DataQueryItem&gt;&lt;d2p1:ColumnSelection&gt;/1[5]&lt;/d2p1:ColumnSelection&gt;&lt;d2p1:ConnectionName&gt;Total&lt;/d2p1:ConnectionName&gt;&lt;d2p1:DataQueryType&gt;SelectColumn&lt;/d2p1:DataQueryType&gt;&lt;d2p1:RowSelection&gt;/&lt;/d2p1:RowSelection&gt;&lt;d2p1:TableName&gt;q18re_7_1&lt;/d2p1:TableName&gt;&lt;/d2p1:DataQueryItem&gt;&lt;d2p1:DataQueryItem&gt;&lt;d2p1:ColumnSelection&gt;/0[1]&lt;/d2p1:ColumnSelection&gt;&lt;d2p1:ConnectionName&gt;Total&lt;/d2p1:ConnectionName&gt;&lt;d2p1:DataQueryType&gt;SelectColumn&lt;/d2p1:DataQueryType&gt;&lt;d2p1:RowSelection&gt;/&lt;/d2p1:RowSelection&gt;&lt;d2p1:TableName&gt;q18re_8_1&lt;/d2p1:TableName&gt;&lt;/d2p1:DataQueryItem&gt;&lt;d2p1:DataQueryItem&gt;&lt;d2p1:ColumnSelection&gt;/1[5]&lt;/d2p1:ColumnSelection&gt;&lt;d2p1:ConnectionName&gt;Total&lt;/d2p1:ConnectionName&gt;&lt;d2p1:DataQueryType&gt;SelectColumn&lt;/d2p1:DataQueryType&gt;&lt;d2p1:RowSelection&gt;/&lt;/d2p1:RowSelection&gt;&lt;d2p1:TableName&gt;q18re_8_1&lt;/d2p1:TableName&gt;&lt;/d2p1:DataQueryItem&gt;&lt;d2p1:DataQueryItem&gt;&lt;d2p1:ColumnSelection&gt;/0[1]&lt;/d2p1:ColumnSelection&gt;&lt;d2p1:ConnectionName&gt;Total&lt;/d2p1:ConnectionName&gt;&lt;d2p1:DataQueryType&gt;SelectColumn&lt;/d2p1:DataQueryType&gt;&lt;d2p1:RowSelection&gt;/&lt;/d2p1:RowSelection&gt;&lt;d2p1:TableName&gt;q18re_9_1&lt;/d2p1:TableName&gt;&lt;/d2p1:DataQueryItem&gt;&lt;d2p1:DataQueryItem&gt;&lt;d2p1:ColumnSelection&gt;/1[5]&lt;/d2p1:ColumnSelection&gt;&lt;d2p1:ConnectionName&gt;Total&lt;/d2p1:ConnectionName&gt;&lt;d2p1:DataQueryType&gt;SelectColumn&lt;/d2p1:DataQueryType&gt;&lt;d2p1:RowSelection&gt;/&lt;/d2p1:RowSelection&gt;&lt;d2p1:TableName&gt;q18re_9_1&lt;/d2p1:TableName&gt;&lt;/d2p1:DataQueryItem&gt;&lt;d2p1:DataQueryItem&gt;&lt;d2p1:ColumnSelection&gt;/0[1]&lt;/d2p1:ColumnSelection&gt;&lt;d2p1:ConnectionName&gt;Total&lt;/d2p1:ConnectionName&gt;&lt;d2p1:DataQueryType&gt;SelectColumn&lt;/d2p1:DataQueryType&gt;&lt;d2p1:RowSelection&gt;/&lt;/d2p1:RowSelection&gt;&lt;d2p1:TableName&gt;q18re_10_1&lt;/d2p1:TableName&gt;&lt;/d2p1:DataQueryItem&gt;&lt;d2p1:DataQueryItem&gt;&lt;d2p1:ColumnSelection&gt;/1[5]&lt;/d2p1:ColumnSelection&gt;&lt;d2p1:ConnectionName&gt;Total&lt;/d2p1:ConnectionName&gt;&lt;d2p1:DataQueryType&gt;SelectColumn&lt;/d2p1:DataQueryType&gt;&lt;d2p1:RowSelection&gt;/&lt;/d2p1:RowSelection&gt;&lt;d2p1:TableName&gt;q18re_10_1&lt;/d2p1:TableName&gt;&lt;/d2p1:DataQueryItem&gt;&lt;d2p1:DataQueryItem&gt;&lt;d2p1:ColumnSelection&gt;/0[1]&lt;/d2p1:ColumnSelection&gt;&lt;d2p1:ConnectionName&gt;Total&lt;/d2p1:ConnectionName&gt;&lt;d2p1:DataQueryType&gt;SelectColumn&lt;/d2p1:DataQueryType&gt;&lt;d2p1:RowSelection&gt;/&lt;/d2p1:RowSelection&gt;&lt;d2p1:TableName&gt;q18re_11_1&lt;/d2p1:TableName&gt;&lt;/d2p1:DataQueryItem&gt;&lt;d2p1:DataQueryItem&gt;&lt;d2p1:ColumnSelection&gt;/1[5]&lt;/d2p1:ColumnSelection&gt;&lt;d2p1:ConnectionName&gt;Total&lt;/d2p1:ConnectionName&gt;&lt;d2p1:DataQueryType&gt;SelectColumn&lt;/d2p1:DataQueryType&gt;&lt;d2p1:RowSelection&gt;/&lt;/d2p1:RowSelection&gt;&lt;d2p1:TableName&gt;q18re_11_1&lt;/d2p1:TableName&gt;&lt;/d2p1:DataQueryItem&gt;&lt;d2p1:DataQueryItem&gt;&lt;d2p1:ColumnSelection&gt;/0[1]&lt;/d2p1:ColumnSelection&gt;&lt;d2p1:ConnectionName&gt;Total&lt;/d2p1:ConnectionName&gt;&lt;d2p1:DataQueryType&gt;SelectColumn&lt;/d2p1:DataQueryType&gt;&lt;d2p1:RowSelection&gt;/&lt;/d2p1:RowSelection&gt;&lt;d2p1:TableName&gt;q18re_12_1&lt;/d2p1:TableName&gt;&lt;/d2p1:DataQueryItem&gt;&lt;d2p1:DataQueryItem&gt;&lt;d2p1:ColumnSelection&gt;/1[5]&lt;/d2p1:ColumnSelection&gt;&lt;d2p1:ConnectionName&gt;Total&lt;/d2p1:ConnectionName&gt;&lt;d2p1:DataQueryType&gt;SelectColumn&lt;/d2p1:DataQueryType&gt;&lt;d2p1:RowSelection&gt;/&lt;/d2p1:RowSelection&gt;&lt;d2p1:TableName&gt;q18re_12_1&lt;/d2p1:TableName&gt;&lt;/d2p1:DataQueryItem&gt;&lt;d2p1:DataQueryItem&gt;&lt;d2p1:ColumnSelection&gt;/0[1]&lt;/d2p1:ColumnSelection&gt;&lt;d2p1:ConnectionName&gt;Total&lt;/d2p1:ConnectionName&gt;&lt;d2p1:DataQueryType&gt;SelectColumn&lt;/d2p1:DataQueryType&gt;&lt;d2p1:RowSelection&gt;/&lt;/d2p1:RowSelection&gt;&lt;d2p1:TableName&gt;q18re_13_1&lt;/d2p1:TableName&gt;&lt;/d2p1:DataQueryItem&gt;&lt;d2p1:DataQueryItem&gt;&lt;d2p1:ColumnSelection&gt;/1[5]&lt;/d2p1:ColumnSelection&gt;&lt;d2p1:ConnectionName&gt;Total&lt;/d2p1:ConnectionName&gt;&lt;d2p1:DataQueryType&gt;SelectColumn&lt;/d2p1:DataQueryType&gt;&lt;d2p1:RowSelection&gt;/&lt;/d2p1:RowSelection&gt;&lt;d2p1:TableName&gt;q18re_13_1&lt;/d2p1:TableName&gt;&lt;/d2p1:DataQueryItem&gt;&lt;d2p1:DataQueryItem&gt;&lt;d2p1:ColumnSelection&gt;/0[1]&lt;/d2p1:ColumnSelection&gt;&lt;d2p1:ConnectionName&gt;Total&lt;/d2p1:ConnectionName&gt;&lt;d2p1:DataQueryType&gt;SelectColumn&lt;/d2p1:DataQueryType&gt;&lt;d2p1:RowSelection&gt;/&lt;/d2p1:RowSelection&gt;&lt;d2p1:TableName&gt;q18re_14_1&lt;/d2p1:TableName&gt;&lt;/d2p1:DataQueryItem&gt;&lt;d2p1:DataQueryItem&gt;&lt;d2p1:ColumnSelection&gt;/1[5]&lt;/d2p1:ColumnSelection&gt;&lt;d2p1:ConnectionName&gt;Total&lt;/d2p1:ConnectionName&gt;&lt;d2p1:DataQueryType&gt;SelectColumn&lt;/d2p1:DataQueryType&gt;&lt;d2p1:RowSelection&gt;/&lt;/d2p1:RowSelection&gt;&lt;d2p1:TableName&gt;q18re_14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3:25:47.05053+01:00&lt;/d2p1:LastUpdated&gt;&lt;d2p1:Script&gt;aW1wb3J0IG1vZGlmeV9jaGFydCBhcyBtYw0KDQptYy5NZXJnZVJvd3NCeUxhYmVsKCkNCiNtYy5TcGxpdExhYmVsKCdDb2wnLCAnOicsMCkNCg0KTEw9Ww0KIkVkdWNhdGlvbiIsDQoiRWR1Y2F0aW9uIiwNCiJBcnRzLCBodW1hbml0aWVzLCBsYW5ndWFnZXMiLA0KIkFydHMsIGh1bWFuaXRpZXMsIGxhbmd1YWdlcyIsDQoiU29jaWFsIGFuZCBiZWhhdmlvcmFsIHNjaWVuY2VzIiwNCiJTb2NpYWwgYW5kIGJlaGF2aW9yYWwgc2NpZW5jZXMiLA0KIkpvdXJuYWxpc20gYW5kIGluZm9ybWF0aW9uIChuZXdzKSIsDQoiSm91cm5hbGlzbSBhbmQgaW5mb3JtYXRpb24gKG5ld3MpIiwNCiJCdXNpbmVzcywgYWRtaW5pc3RyYXRpb24gYW5kIGxhdyIsDQoiQnVzaW5lc3MsIGFkbWluaXN0cmF0aW9uIGFuZCBsYXciLA0KIk5hdHVyYWwgc2NpZW5jZXMiLA0KIk5hdHVyYWwgc2NpZW5jZXMiLA0KIk1hdGhlbWF0aWNzIGFuZCBzdGF0aXN0aWNzIiwNCiJNYXRoZW1hdGljcyBhbmQgc3RhdGlzdGljcyIsDQoiSW5mb3JtYXRpb24gYW5kIGNvbW11bmljYXRpb24gdGVjaG5vbG9naWVzIiwNCiJJbmZvcm1hdGlvbiBhbmQgY29tbXVuaWNhdGlvbiB0ZWNobm9sb2dpZXMiLA0KIkVuZ2luZWVyaW5nIGFuZCBlbmdpbmVlcmluZyB0cmFkZXMiLA0KIkVuZ2luZWVyaW5nIGFuZCBlbmdpbmVlcmluZyB0cmFkZXMiLA0KIk1hbnVmYWN0dXJpbmcsIHByb2Nlc3NpbmciLA0KIk1hbnVmYWN0dXJpbmcsIHByb2Nlc3NpbmciLA0KIkFyY2hpdGVjdHVyZSBhbmQgY29uc3RydWN0aW9uIiwNCiJBcmNoaXRlY3R1cmUgYW5kIGNvbnN0cnVjdGlvbiIsDQoiQWdyaWN1bHR1cmUsIGZvcmVzdHJ5LCBmaXNoZXJpZXMgYW5kIHZldGVyaW5hcnkiLA0KIkFncmljdWx0dXJlLCBmb3Jlc3RyeSwgZmlzaGVyaWVzIGFuZCB2ZXRlcmluYXJ5IiwNCiJIZWFsdGggLyBtZWRpY2luZSBhbmQgd2VsZmFyZSIsDQoiSGVhbHRoIC8gbWVkaWNpbmUgYW5kIHdlbGZhcmUiLA0KIlNlcnZpY2VzIiwNCiJTZXJ2aWNlcyINCl0NCg0KbWMuUmVwbGFjZUxhYmVscygnQ29sJyxMTCkNCg0KbWMuSW5zZXJ0Um93KDYsbGFiZWw9InRvcDIiKQ0KDQpmb3IgY29sIGluIHJhbmdlKE1hdHJpeC5Ub3BBeGlzLkRhdGFNZW1iZXJzLkNvdW50KToNCglNYXRyaXhbTWF0cml4LlNpZGVBeGlzLkRhdGFNZW1iZXJzLkNvdW50LTFdW2NvbF0uQWRkVmFsdWUoIiIpDQoJTWF0cml4W01hdHJpeC5TaWRlQXhpcy5EYXRhTWVtYmVycy5Db3VudC0xXVtjb2xdWzBdLk51bWVyaWNWYWx1ZSA9IE1hdHJpeFswXVtjb2xdWzBdLk51bWVyaWNWYWx1ZSArIE1hdHJpeFsxXVtjb2xdWzBdLk51bWVyaWNWYWx1ZQ0KDQptYy5Tb3J0U2Vjb25kQ29sdW1ucyhieVJvdz1NYXRyaXguU2lkZUF4aXMuRGF0YU1lbWJlcnMuQ291bnQtMSxkZWxldGVDYXQ9RmFsc2UsZGVsZXRlU2Vjb25kPVRydWUsRmlyc3RDYXQ9VHJ1ZSkNCg0KTWF0cml4LkRlbGV0ZVJvdygzKQ0KTWF0cml4LkRlbGV0ZVJvdygzKQ0KTWF0cml4LkRlbGV0ZVJvdygzKQ0KTWF0cml4LkRlbGV0ZVJvdygzKQ0KDQpmb3IgbWVtYmVyIGluIE1hdHJpeC5TaWRlQXhpcy5EYXRhTWVtYmVyczoNCgltZW1iZXIuTGFiZWw9IlJhbmsgLSAiICsgbWVtYmVyLkxhYmVsDQoJDQo=&lt;/d2p1:Script&gt;&lt;/d2p1:PackagedScript&gt;&lt;/d2p1:Transformation&gt;&lt;/Query&gt;&lt;Version&gt;4.2.0.0&lt;/Version&gt;&lt;/ShapeLink&gt;"/>
</p:tagLst>
</file>

<file path=ppt/tags/tag7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3:27:44.7050582+01:00&lt;/d3p1:LastUpdated&gt;&lt;d3p1:Script&gt;aW1wb3J0IG1vZGlmeV9jaGFydCBhcyBtYw0KDQojbWMuR2VuZXJhdGVMYWJlbHMoMTEsc2hhcGVXaWR0aD0yMDAp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IuNToNCgkJCQlDaGFydC5TZXJpZXNDb2xsZWN0aW9uKHNlcmllcysxKS5Qb2ludHMocG9pbnQrMSkuQXBwbHlEYXRhTGFiZWxzKC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8re_1_1&lt;/d2p1:TableName&gt;&lt;/d2p1:DataQueryItem&gt;&lt;d2p1:DataQueryItem&gt;&lt;d2p1:ColumnSelection&gt;/1[6]&lt;/d2p1:ColumnSelection&gt;&lt;d2p1:ConnectionName&gt;Total&lt;/d2p1:ConnectionName&gt;&lt;d2p1:DataQueryType&gt;SelectColumn&lt;/d2p1:DataQueryType&gt;&lt;d2p1:RowSelection&gt;/&lt;/d2p1:RowSelection&gt;&lt;d2p1:TableName&gt;q18re_1_1&lt;/d2p1:TableName&gt;&lt;/d2p1:DataQueryItem&gt;&lt;d2p1:DataQueryItem&gt;&lt;d2p1:ColumnSelection&gt;/0[1]&lt;/d2p1:ColumnSelection&gt;&lt;d2p1:ConnectionName&gt;Total&lt;/d2p1:ConnectionName&gt;&lt;d2p1:DataQueryType&gt;SelectColumn&lt;/d2p1:DataQueryType&gt;&lt;d2p1:RowSelection&gt;/&lt;/d2p1:RowSelection&gt;&lt;d2p1:TableName&gt;q18re_2_1&lt;/d2p1:TableName&gt;&lt;/d2p1:DataQueryItem&gt;&lt;d2p1:DataQueryItem&gt;&lt;d2p1:ColumnSelection&gt;/1[6]&lt;/d2p1:ColumnSelection&gt;&lt;d2p1:ConnectionName&gt;Total&lt;/d2p1:ConnectionName&gt;&lt;d2p1:DataQueryType&gt;SelectColumn&lt;/d2p1:DataQueryType&gt;&lt;d2p1:RowSelection&gt;/&lt;/d2p1:RowSelection&gt;&lt;d2p1:TableName&gt;q18re_2_1&lt;/d2p1:TableName&gt;&lt;/d2p1:DataQueryItem&gt;&lt;d2p1:DataQueryItem&gt;&lt;d2p1:ColumnSelection&gt;/0[1]&lt;/d2p1:ColumnSelection&gt;&lt;d2p1:ConnectionName&gt;Total&lt;/d2p1:ConnectionName&gt;&lt;d2p1:DataQueryType&gt;SelectColumn&lt;/d2p1:DataQueryType&gt;&lt;d2p1:RowSelection&gt;/&lt;/d2p1:RowSelection&gt;&lt;d2p1:TableName&gt;q18re_3_1&lt;/d2p1:TableName&gt;&lt;/d2p1:DataQueryItem&gt;&lt;d2p1:DataQueryItem&gt;&lt;d2p1:ColumnSelection&gt;/1[6]&lt;/d2p1:ColumnSelection&gt;&lt;d2p1:ConnectionName&gt;Total&lt;/d2p1:ConnectionName&gt;&lt;d2p1:DataQueryType&gt;SelectColumn&lt;/d2p1:DataQueryType&gt;&lt;d2p1:RowSelection&gt;/&lt;/d2p1:RowSelection&gt;&lt;d2p1:TableName&gt;q18re_3_1&lt;/d2p1:TableName&gt;&lt;/d2p1:DataQueryItem&gt;&lt;d2p1:DataQueryItem&gt;&lt;d2p1:ColumnSelection&gt;/0[1]&lt;/d2p1:ColumnSelection&gt;&lt;d2p1:ConnectionName&gt;Total&lt;/d2p1:ConnectionName&gt;&lt;d2p1:DataQueryType&gt;SelectColumn&lt;/d2p1:DataQueryType&gt;&lt;d2p1:RowSelection&gt;/&lt;/d2p1:RowSelection&gt;&lt;d2p1:TableName&gt;q18re_4_1&lt;/d2p1:TableName&gt;&lt;/d2p1:DataQueryItem&gt;&lt;d2p1:DataQueryItem&gt;&lt;d2p1:ColumnSelection&gt;/1[6]&lt;/d2p1:ColumnSelection&gt;&lt;d2p1:ConnectionName&gt;Total&lt;/d2p1:ConnectionName&gt;&lt;d2p1:DataQueryType&gt;SelectColumn&lt;/d2p1:DataQueryType&gt;&lt;d2p1:RowSelection&gt;/&lt;/d2p1:RowSelection&gt;&lt;d2p1:TableName&gt;q18re_4_1&lt;/d2p1:TableName&gt;&lt;/d2p1:DataQueryItem&gt;&lt;d2p1:DataQueryItem&gt;&lt;d2p1:ColumnSelection&gt;/0[1]&lt;/d2p1:ColumnSelection&gt;&lt;d2p1:ConnectionName&gt;Total&lt;/d2p1:ConnectionName&gt;&lt;d2p1:DataQueryType&gt;SelectColumn&lt;/d2p1:DataQueryType&gt;&lt;d2p1:RowSelection&gt;/&lt;/d2p1:RowSelection&gt;&lt;d2p1:TableName&gt;q18re_5_1&lt;/d2p1:TableName&gt;&lt;/d2p1:DataQueryItem&gt;&lt;d2p1:DataQueryItem&gt;&lt;d2p1:ColumnSelection&gt;/1[6]&lt;/d2p1:ColumnSelection&gt;&lt;d2p1:ConnectionName&gt;Total&lt;/d2p1:ConnectionName&gt;&lt;d2p1:DataQueryType&gt;SelectColumn&lt;/d2p1:DataQueryType&gt;&lt;d2p1:RowSelection&gt;/&lt;/d2p1:RowSelection&gt;&lt;d2p1:TableName&gt;q18re_5_1&lt;/d2p1:TableName&gt;&lt;/d2p1:DataQueryItem&gt;&lt;d2p1:DataQueryItem&gt;&lt;d2p1:ColumnSelection&gt;/0[1]&lt;/d2p1:ColumnSelection&gt;&lt;d2p1:ConnectionName&gt;Total&lt;/d2p1:ConnectionName&gt;&lt;d2p1:DataQueryType&gt;SelectColumn&lt;/d2p1:DataQueryType&gt;&lt;d2p1:RowSelection&gt;/&lt;/d2p1:RowSelection&gt;&lt;d2p1:TableName&gt;q18re_6_1&lt;/d2p1:TableName&gt;&lt;/d2p1:DataQueryItem&gt;&lt;d2p1:DataQueryItem&gt;&lt;d2p1:ColumnSelection&gt;/1[6]&lt;/d2p1:ColumnSelection&gt;&lt;d2p1:ConnectionName&gt;Total&lt;/d2p1:ConnectionName&gt;&lt;d2p1:DataQueryType&gt;SelectColumn&lt;/d2p1:DataQueryType&gt;&lt;d2p1:RowSelection&gt;/&lt;/d2p1:RowSelection&gt;&lt;d2p1:TableName&gt;q18re_6_1&lt;/d2p1:TableName&gt;&lt;/d2p1:DataQueryItem&gt;&lt;d2p1:DataQueryItem&gt;&lt;d2p1:ColumnSelection&gt;/0[1]&lt;/d2p1:ColumnSelection&gt;&lt;d2p1:ConnectionName&gt;Total&lt;/d2p1:ConnectionName&gt;&lt;d2p1:DataQueryType&gt;SelectColumn&lt;/d2p1:DataQueryType&gt;&lt;d2p1:RowSelection&gt;/&lt;/d2p1:RowSelection&gt;&lt;d2p1:TableName&gt;q18re_7_1&lt;/d2p1:TableName&gt;&lt;/d2p1:DataQueryItem&gt;&lt;d2p1:DataQueryItem&gt;&lt;d2p1:ColumnSelection&gt;/1[6]&lt;/d2p1:ColumnSelection&gt;&lt;d2p1:ConnectionName&gt;Total&lt;/d2p1:ConnectionName&gt;&lt;d2p1:DataQueryType&gt;SelectColumn&lt;/d2p1:DataQueryType&gt;&lt;d2p1:RowSelection&gt;/&lt;/d2p1:RowSelection&gt;&lt;d2p1:TableName&gt;q18re_7_1&lt;/d2p1:TableName&gt;&lt;/d2p1:DataQueryItem&gt;&lt;d2p1:DataQueryItem&gt;&lt;d2p1:ColumnSelection&gt;/0[1]&lt;/d2p1:ColumnSelection&gt;&lt;d2p1:ConnectionName&gt;Total&lt;/d2p1:ConnectionName&gt;&lt;d2p1:DataQueryType&gt;SelectColumn&lt;/d2p1:DataQueryType&gt;&lt;d2p1:RowSelection&gt;/&lt;/d2p1:RowSelection&gt;&lt;d2p1:TableName&gt;q18re_8_1&lt;/d2p1:TableName&gt;&lt;/d2p1:DataQueryItem&gt;&lt;d2p1:DataQueryItem&gt;&lt;d2p1:ColumnSelection&gt;/1[6]&lt;/d2p1:ColumnSelection&gt;&lt;d2p1:ConnectionName&gt;Total&lt;/d2p1:ConnectionName&gt;&lt;d2p1:DataQueryType&gt;SelectColumn&lt;/d2p1:DataQueryType&gt;&lt;d2p1:RowSelection&gt;/&lt;/d2p1:RowSelection&gt;&lt;d2p1:TableName&gt;q18re_8_1&lt;/d2p1:TableName&gt;&lt;/d2p1:DataQueryItem&gt;&lt;d2p1:DataQueryItem&gt;&lt;d2p1:ColumnSelection&gt;/0[1]&lt;/d2p1:ColumnSelection&gt;&lt;d2p1:ConnectionName&gt;Total&lt;/d2p1:ConnectionName&gt;&lt;d2p1:DataQueryType&gt;SelectColumn&lt;/d2p1:DataQueryType&gt;&lt;d2p1:RowSelection&gt;/&lt;/d2p1:RowSelection&gt;&lt;d2p1:TableName&gt;q18re_9_1&lt;/d2p1:TableName&gt;&lt;/d2p1:DataQueryItem&gt;&lt;d2p1:DataQueryItem&gt;&lt;d2p1:ColumnSelection&gt;/1[6]&lt;/d2p1:ColumnSelection&gt;&lt;d2p1:ConnectionName&gt;Total&lt;/d2p1:ConnectionName&gt;&lt;d2p1:DataQueryType&gt;SelectColumn&lt;/d2p1:DataQueryType&gt;&lt;d2p1:RowSelection&gt;/&lt;/d2p1:RowSelection&gt;&lt;d2p1:TableName&gt;q18re_9_1&lt;/d2p1:TableName&gt;&lt;/d2p1:DataQueryItem&gt;&lt;d2p1:DataQueryItem&gt;&lt;d2p1:ColumnSelection&gt;/0[1]&lt;/d2p1:ColumnSelection&gt;&lt;d2p1:ConnectionName&gt;Total&lt;/d2p1:ConnectionName&gt;&lt;d2p1:DataQueryType&gt;SelectColumn&lt;/d2p1:DataQueryType&gt;&lt;d2p1:RowSelection&gt;/&lt;/d2p1:RowSelection&gt;&lt;d2p1:TableName&gt;q18re_10_1&lt;/d2p1:TableName&gt;&lt;/d2p1:DataQueryItem&gt;&lt;d2p1:DataQueryItem&gt;&lt;d2p1:ColumnSelection&gt;/1[6]&lt;/d2p1:ColumnSelection&gt;&lt;d2p1:ConnectionName&gt;Total&lt;/d2p1:ConnectionName&gt;&lt;d2p1:DataQueryType&gt;SelectColumn&lt;/d2p1:DataQueryType&gt;&lt;d2p1:RowSelection&gt;/&lt;/d2p1:RowSelection&gt;&lt;d2p1:TableName&gt;q18re_10_1&lt;/d2p1:TableName&gt;&lt;/d2p1:DataQueryItem&gt;&lt;d2p1:DataQueryItem&gt;&lt;d2p1:ColumnSelection&gt;/0[1]&lt;/d2p1:ColumnSelection&gt;&lt;d2p1:ConnectionName&gt;Total&lt;/d2p1:ConnectionName&gt;&lt;d2p1:DataQueryType&gt;SelectColumn&lt;/d2p1:DataQueryType&gt;&lt;d2p1:RowSelection&gt;/&lt;/d2p1:RowSelection&gt;&lt;d2p1:TableName&gt;q18re_11_1&lt;/d2p1:TableName&gt;&lt;/d2p1:DataQueryItem&gt;&lt;d2p1:DataQueryItem&gt;&lt;d2p1:ColumnSelection&gt;/1[6]&lt;/d2p1:ColumnSelection&gt;&lt;d2p1:ConnectionName&gt;Total&lt;/d2p1:ConnectionName&gt;&lt;d2p1:DataQueryType&gt;SelectColumn&lt;/d2p1:DataQueryType&gt;&lt;d2p1:RowSelection&gt;/&lt;/d2p1:RowSelection&gt;&lt;d2p1:TableName&gt;q18re_11_1&lt;/d2p1:TableName&gt;&lt;/d2p1:DataQueryItem&gt;&lt;d2p1:DataQueryItem&gt;&lt;d2p1:ColumnSelection&gt;/0[1]&lt;/d2p1:ColumnSelection&gt;&lt;d2p1:ConnectionName&gt;Total&lt;/d2p1:ConnectionName&gt;&lt;d2p1:DataQueryType&gt;SelectColumn&lt;/d2p1:DataQueryType&gt;&lt;d2p1:RowSelection&gt;/&lt;/d2p1:RowSelection&gt;&lt;d2p1:TableName&gt;q18re_12_1&lt;/d2p1:TableName&gt;&lt;/d2p1:DataQueryItem&gt;&lt;d2p1:DataQueryItem&gt;&lt;d2p1:ColumnSelection&gt;/1[6]&lt;/d2p1:ColumnSelection&gt;&lt;d2p1:ConnectionName&gt;Total&lt;/d2p1:ConnectionName&gt;&lt;d2p1:DataQueryType&gt;SelectColumn&lt;/d2p1:DataQueryType&gt;&lt;d2p1:RowSelection&gt;/&lt;/d2p1:RowSelection&gt;&lt;d2p1:TableName&gt;q18re_12_1&lt;/d2p1:TableName&gt;&lt;/d2p1:DataQueryItem&gt;&lt;d2p1:DataQueryItem&gt;&lt;d2p1:ColumnSelection&gt;/0[1]&lt;/d2p1:ColumnSelection&gt;&lt;d2p1:ConnectionName&gt;Total&lt;/d2p1:ConnectionName&gt;&lt;d2p1:DataQueryType&gt;SelectColumn&lt;/d2p1:DataQueryType&gt;&lt;d2p1:RowSelection&gt;/&lt;/d2p1:RowSelection&gt;&lt;d2p1:TableName&gt;q18re_13_1&lt;/d2p1:TableName&gt;&lt;/d2p1:DataQueryItem&gt;&lt;d2p1:DataQueryItem&gt;&lt;d2p1:ColumnSelection&gt;/1[6]&lt;/d2p1:ColumnSelection&gt;&lt;d2p1:ConnectionName&gt;Total&lt;/d2p1:ConnectionName&gt;&lt;d2p1:DataQueryType&gt;SelectColumn&lt;/d2p1:DataQueryType&gt;&lt;d2p1:RowSelection&gt;/&lt;/d2p1:RowSelection&gt;&lt;d2p1:TableName&gt;q18re_13_1&lt;/d2p1:TableName&gt;&lt;/d2p1:DataQueryItem&gt;&lt;d2p1:DataQueryItem&gt;&lt;d2p1:ColumnSelection&gt;/0[1]&lt;/d2p1:ColumnSelection&gt;&lt;d2p1:ConnectionName&gt;Total&lt;/d2p1:ConnectionName&gt;&lt;d2p1:DataQueryType&gt;SelectColumn&lt;/d2p1:DataQueryType&gt;&lt;d2p1:RowSelection&gt;/&lt;/d2p1:RowSelection&gt;&lt;d2p1:TableName&gt;q18re_14_1&lt;/d2p1:TableName&gt;&lt;/d2p1:DataQueryItem&gt;&lt;d2p1:DataQueryItem&gt;&lt;d2p1:ColumnSelection&gt;/1[6]&lt;/d2p1:ColumnSelection&gt;&lt;d2p1:ConnectionName&gt;Total&lt;/d2p1:ConnectionName&gt;&lt;d2p1:DataQueryType&gt;SelectColumn&lt;/d2p1:DataQueryType&gt;&lt;d2p1:RowSelection&gt;/&lt;/d2p1:RowSelection&gt;&lt;d2p1:TableName&gt;q18re_14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3:27:44.6582585+01:00&lt;/d2p1:LastUpdated&gt;&lt;d2p1:Script&gt;aW1wb3J0IG1vZGlmeV9jaGFydCBhcyBtYw0KDQptYy5NZXJnZVJvd3NCeUxhYmVsKCkNCiNtYy5TcGxpdExhYmVsKCdDb2wnLCAnOicsMCkNCg0KTEw9Ww0KIkVkdWNhdGlvbiIsDQoiRWR1Y2F0aW9uIiwNCiJBcnRzLCBodW1hbml0aWVzLCBsYW5ndWFnZXMiLA0KIkFydHMsIGh1bWFuaXRpZXMsIGxhbmd1YWdlcyIsDQoiU29jaWFsIGFuZCBiZWhhdmlvcmFsIHNjaWVuY2VzIiwNCiJTb2NpYWwgYW5kIGJlaGF2aW9yYWwgc2NpZW5jZXMiLA0KIkpvdXJuYWxpc20gYW5kIGluZm9ybWF0aW9uIChuZXdzKSIsDQoiSm91cm5hbGlzbSBhbmQgaW5mb3JtYXRpb24gKG5ld3MpIiwNCiJCdXNpbmVzcywgYWRtaW5pc3RyYXRpb24gYW5kIGxhdyIsDQoiQnVzaW5lc3MsIGFkbWluaXN0cmF0aW9uIGFuZCBsYXciLA0KIk5hdHVyYWwgc2NpZW5jZXMiLA0KIk5hdHVyYWwgc2NpZW5jZXMiLA0KIk1hdGhlbWF0aWNzIGFuZCBzdGF0aXN0aWNzIiwNCiJNYXRoZW1hdGljcyBhbmQgc3RhdGlzdGljcyIsDQoiSW5mb3JtYXRpb24gYW5kIGNvbW11bmljYXRpb24gdGVjaG5vbG9naWVzIiwNCiJJbmZvcm1hdGlvbiBhbmQgY29tbXVuaWNhdGlvbiB0ZWNobm9sb2dpZXMiLA0KIkVuZ2luZWVyaW5nIGFuZCBlbmdpbmVlcmluZyB0cmFkZXMiLA0KIkVuZ2luZWVyaW5nIGFuZCBlbmdpbmVlcmluZyB0cmFkZXMiLA0KIk1hbnVmYWN0dXJpbmcsIHByb2Nlc3NpbmciLA0KIk1hbnVmYWN0dXJpbmcsIHByb2Nlc3NpbmciLA0KIkFyY2hpdGVjdHVyZSBhbmQgY29uc3RydWN0aW9uIiwNCiJBcmNoaXRlY3R1cmUgYW5kIGNvbnN0cnVjdGlvbiIsDQoiQWdyaWN1bHR1cmUsIGZvcmVzdHJ5LCBmaXNoZXJpZXMgYW5kIHZldGVyaW5hcnkiLA0KIkFncmljdWx0dXJlLCBmb3Jlc3RyeSwgZmlzaGVyaWVzIGFuZCB2ZXRlcmluYXJ5IiwNCiJIZWFsdGggLyBtZWRpY2luZSBhbmQgd2VsZmFyZSIsDQoiSGVhbHRoIC8gbWVkaWNpbmUgYW5kIHdlbGZhcmUiLA0KIlNlcnZpY2VzIiwNCiJTZXJ2aWNlcyINCl0NCg0KbWMuUmVwbGFjZUxhYmVscygnQ29sJyxMTCkNCg0KbWMuSW5zZXJ0Um93KDYsbGFiZWw9InRvcDIiKQ0KDQpmb3IgY29sIGluIHJhbmdlKE1hdHJpeC5Ub3BBeGlzLkRhdGFNZW1iZXJzLkNvdW50KToNCglNYXRyaXhbTWF0cml4LlNpZGVBeGlzLkRhdGFNZW1iZXJzLkNvdW50LTFdW2NvbF0uQWRkVmFsdWUoIiIpDQoJTWF0cml4W01hdHJpeC5TaWRlQXhpcy5EYXRhTWVtYmVycy5Db3VudC0xXVtjb2xdWzBdLk51bWVyaWNWYWx1ZSA9IE1hdHJpeFswXVtjb2xdWzBdLk51bWVyaWNWYWx1ZSArIE1hdHJpeFsxXVtjb2xdWzBdLk51bWVyaWNWYWx1ZQ0KDQptYy5Tb3J0U2Vjb25kQ29sdW1ucyhieVJvdz1NYXRyaXguU2lkZUF4aXMuRGF0YU1lbWJlcnMuQ291bnQtMSxkZWxldGVDYXQ9RmFsc2UsZGVsZXRlU2Vjb25kPVRydWUsRmlyc3RDYXQ9VHJ1ZSkNCg0KTWF0cml4LkRlbGV0ZVJvdygzKQ0KTWF0cml4LkRlbGV0ZVJvdygzKQ0KTWF0cml4LkRlbGV0ZVJvdygzKQ0KTWF0cml4LkRlbGV0ZVJvdygzKQ0KDQpmb3IgbWVtYmVyIGluIE1hdHJpeC5TaWRlQXhpcy5EYXRhTWVtYmVyczoNCgltZW1iZXIuTGFiZWw9IlJhbmsgLSAiICsgbWVtYmVyLkxhYmVsDQoJDQo=&lt;/d2p1:Script&gt;&lt;/d2p1:PackagedScript&gt;&lt;/d2p1:Transformation&gt;&lt;/Query&gt;&lt;Version&gt;4.2.0.0&lt;/Version&gt;&lt;/ShapeLink&gt;"/>
</p:tagLst>
</file>

<file path=ppt/tags/tag7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3:30:02.9981717+01:00&lt;/d3p1:LastUpdated&gt;&lt;d3p1:Script&gt;aW1wb3J0IG1vZGlmeV9jaGFydCBhcyBtYw0KDQojbWMuR2VuZXJhdGVMYWJlbHMoMTEsc2hhcGVXaWR0aD0yMDAp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IuNToNCgkJCQlDaGFydC5TZXJpZXNDb2xsZWN0aW9uKHNlcmllcysxKS5Qb2ludHMocG9pbnQrMSkuQXBwbHlEYXRhTGFiZWxzKC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8re_1_1&lt;/d2p1:TableName&gt;&lt;/d2p1:DataQueryItem&gt;&lt;d2p1:DataQueryItem&gt;&lt;d2p1:ColumnSelection&gt;/1[7]&lt;/d2p1:ColumnSelection&gt;&lt;d2p1:ConnectionName&gt;Total&lt;/d2p1:ConnectionName&gt;&lt;d2p1:DataQueryType&gt;SelectColumn&lt;/d2p1:DataQueryType&gt;&lt;d2p1:RowSelection&gt;/&lt;/d2p1:RowSelection&gt;&lt;d2p1:TableName&gt;q18re_1_1&lt;/d2p1:TableName&gt;&lt;/d2p1:DataQueryItem&gt;&lt;d2p1:DataQueryItem&gt;&lt;d2p1:ColumnSelection&gt;/0[1]&lt;/d2p1:ColumnSelection&gt;&lt;d2p1:ConnectionName&gt;Total&lt;/d2p1:ConnectionName&gt;&lt;d2p1:DataQueryType&gt;SelectColumn&lt;/d2p1:DataQueryType&gt;&lt;d2p1:RowSelection&gt;/&lt;/d2p1:RowSelection&gt;&lt;d2p1:TableName&gt;q18re_2_1&lt;/d2p1:TableName&gt;&lt;/d2p1:DataQueryItem&gt;&lt;d2p1:DataQueryItem&gt;&lt;d2p1:ColumnSelection&gt;/1[7]&lt;/d2p1:ColumnSelection&gt;&lt;d2p1:ConnectionName&gt;Total&lt;/d2p1:ConnectionName&gt;&lt;d2p1:DataQueryType&gt;SelectColumn&lt;/d2p1:DataQueryType&gt;&lt;d2p1:RowSelection&gt;/&lt;/d2p1:RowSelection&gt;&lt;d2p1:TableName&gt;q18re_2_1&lt;/d2p1:TableName&gt;&lt;/d2p1:DataQueryItem&gt;&lt;d2p1:DataQueryItem&gt;&lt;d2p1:ColumnSelection&gt;/0[1]&lt;/d2p1:ColumnSelection&gt;&lt;d2p1:ConnectionName&gt;Total&lt;/d2p1:ConnectionName&gt;&lt;d2p1:DataQueryType&gt;SelectColumn&lt;/d2p1:DataQueryType&gt;&lt;d2p1:RowSelection&gt;/&lt;/d2p1:RowSelection&gt;&lt;d2p1:TableName&gt;q18re_3_1&lt;/d2p1:TableName&gt;&lt;/d2p1:DataQueryItem&gt;&lt;d2p1:DataQueryItem&gt;&lt;d2p1:ColumnSelection&gt;/1[7]&lt;/d2p1:ColumnSelection&gt;&lt;d2p1:ConnectionName&gt;Total&lt;/d2p1:ConnectionName&gt;&lt;d2p1:DataQueryType&gt;SelectColumn&lt;/d2p1:DataQueryType&gt;&lt;d2p1:RowSelection&gt;/&lt;/d2p1:RowSelection&gt;&lt;d2p1:TableName&gt;q18re_3_1&lt;/d2p1:TableName&gt;&lt;/d2p1:DataQueryItem&gt;&lt;d2p1:DataQueryItem&gt;&lt;d2p1:ColumnSelection&gt;/0[1]&lt;/d2p1:ColumnSelection&gt;&lt;d2p1:ConnectionName&gt;Total&lt;/d2p1:ConnectionName&gt;&lt;d2p1:DataQueryType&gt;SelectColumn&lt;/d2p1:DataQueryType&gt;&lt;d2p1:RowSelection&gt;/&lt;/d2p1:RowSelection&gt;&lt;d2p1:TableName&gt;q18re_4_1&lt;/d2p1:TableName&gt;&lt;/d2p1:DataQueryItem&gt;&lt;d2p1:DataQueryItem&gt;&lt;d2p1:ColumnSelection&gt;/1[7]&lt;/d2p1:ColumnSelection&gt;&lt;d2p1:ConnectionName&gt;Total&lt;/d2p1:ConnectionName&gt;&lt;d2p1:DataQueryType&gt;SelectColumn&lt;/d2p1:DataQueryType&gt;&lt;d2p1:RowSelection&gt;/&lt;/d2p1:RowSelection&gt;&lt;d2p1:TableName&gt;q18re_4_1&lt;/d2p1:TableName&gt;&lt;/d2p1:DataQueryItem&gt;&lt;d2p1:DataQueryItem&gt;&lt;d2p1:ColumnSelection&gt;/0[1]&lt;/d2p1:ColumnSelection&gt;&lt;d2p1:ConnectionName&gt;Total&lt;/d2p1:ConnectionName&gt;&lt;d2p1:DataQueryType&gt;SelectColumn&lt;/d2p1:DataQueryType&gt;&lt;d2p1:RowSelection&gt;/&lt;/d2p1:RowSelection&gt;&lt;d2p1:TableName&gt;q18re_5_1&lt;/d2p1:TableName&gt;&lt;/d2p1:DataQueryItem&gt;&lt;d2p1:DataQueryItem&gt;&lt;d2p1:ColumnSelection&gt;/1[7]&lt;/d2p1:ColumnSelection&gt;&lt;d2p1:ConnectionName&gt;Total&lt;/d2p1:ConnectionName&gt;&lt;d2p1:DataQueryType&gt;SelectColumn&lt;/d2p1:DataQueryType&gt;&lt;d2p1:RowSelection&gt;/&lt;/d2p1:RowSelection&gt;&lt;d2p1:TableName&gt;q18re_5_1&lt;/d2p1:TableName&gt;&lt;/d2p1:DataQueryItem&gt;&lt;d2p1:DataQueryItem&gt;&lt;d2p1:ColumnSelection&gt;/0[1]&lt;/d2p1:ColumnSelection&gt;&lt;d2p1:ConnectionName&gt;Total&lt;/d2p1:ConnectionName&gt;&lt;d2p1:DataQueryType&gt;SelectColumn&lt;/d2p1:DataQueryType&gt;&lt;d2p1:RowSelection&gt;/&lt;/d2p1:RowSelection&gt;&lt;d2p1:TableName&gt;q18re_6_1&lt;/d2p1:TableName&gt;&lt;/d2p1:DataQueryItem&gt;&lt;d2p1:DataQueryItem&gt;&lt;d2p1:ColumnSelection&gt;/1[7]&lt;/d2p1:ColumnSelection&gt;&lt;d2p1:ConnectionName&gt;Total&lt;/d2p1:ConnectionName&gt;&lt;d2p1:DataQueryType&gt;SelectColumn&lt;/d2p1:DataQueryType&gt;&lt;d2p1:RowSelection&gt;/&lt;/d2p1:RowSelection&gt;&lt;d2p1:TableName&gt;q18re_6_1&lt;/d2p1:TableName&gt;&lt;/d2p1:DataQueryItem&gt;&lt;d2p1:DataQueryItem&gt;&lt;d2p1:ColumnSelection&gt;/0[1]&lt;/d2p1:ColumnSelection&gt;&lt;d2p1:ConnectionName&gt;Total&lt;/d2p1:ConnectionName&gt;&lt;d2p1:DataQueryType&gt;SelectColumn&lt;/d2p1:DataQueryType&gt;&lt;d2p1:RowSelection&gt;/&lt;/d2p1:RowSelection&gt;&lt;d2p1:TableName&gt;q18re_7_1&lt;/d2p1:TableName&gt;&lt;/d2p1:DataQueryItem&gt;&lt;d2p1:DataQueryItem&gt;&lt;d2p1:ColumnSelection&gt;/1[7]&lt;/d2p1:ColumnSelection&gt;&lt;d2p1:ConnectionName&gt;Total&lt;/d2p1:ConnectionName&gt;&lt;d2p1:DataQueryType&gt;SelectColumn&lt;/d2p1:DataQueryType&gt;&lt;d2p1:RowSelection&gt;/&lt;/d2p1:RowSelection&gt;&lt;d2p1:TableName&gt;q18re_7_1&lt;/d2p1:TableName&gt;&lt;/d2p1:DataQueryItem&gt;&lt;d2p1:DataQueryItem&gt;&lt;d2p1:ColumnSelection&gt;/0[1]&lt;/d2p1:ColumnSelection&gt;&lt;d2p1:ConnectionName&gt;Total&lt;/d2p1:ConnectionName&gt;&lt;d2p1:DataQueryType&gt;SelectColumn&lt;/d2p1:DataQueryType&gt;&lt;d2p1:RowSelection&gt;/&lt;/d2p1:RowSelection&gt;&lt;d2p1:TableName&gt;q18re_8_1&lt;/d2p1:TableName&gt;&lt;/d2p1:DataQueryItem&gt;&lt;d2p1:DataQueryItem&gt;&lt;d2p1:ColumnSelection&gt;/1[7]&lt;/d2p1:ColumnSelection&gt;&lt;d2p1:ConnectionName&gt;Total&lt;/d2p1:ConnectionName&gt;&lt;d2p1:DataQueryType&gt;SelectColumn&lt;/d2p1:DataQueryType&gt;&lt;d2p1:RowSelection&gt;/&lt;/d2p1:RowSelection&gt;&lt;d2p1:TableName&gt;q18re_8_1&lt;/d2p1:TableName&gt;&lt;/d2p1:DataQueryItem&gt;&lt;d2p1:DataQueryItem&gt;&lt;d2p1:ColumnSelection&gt;/0[1]&lt;/d2p1:ColumnSelection&gt;&lt;d2p1:ConnectionName&gt;Total&lt;/d2p1:ConnectionName&gt;&lt;d2p1:DataQueryType&gt;SelectColumn&lt;/d2p1:DataQueryType&gt;&lt;d2p1:RowSelection&gt;/&lt;/d2p1:RowSelection&gt;&lt;d2p1:TableName&gt;q18re_9_1&lt;/d2p1:TableName&gt;&lt;/d2p1:DataQueryItem&gt;&lt;d2p1:DataQueryItem&gt;&lt;d2p1:ColumnSelection&gt;/1[7]&lt;/d2p1:ColumnSelection&gt;&lt;d2p1:ConnectionName&gt;Total&lt;/d2p1:ConnectionName&gt;&lt;d2p1:DataQueryType&gt;SelectColumn&lt;/d2p1:DataQueryType&gt;&lt;d2p1:RowSelection&gt;/&lt;/d2p1:RowSelection&gt;&lt;d2p1:TableName&gt;q18re_9_1&lt;/d2p1:TableName&gt;&lt;/d2p1:DataQueryItem&gt;&lt;d2p1:DataQueryItem&gt;&lt;d2p1:ColumnSelection&gt;/0[1]&lt;/d2p1:ColumnSelection&gt;&lt;d2p1:ConnectionName&gt;Total&lt;/d2p1:ConnectionName&gt;&lt;d2p1:DataQueryType&gt;SelectColumn&lt;/d2p1:DataQueryType&gt;&lt;d2p1:RowSelection&gt;/&lt;/d2p1:RowSelection&gt;&lt;d2p1:TableName&gt;q18re_10_1&lt;/d2p1:TableName&gt;&lt;/d2p1:DataQueryItem&gt;&lt;d2p1:DataQueryItem&gt;&lt;d2p1:ColumnSelection&gt;/1[7]&lt;/d2p1:ColumnSelection&gt;&lt;d2p1:ConnectionName&gt;Total&lt;/d2p1:ConnectionName&gt;&lt;d2p1:DataQueryType&gt;SelectColumn&lt;/d2p1:DataQueryType&gt;&lt;d2p1:RowSelection&gt;/&lt;/d2p1:RowSelection&gt;&lt;d2p1:TableName&gt;q18re_10_1&lt;/d2p1:TableName&gt;&lt;/d2p1:DataQueryItem&gt;&lt;d2p1:DataQueryItem&gt;&lt;d2p1:ColumnSelection&gt;/0[1]&lt;/d2p1:ColumnSelection&gt;&lt;d2p1:ConnectionName&gt;Total&lt;/d2p1:ConnectionName&gt;&lt;d2p1:DataQueryType&gt;SelectColumn&lt;/d2p1:DataQueryType&gt;&lt;d2p1:RowSelection&gt;/&lt;/d2p1:RowSelection&gt;&lt;d2p1:TableName&gt;q18re_11_1&lt;/d2p1:TableName&gt;&lt;/d2p1:DataQueryItem&gt;&lt;d2p1:DataQueryItem&gt;&lt;d2p1:ColumnSelection&gt;/1[7]&lt;/d2p1:ColumnSelection&gt;&lt;d2p1:ConnectionName&gt;Total&lt;/d2p1:ConnectionName&gt;&lt;d2p1:DataQueryType&gt;SelectColumn&lt;/d2p1:DataQueryType&gt;&lt;d2p1:RowSelection&gt;/&lt;/d2p1:RowSelection&gt;&lt;d2p1:TableName&gt;q18re_11_1&lt;/d2p1:TableName&gt;&lt;/d2p1:DataQueryItem&gt;&lt;d2p1:DataQueryItem&gt;&lt;d2p1:ColumnSelection&gt;/0[1]&lt;/d2p1:ColumnSelection&gt;&lt;d2p1:ConnectionName&gt;Total&lt;/d2p1:ConnectionName&gt;&lt;d2p1:DataQueryType&gt;SelectColumn&lt;/d2p1:DataQueryType&gt;&lt;d2p1:RowSelection&gt;/&lt;/d2p1:RowSelection&gt;&lt;d2p1:TableName&gt;q18re_12_1&lt;/d2p1:TableName&gt;&lt;/d2p1:DataQueryItem&gt;&lt;d2p1:DataQueryItem&gt;&lt;d2p1:ColumnSelection&gt;/1[7]&lt;/d2p1:ColumnSelection&gt;&lt;d2p1:ConnectionName&gt;Total&lt;/d2p1:ConnectionName&gt;&lt;d2p1:DataQueryType&gt;SelectColumn&lt;/d2p1:DataQueryType&gt;&lt;d2p1:RowSelection&gt;/&lt;/d2p1:RowSelection&gt;&lt;d2p1:TableName&gt;q18re_12_1&lt;/d2p1:TableName&gt;&lt;/d2p1:DataQueryItem&gt;&lt;d2p1:DataQueryItem&gt;&lt;d2p1:ColumnSelection&gt;/0[1]&lt;/d2p1:ColumnSelection&gt;&lt;d2p1:ConnectionName&gt;Total&lt;/d2p1:ConnectionName&gt;&lt;d2p1:DataQueryType&gt;SelectColumn&lt;/d2p1:DataQueryType&gt;&lt;d2p1:RowSelection&gt;/&lt;/d2p1:RowSelection&gt;&lt;d2p1:TableName&gt;q18re_13_1&lt;/d2p1:TableName&gt;&lt;/d2p1:DataQueryItem&gt;&lt;d2p1:DataQueryItem&gt;&lt;d2p1:ColumnSelection&gt;/1[7]&lt;/d2p1:ColumnSelection&gt;&lt;d2p1:ConnectionName&gt;Total&lt;/d2p1:ConnectionName&gt;&lt;d2p1:DataQueryType&gt;SelectColumn&lt;/d2p1:DataQueryType&gt;&lt;d2p1:RowSelection&gt;/&lt;/d2p1:RowSelection&gt;&lt;d2p1:TableName&gt;q18re_13_1&lt;/d2p1:TableName&gt;&lt;/d2p1:DataQueryItem&gt;&lt;d2p1:DataQueryItem&gt;&lt;d2p1:ColumnSelection&gt;/0[1]&lt;/d2p1:ColumnSelection&gt;&lt;d2p1:ConnectionName&gt;Total&lt;/d2p1:ConnectionName&gt;&lt;d2p1:DataQueryType&gt;SelectColumn&lt;/d2p1:DataQueryType&gt;&lt;d2p1:RowSelection&gt;/&lt;/d2p1:RowSelection&gt;&lt;d2p1:TableName&gt;q18re_14_1&lt;/d2p1:TableName&gt;&lt;/d2p1:DataQueryItem&gt;&lt;d2p1:DataQueryItem&gt;&lt;d2p1:ColumnSelection&gt;/1[7]&lt;/d2p1:ColumnSelection&gt;&lt;d2p1:ConnectionName&gt;Total&lt;/d2p1:ConnectionName&gt;&lt;d2p1:DataQueryType&gt;SelectColumn&lt;/d2p1:DataQueryType&gt;&lt;d2p1:RowSelection&gt;/&lt;/d2p1:RowSelection&gt;&lt;d2p1:TableName&gt;q18re_14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3:30:02.951372+01:00&lt;/d2p1:LastUpdated&gt;&lt;d2p1:Script&gt;aW1wb3J0IG1vZGlmeV9jaGFydCBhcyBtYw0KDQptYy5NZXJnZVJvd3NCeUxhYmVsKCkNCiNtYy5TcGxpdExhYmVsKCdDb2wnLCAnOicsMCkNCg0KTEw9Ww0KIkVkdWNhdGlvbiIsDQoiRWR1Y2F0aW9uIiwNCiJBcnRzLCBodW1hbml0aWVzLCBsYW5ndWFnZXMiLA0KIkFydHMsIGh1bWFuaXRpZXMsIGxhbmd1YWdlcyIsDQoiU29jaWFsIGFuZCBiZWhhdmlvcmFsIHNjaWVuY2VzIiwNCiJTb2NpYWwgYW5kIGJlaGF2aW9yYWwgc2NpZW5jZXMiLA0KIkpvdXJuYWxpc20gYW5kIGluZm9ybWF0aW9uIChuZXdzKSIsDQoiSm91cm5hbGlzbSBhbmQgaW5mb3JtYXRpb24gKG5ld3MpIiwNCiJCdXNpbmVzcywgYWRtaW5pc3RyYXRpb24gYW5kIGxhdyIsDQoiQnVzaW5lc3MsIGFkbWluaXN0cmF0aW9uIGFuZCBsYXciLA0KIk5hdHVyYWwgc2NpZW5jZXMiLA0KIk5hdHVyYWwgc2NpZW5jZXMiLA0KIk1hdGhlbWF0aWNzIGFuZCBzdGF0aXN0aWNzIiwNCiJNYXRoZW1hdGljcyBhbmQgc3RhdGlzdGljcyIsDQoiSW5mb3JtYXRpb24gYW5kIGNvbW11bmljYXRpb24gdGVjaG5vbG9naWVzIiwNCiJJbmZvcm1hdGlvbiBhbmQgY29tbXVuaWNhdGlvbiB0ZWNobm9sb2dpZXMiLA0KIkVuZ2luZWVyaW5nIGFuZCBlbmdpbmVlcmluZyB0cmFkZXMiLA0KIkVuZ2luZWVyaW5nIGFuZCBlbmdpbmVlcmluZyB0cmFkZXMiLA0KIk1hbnVmYWN0dXJpbmcsIHByb2Nlc3NpbmciLA0KIk1hbnVmYWN0dXJpbmcsIHByb2Nlc3NpbmciLA0KIkFyY2hpdGVjdHVyZSBhbmQgY29uc3RydWN0aW9uIiwNCiJBcmNoaXRlY3R1cmUgYW5kIGNvbnN0cnVjdGlvbiIsDQoiQWdyaWN1bHR1cmUsIGZvcmVzdHJ5LCBmaXNoZXJpZXMgYW5kIHZldGVyaW5hcnkiLA0KIkFncmljdWx0dXJlLCBmb3Jlc3RyeSwgZmlzaGVyaWVzIGFuZCB2ZXRlcmluYXJ5IiwNCiJIZWFsdGggLyBtZWRpY2luZSBhbmQgd2VsZmFyZSIsDQoiSGVhbHRoIC8gbWVkaWNpbmUgYW5kIHdlbGZhcmUiLA0KIlNlcnZpY2VzIiwNCiJTZXJ2aWNlcyINCl0NCg0KbWMuUmVwbGFjZUxhYmVscygnQ29sJyxMTCkNCg0KbWMuSW5zZXJ0Um93KDYsbGFiZWw9InRvcDIiKQ0KDQpmb3IgY29sIGluIHJhbmdlKE1hdHJpeC5Ub3BBeGlzLkRhdGFNZW1iZXJzLkNvdW50KToNCglNYXRyaXhbTWF0cml4LlNpZGVBeGlzLkRhdGFNZW1iZXJzLkNvdW50LTFdW2NvbF0uQWRkVmFsdWUoIiIpDQoJTWF0cml4W01hdHJpeC5TaWRlQXhpcy5EYXRhTWVtYmVycy5Db3VudC0xXVtjb2xdWzBdLk51bWVyaWNWYWx1ZSA9IE1hdHJpeFswXVtjb2xdWzBdLk51bWVyaWNWYWx1ZSArIE1hdHJpeFsxXVtjb2xdWzBdLk51bWVyaWNWYWx1ZQ0KDQptYy5Tb3J0U2Vjb25kQ29sdW1ucyhieVJvdz1NYXRyaXguU2lkZUF4aXMuRGF0YU1lbWJlcnMuQ291bnQtMSxkZWxldGVDYXQ9RmFsc2UsZGVsZXRlU2Vjb25kPVRydWUsRmlyc3RDYXQ9VHJ1ZSkNCg0KTWF0cml4LkRlbGV0ZVJvdygzKQ0KTWF0cml4LkRlbGV0ZVJvdygzKQ0KTWF0cml4LkRlbGV0ZVJvdygzKQ0KTWF0cml4LkRlbGV0ZVJvdygzKQ0KDQpmb3IgbWVtYmVyIGluIE1hdHJpeC5TaWRlQXhpcy5EYXRhTWVtYmVyczoNCgltZW1iZXIuTGFiZWw9IlJhbmsgLSAiICsgbWVtYmVyLkxhYmVsDQoJDQo=&lt;/d2p1:Script&gt;&lt;/d2p1:PackagedScript&gt;&lt;/d2p1:Transformation&gt;&lt;/Query&gt;&lt;Version&gt;4.2.0.0&lt;/Version&gt;&lt;/ShapeLink&gt;"/>
</p:tagLst>
</file>

<file path=ppt/tags/tag7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3:31:56.4399197+01:00&lt;/d3p1:LastUpdated&gt;&lt;d3p1:Script&gt;aW1wb3J0IG1vZGlmeV9jaGFydCBhcyBtYw0KDQojbWMuR2VuZXJhdGVMYWJlbHMoMTEsc2hhcGVXaWR0aD0yMDAp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IuNToNCgkJCQlDaGFydC5TZXJpZXNDb2xsZWN0aW9uKHNlcmllcysxKS5Qb2ludHMocG9pbnQrMSkuQXBwbHlEYXRhTGFiZWxzKC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18re_1_1&lt;/d2p1:TableName&gt;&lt;/d2p1:DataQueryItem&gt;&lt;d2p1:DataQueryItem&gt;&lt;d2p1:ColumnSelection&gt;/1[8]&lt;/d2p1:ColumnSelection&gt;&lt;d2p1:ConnectionName&gt;Total&lt;/d2p1:ConnectionName&gt;&lt;d2p1:DataQueryType&gt;SelectColumn&lt;/d2p1:DataQueryType&gt;&lt;d2p1:RowSelection&gt;/&lt;/d2p1:RowSelection&gt;&lt;d2p1:TableName&gt;q18re_1_1&lt;/d2p1:TableName&gt;&lt;/d2p1:DataQueryItem&gt;&lt;d2p1:DataQueryItem&gt;&lt;d2p1:ColumnSelection&gt;/0[1]&lt;/d2p1:ColumnSelection&gt;&lt;d2p1:ConnectionName&gt;Total&lt;/d2p1:ConnectionName&gt;&lt;d2p1:DataQueryType&gt;SelectColumn&lt;/d2p1:DataQueryType&gt;&lt;d2p1:RowSelection&gt;/&lt;/d2p1:RowSelection&gt;&lt;d2p1:TableName&gt;q18re_2_1&lt;/d2p1:TableName&gt;&lt;/d2p1:DataQueryItem&gt;&lt;d2p1:DataQueryItem&gt;&lt;d2p1:ColumnSelection&gt;/1[8]&lt;/d2p1:ColumnSelection&gt;&lt;d2p1:ConnectionName&gt;Total&lt;/d2p1:ConnectionName&gt;&lt;d2p1:DataQueryType&gt;SelectColumn&lt;/d2p1:DataQueryType&gt;&lt;d2p1:RowSelection&gt;/&lt;/d2p1:RowSelection&gt;&lt;d2p1:TableName&gt;q18re_2_1&lt;/d2p1:TableName&gt;&lt;/d2p1:DataQueryItem&gt;&lt;d2p1:DataQueryItem&gt;&lt;d2p1:ColumnSelection&gt;/0[1]&lt;/d2p1:ColumnSelection&gt;&lt;d2p1:ConnectionName&gt;Total&lt;/d2p1:ConnectionName&gt;&lt;d2p1:DataQueryType&gt;SelectColumn&lt;/d2p1:DataQueryType&gt;&lt;d2p1:RowSelection&gt;/&lt;/d2p1:RowSelection&gt;&lt;d2p1:TableName&gt;q18re_3_1&lt;/d2p1:TableName&gt;&lt;/d2p1:DataQueryItem&gt;&lt;d2p1:DataQueryItem&gt;&lt;d2p1:ColumnSelection&gt;/1[8]&lt;/d2p1:ColumnSelection&gt;&lt;d2p1:ConnectionName&gt;Total&lt;/d2p1:ConnectionName&gt;&lt;d2p1:DataQueryType&gt;SelectColumn&lt;/d2p1:DataQueryType&gt;&lt;d2p1:RowSelection&gt;/&lt;/d2p1:RowSelection&gt;&lt;d2p1:TableName&gt;q18re_3_1&lt;/d2p1:TableName&gt;&lt;/d2p1:DataQueryItem&gt;&lt;d2p1:DataQueryItem&gt;&lt;d2p1:ColumnSelection&gt;/0[1]&lt;/d2p1:ColumnSelection&gt;&lt;d2p1:ConnectionName&gt;Total&lt;/d2p1:ConnectionName&gt;&lt;d2p1:DataQueryType&gt;SelectColumn&lt;/d2p1:DataQueryType&gt;&lt;d2p1:RowSelection&gt;/&lt;/d2p1:RowSelection&gt;&lt;d2p1:TableName&gt;q18re_4_1&lt;/d2p1:TableName&gt;&lt;/d2p1:DataQueryItem&gt;&lt;d2p1:DataQueryItem&gt;&lt;d2p1:ColumnSelection&gt;/1[8]&lt;/d2p1:ColumnSelection&gt;&lt;d2p1:ConnectionName&gt;Total&lt;/d2p1:ConnectionName&gt;&lt;d2p1:DataQueryType&gt;SelectColumn&lt;/d2p1:DataQueryType&gt;&lt;d2p1:RowSelection&gt;/&lt;/d2p1:RowSelection&gt;&lt;d2p1:TableName&gt;q18re_4_1&lt;/d2p1:TableName&gt;&lt;/d2p1:DataQueryItem&gt;&lt;d2p1:DataQueryItem&gt;&lt;d2p1:ColumnSelection&gt;/0[1]&lt;/d2p1:ColumnSelection&gt;&lt;d2p1:ConnectionName&gt;Total&lt;/d2p1:ConnectionName&gt;&lt;d2p1:DataQueryType&gt;SelectColumn&lt;/d2p1:DataQueryType&gt;&lt;d2p1:RowSelection&gt;/&lt;/d2p1:RowSelection&gt;&lt;d2p1:TableName&gt;q18re_5_1&lt;/d2p1:TableName&gt;&lt;/d2p1:DataQueryItem&gt;&lt;d2p1:DataQueryItem&gt;&lt;d2p1:ColumnSelection&gt;/1[8]&lt;/d2p1:ColumnSelection&gt;&lt;d2p1:ConnectionName&gt;Total&lt;/d2p1:ConnectionName&gt;&lt;d2p1:DataQueryType&gt;SelectColumn&lt;/d2p1:DataQueryType&gt;&lt;d2p1:RowSelection&gt;/&lt;/d2p1:RowSelection&gt;&lt;d2p1:TableName&gt;q18re_5_1&lt;/d2p1:TableName&gt;&lt;/d2p1:DataQueryItem&gt;&lt;d2p1:DataQueryItem&gt;&lt;d2p1:ColumnSelection&gt;/0[1]&lt;/d2p1:ColumnSelection&gt;&lt;d2p1:ConnectionName&gt;Total&lt;/d2p1:ConnectionName&gt;&lt;d2p1:DataQueryType&gt;SelectColumn&lt;/d2p1:DataQueryType&gt;&lt;d2p1:RowSelection&gt;/&lt;/d2p1:RowSelection&gt;&lt;d2p1:TableName&gt;q18re_6_1&lt;/d2p1:TableName&gt;&lt;/d2p1:DataQueryItem&gt;&lt;d2p1:DataQueryItem&gt;&lt;d2p1:ColumnSelection&gt;/1[8]&lt;/d2p1:ColumnSelection&gt;&lt;d2p1:ConnectionName&gt;Total&lt;/d2p1:ConnectionName&gt;&lt;d2p1:DataQueryType&gt;SelectColumn&lt;/d2p1:DataQueryType&gt;&lt;d2p1:RowSelection&gt;/&lt;/d2p1:RowSelection&gt;&lt;d2p1:TableName&gt;q18re_6_1&lt;/d2p1:TableName&gt;&lt;/d2p1:DataQueryItem&gt;&lt;d2p1:DataQueryItem&gt;&lt;d2p1:ColumnSelection&gt;/0[1]&lt;/d2p1:ColumnSelection&gt;&lt;d2p1:ConnectionName&gt;Total&lt;/d2p1:ConnectionName&gt;&lt;d2p1:DataQueryType&gt;SelectColumn&lt;/d2p1:DataQueryType&gt;&lt;d2p1:RowSelection&gt;/&lt;/d2p1:RowSelection&gt;&lt;d2p1:TableName&gt;q18re_7_1&lt;/d2p1:TableName&gt;&lt;/d2p1:DataQueryItem&gt;&lt;d2p1:DataQueryItem&gt;&lt;d2p1:ColumnSelection&gt;/1[8]&lt;/d2p1:ColumnSelection&gt;&lt;d2p1:ConnectionName&gt;Total&lt;/d2p1:ConnectionName&gt;&lt;d2p1:DataQueryType&gt;SelectColumn&lt;/d2p1:DataQueryType&gt;&lt;d2p1:RowSelection&gt;/&lt;/d2p1:RowSelection&gt;&lt;d2p1:TableName&gt;q18re_7_1&lt;/d2p1:TableName&gt;&lt;/d2p1:DataQueryItem&gt;&lt;d2p1:DataQueryItem&gt;&lt;d2p1:ColumnSelection&gt;/0[1]&lt;/d2p1:ColumnSelection&gt;&lt;d2p1:ConnectionName&gt;Total&lt;/d2p1:ConnectionName&gt;&lt;d2p1:DataQueryType&gt;SelectColumn&lt;/d2p1:DataQueryType&gt;&lt;d2p1:RowSelection&gt;/&lt;/d2p1:RowSelection&gt;&lt;d2p1:TableName&gt;q18re_8_1&lt;/d2p1:TableName&gt;&lt;/d2p1:DataQueryItem&gt;&lt;d2p1:DataQueryItem&gt;&lt;d2p1:ColumnSelection&gt;/1[8]&lt;/d2p1:ColumnSelection&gt;&lt;d2p1:ConnectionName&gt;Total&lt;/d2p1:ConnectionName&gt;&lt;d2p1:DataQueryType&gt;SelectColumn&lt;/d2p1:DataQueryType&gt;&lt;d2p1:RowSelection&gt;/&lt;/d2p1:RowSelection&gt;&lt;d2p1:TableName&gt;q18re_8_1&lt;/d2p1:TableName&gt;&lt;/d2p1:DataQueryItem&gt;&lt;d2p1:DataQueryItem&gt;&lt;d2p1:ColumnSelection&gt;/0[1]&lt;/d2p1:ColumnSelection&gt;&lt;d2p1:ConnectionName&gt;Total&lt;/d2p1:ConnectionName&gt;&lt;d2p1:DataQueryType&gt;SelectColumn&lt;/d2p1:DataQueryType&gt;&lt;d2p1:RowSelection&gt;/&lt;/d2p1:RowSelection&gt;&lt;d2p1:TableName&gt;q18re_9_1&lt;/d2p1:TableName&gt;&lt;/d2p1:DataQueryItem&gt;&lt;d2p1:DataQueryItem&gt;&lt;d2p1:ColumnSelection&gt;/1[8]&lt;/d2p1:ColumnSelection&gt;&lt;d2p1:ConnectionName&gt;Total&lt;/d2p1:ConnectionName&gt;&lt;d2p1:DataQueryType&gt;SelectColumn&lt;/d2p1:DataQueryType&gt;&lt;d2p1:RowSelection&gt;/&lt;/d2p1:RowSelection&gt;&lt;d2p1:TableName&gt;q18re_9_1&lt;/d2p1:TableName&gt;&lt;/d2p1:DataQueryItem&gt;&lt;d2p1:DataQueryItem&gt;&lt;d2p1:ColumnSelection&gt;/0[1]&lt;/d2p1:ColumnSelection&gt;&lt;d2p1:ConnectionName&gt;Total&lt;/d2p1:ConnectionName&gt;&lt;d2p1:DataQueryType&gt;SelectColumn&lt;/d2p1:DataQueryType&gt;&lt;d2p1:RowSelection&gt;/&lt;/d2p1:RowSelection&gt;&lt;d2p1:TableName&gt;q18re_10_1&lt;/d2p1:TableName&gt;&lt;/d2p1:DataQueryItem&gt;&lt;d2p1:DataQueryItem&gt;&lt;d2p1:ColumnSelection&gt;/1[8]&lt;/d2p1:ColumnSelection&gt;&lt;d2p1:ConnectionName&gt;Total&lt;/d2p1:ConnectionName&gt;&lt;d2p1:DataQueryType&gt;SelectColumn&lt;/d2p1:DataQueryType&gt;&lt;d2p1:RowSelection&gt;/&lt;/d2p1:RowSelection&gt;&lt;d2p1:TableName&gt;q18re_10_1&lt;/d2p1:TableName&gt;&lt;/d2p1:DataQueryItem&gt;&lt;d2p1:DataQueryItem&gt;&lt;d2p1:ColumnSelection&gt;/0[1]&lt;/d2p1:ColumnSelection&gt;&lt;d2p1:ConnectionName&gt;Total&lt;/d2p1:ConnectionName&gt;&lt;d2p1:DataQueryType&gt;SelectColumn&lt;/d2p1:DataQueryType&gt;&lt;d2p1:RowSelection&gt;/&lt;/d2p1:RowSelection&gt;&lt;d2p1:TableName&gt;q18re_11_1&lt;/d2p1:TableName&gt;&lt;/d2p1:DataQueryItem&gt;&lt;d2p1:DataQueryItem&gt;&lt;d2p1:ColumnSelection&gt;/1[8]&lt;/d2p1:ColumnSelection&gt;&lt;d2p1:ConnectionName&gt;Total&lt;/d2p1:ConnectionName&gt;&lt;d2p1:DataQueryType&gt;SelectColumn&lt;/d2p1:DataQueryType&gt;&lt;d2p1:RowSelection&gt;/&lt;/d2p1:RowSelection&gt;&lt;d2p1:TableName&gt;q18re_11_1&lt;/d2p1:TableName&gt;&lt;/d2p1:DataQueryItem&gt;&lt;d2p1:DataQueryItem&gt;&lt;d2p1:ColumnSelection&gt;/0[1]&lt;/d2p1:ColumnSelection&gt;&lt;d2p1:ConnectionName&gt;Total&lt;/d2p1:ConnectionName&gt;&lt;d2p1:DataQueryType&gt;SelectColumn&lt;/d2p1:DataQueryType&gt;&lt;d2p1:RowSelection&gt;/&lt;/d2p1:RowSelection&gt;&lt;d2p1:TableName&gt;q18re_12_1&lt;/d2p1:TableName&gt;&lt;/d2p1:DataQueryItem&gt;&lt;d2p1:DataQueryItem&gt;&lt;d2p1:ColumnSelection&gt;/1[8]&lt;/d2p1:ColumnSelection&gt;&lt;d2p1:ConnectionName&gt;Total&lt;/d2p1:ConnectionName&gt;&lt;d2p1:DataQueryType&gt;SelectColumn&lt;/d2p1:DataQueryType&gt;&lt;d2p1:RowSelection&gt;/&lt;/d2p1:RowSelection&gt;&lt;d2p1:TableName&gt;q18re_12_1&lt;/d2p1:TableName&gt;&lt;/d2p1:DataQueryItem&gt;&lt;d2p1:DataQueryItem&gt;&lt;d2p1:ColumnSelection&gt;/0[1]&lt;/d2p1:ColumnSelection&gt;&lt;d2p1:ConnectionName&gt;Total&lt;/d2p1:ConnectionName&gt;&lt;d2p1:DataQueryType&gt;SelectColumn&lt;/d2p1:DataQueryType&gt;&lt;d2p1:RowSelection&gt;/&lt;/d2p1:RowSelection&gt;&lt;d2p1:TableName&gt;q18re_13_1&lt;/d2p1:TableName&gt;&lt;/d2p1:DataQueryItem&gt;&lt;d2p1:DataQueryItem&gt;&lt;d2p1:ColumnSelection&gt;/1[8]&lt;/d2p1:ColumnSelection&gt;&lt;d2p1:ConnectionName&gt;Total&lt;/d2p1:ConnectionName&gt;&lt;d2p1:DataQueryType&gt;SelectColumn&lt;/d2p1:DataQueryType&gt;&lt;d2p1:RowSelection&gt;/&lt;/d2p1:RowSelection&gt;&lt;d2p1:TableName&gt;q18re_13_1&lt;/d2p1:TableName&gt;&lt;/d2p1:DataQueryItem&gt;&lt;d2p1:DataQueryItem&gt;&lt;d2p1:ColumnSelection&gt;/0[1]&lt;/d2p1:ColumnSelection&gt;&lt;d2p1:ConnectionName&gt;Total&lt;/d2p1:ConnectionName&gt;&lt;d2p1:DataQueryType&gt;SelectColumn&lt;/d2p1:DataQueryType&gt;&lt;d2p1:RowSelection&gt;/&lt;/d2p1:RowSelection&gt;&lt;d2p1:TableName&gt;q18re_14_1&lt;/d2p1:TableName&gt;&lt;/d2p1:DataQueryItem&gt;&lt;d2p1:DataQueryItem&gt;&lt;d2p1:ColumnSelection&gt;/1[8]&lt;/d2p1:ColumnSelection&gt;&lt;d2p1:ConnectionName&gt;Total&lt;/d2p1:ConnectionName&gt;&lt;d2p1:DataQueryType&gt;SelectColumn&lt;/d2p1:DataQueryType&gt;&lt;d2p1:RowSelection&gt;/&lt;/d2p1:RowSelection&gt;&lt;d2p1:TableName&gt;q18re_14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3:31:56.4087203+01:00&lt;/d2p1:LastUpdated&gt;&lt;d2p1:Script&gt;aW1wb3J0IG1vZGlmeV9jaGFydCBhcyBtYw0KDQptYy5NZXJnZVJvd3NCeUxhYmVsKCkNCiNtYy5TcGxpdExhYmVsKCdDb2wnLCAnOicsMCkNCg0KTEw9Ww0KIkVkdWNhdGlvbiIsDQoiRWR1Y2F0aW9uIiwNCiJBcnRzLCBodW1hbml0aWVzLCBsYW5ndWFnZXMiLA0KIkFydHMsIGh1bWFuaXRpZXMsIGxhbmd1YWdlcyIsDQoiU29jaWFsIGFuZCBiZWhhdmlvcmFsIHNjaWVuY2VzIiwNCiJTb2NpYWwgYW5kIGJlaGF2aW9yYWwgc2NpZW5jZXMiLA0KIkpvdXJuYWxpc20gYW5kIGluZm9ybWF0aW9uIChuZXdzKSIsDQoiSm91cm5hbGlzbSBhbmQgaW5mb3JtYXRpb24gKG5ld3MpIiwNCiJCdXNpbmVzcywgYWRtaW5pc3RyYXRpb24gYW5kIGxhdyIsDQoiQnVzaW5lc3MsIGFkbWluaXN0cmF0aW9uIGFuZCBsYXciLA0KIk5hdHVyYWwgc2NpZW5jZXMiLA0KIk5hdHVyYWwgc2NpZW5jZXMiLA0KIk1hdGhlbWF0aWNzIGFuZCBzdGF0aXN0aWNzIiwNCiJNYXRoZW1hdGljcyBhbmQgc3RhdGlzdGljcyIsDQoiSW5mb3JtYXRpb24gYW5kIGNvbW11bmljYXRpb24gdGVjaG5vbG9naWVzIiwNCiJJbmZvcm1hdGlvbiBhbmQgY29tbXVuaWNhdGlvbiB0ZWNobm9sb2dpZXMiLA0KIkVuZ2luZWVyaW5nIGFuZCBlbmdpbmVlcmluZyB0cmFkZXMiLA0KIkVuZ2luZWVyaW5nIGFuZCBlbmdpbmVlcmluZyB0cmFkZXMiLA0KIk1hbnVmYWN0dXJpbmcsIHByb2Nlc3NpbmciLA0KIk1hbnVmYWN0dXJpbmcsIHByb2Nlc3NpbmciLA0KIkFyY2hpdGVjdHVyZSBhbmQgY29uc3RydWN0aW9uIiwNCiJBcmNoaXRlY3R1cmUgYW5kIGNvbnN0cnVjdGlvbiIsDQoiQWdyaWN1bHR1cmUsIGZvcmVzdHJ5LCBmaXNoZXJpZXMgYW5kIHZldGVyaW5hcnkiLA0KIkFncmljdWx0dXJlLCBmb3Jlc3RyeSwgZmlzaGVyaWVzIGFuZCB2ZXRlcmluYXJ5IiwNCiJIZWFsdGggLyBtZWRpY2luZSBhbmQgd2VsZmFyZSIsDQoiSGVhbHRoIC8gbWVkaWNpbmUgYW5kIHdlbGZhcmUiLA0KIlNlcnZpY2VzIiwNCiJTZXJ2aWNlcyINCl0NCg0KbWMuUmVwbGFjZUxhYmVscygnQ29sJyxMTCkNCg0KbWMuSW5zZXJ0Um93KDYsbGFiZWw9InRvcDIiKQ0KDQpmb3IgY29sIGluIHJhbmdlKE1hdHJpeC5Ub3BBeGlzLkRhdGFNZW1iZXJzLkNvdW50KToNCglNYXRyaXhbTWF0cml4LlNpZGVBeGlzLkRhdGFNZW1iZXJzLkNvdW50LTFdW2NvbF0uQWRkVmFsdWUoIiIpDQoJTWF0cml4W01hdHJpeC5TaWRlQXhpcy5EYXRhTWVtYmVycy5Db3VudC0xXVtjb2xdWzBdLk51bWVyaWNWYWx1ZSA9IE1hdHJpeFswXVtjb2xdWzBdLk51bWVyaWNWYWx1ZSArIE1hdHJpeFsxXVtjb2xdWzBdLk51bWVyaWNWYWx1ZQ0KDQptYy5Tb3J0U2Vjb25kQ29sdW1ucyhieVJvdz1NYXRyaXguU2lkZUF4aXMuRGF0YU1lbWJlcnMuQ291bnQtMSxkZWxldGVDYXQ9RmFsc2UsZGVsZXRlU2Vjb25kPVRydWUsRmlyc3RDYXQ9VHJ1ZSkNCg0KTWF0cml4LkRlbGV0ZVJvdygzKQ0KTWF0cml4LkRlbGV0ZVJvdygzKQ0KTWF0cml4LkRlbGV0ZVJvdygzKQ0KTWF0cml4LkRlbGV0ZVJvdygzKQ0KDQpmb3IgbWVtYmVyIGluIE1hdHJpeC5TaWRlQXhpcy5EYXRhTWVtYmVyczoNCgltZW1iZXIuTGFiZWw9IlJhbmsgLSAiICsgbWVtYmVyLkxhYmVsDQoJDQo=&lt;/d2p1:Script&gt;&lt;/d2p1:PackagedScript&gt;&lt;/d2p1:Transformation&gt;&lt;/Query&gt;&lt;Version&gt;4.2.0.0&lt;/Version&gt;&lt;/ShapeLink&gt;"/>
</p:tagLst>
</file>

<file path=ppt/tags/tag7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3:43:38.1704752+01:00&lt;/d3p1:LastUpdated&gt;&lt;d3p1:Script&gt;DQpmcmFnZT0iUGxlYXNlIHJhbmsgdGhlIGZpdmUgZWR1Y2F0aW9uYWwgYXJlYXMgaW4gd2hpY2ggeW91IGJlbGlldmUgam9iIG9wcG9ydHVuaXRpZXMgdG8gYmUgdGhlIGJlc3QgaW4gdGhlIG5leHQgNSB5ZWFycywgYmVnaW5uaW5nIHdpdGggdGhlIGFyZWEgd2l0aCB0aGUgYmVzdCBvcHBvcnR1bml0aWVzLjsgIg0KYmFzaXM9IkFsbCByZXNwb25kZW50czsgIg0KDQoNCmxpc3RlPVtdDQoNCmZvciByb3cgaW4gcmFuZ2UoTWF0cml4LlNpZGVBeGlzLkRhdGFNZW1iZXJzLkNvdW50KToNCglmb3IgY29sIGluIHJhbmdlKE1hdHJpeC5Ub3BBeGlzLkRhdGFNZW1iZXJzLkNvdW50KToNCgkJbGlzdGUuYXBwZW5kKE1hdHJpeFtyb3ddW2NvbF1bMF0uTnVtZXJpY1ZhbHVlKQ0KCQkNCgkJDQpuPSJuPSIrIHN0cihpbnQobWluKGxpc3RlKSkpICsgIi0iICsgc3RyKGludChtYXgobGlzdGUpKSk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18re_1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2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3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4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5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6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7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8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9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10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11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12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13_1&lt;/d2p1:TableName&gt;&lt;/d2p1:DataQueryItem&gt;&lt;d2p1:DataQueryItem&gt;&lt;d2p1:ColumnSelection&gt;/1&lt;/d2p1:ColumnSelection&gt;&lt;d2p1:ConnectionName&gt;Total&lt;/d2p1:ConnectionName&gt;&lt;d2p1:DataQueryType&gt;SelectRowInGroup&lt;/d2p1:DataQueryType&gt;&lt;d2p1:RowSelection&gt;/0[1]&lt;/d2p1:RowSelection&gt;&lt;d2p1:TableName&gt;q18re_14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RowCombinationSettings&gt;&lt;d2p1:SwitchRowsAndColumns&gt;true&lt;/d2p1:SwitchRowsAndColumns&gt;&lt;d2p1:Transformation&gt;&lt;d2p1:PackagedScript&gt;&lt;d2p1:CreatedBy&gt;gs&lt;/d2p1:CreatedBy&gt;&lt;d2p1:LastUpdated&gt;2014-10-29T13:43:38.1392758+01:00&lt;/d2p1:LastUpdated&gt;&lt;d2p1:Script&gt;aW1wb3J0IG1vZGlmeV9jaGFydCBhcyBtYw0KDQpmb3Igcm93IGluIHJldmVyc2VkKHJhbmdlKE1hdHJpeC5TaWRlQXhpcy5EYXRhTWVtYmVycy5Db3VudCkpOg0KCWlmIE1hdHJpeFtyb3ddWzBdWzBdLk51bWVyaWNWYWx1ZT09MDoNCgkJTWF0cml4LkRlbGV0ZVJvdyhyb3cpDQoJCQ0K&lt;/d2p1:Script&gt;&lt;/d2p1:PackagedScript&gt;&lt;/d2p1:Transformation&gt;&lt;/Query&gt;&lt;Version&gt;4.2.0.0&lt;/Version&gt;&lt;/ShapeLink&gt;"/>
</p:tagLst>
</file>

<file path=ppt/tags/tag7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22:12.5553353+01:00&lt;/d3p1:LastUpdated&gt;&lt;d3p1:Script&gt;aW1wb3J0IG1vZGlmeV9jaGFydCBhcyBtYw0KDQpwZmFkID0gcidYOlxfMjAxNFwzODgzMzQgVm9kYWZvbmUgeW91dGhcUlMgRm9sZGVyc1wxX0RhdGVucXVlbGxlblxQaWN0dXJlcycNCmltcG9ydCBjaGFydA0KI2bDvHIgQmlsZGVyOg0KY2hhcnQuR2VuZXJhdGVTaGFwZXNGcm9tQ29sdW1ubGFiZWxzKHNob3dMYWJlbCA9IEZhbHNlLHNoYXBlV2lkdGg9IDc1LCBzaG93UGljdHVyZSA9IFRydWUsIFBpY3R1cmVGb3JtYXQgPSAnLmpwZycsUGljdHVyZVBhdGggPSBwZmFkLCBTaG93TGFiZWxJZlBpY3R1cmVNaXNzaW5nID0gVHJ1ZSkNCg0KaW1wb3J0IGJhY2tncm91bmRz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EuNToNCgkJCQlDaGFydC5TZXJpZXNDb2xsZWN0aW9uKHNlcmllcysxKS5Qb2ludHMocG9pbnQrMSkuQXBwbHlEYXRhTGFiZWxzKCkNCgkJCQlDaGFydC5TZXJpZXNDb2xsZWN0aW9uKHNlcmllcysxKS5Qb2ludHMocG9pbnQrMSkuRGF0YUxhYmVsLkZvbnQuQ29sb3IgPSBiYWNrZ3JvdW5kcy5SR0IoMjU1LCAyNTUsIDI1NSkNCgkJCQlDaGFydC5TZXJpZXNDb2xsZWN0aW9uKHNlcmllcysxKS5Qb2ludHMocG9pbnQrMSkuRGF0YUxhYmVsLkZvbnQuQm9sZCA9IDENCgkJCQlDaGFydC5TZXJpZXNDb2xsZWN0aW9uKHNlcmllcysxKS5Qb2ludHMocG9pbnQrMSkuRGF0YUxhYmVsLkZvbnQuU2l6ZSA9IDEzDQoJCQkJQ2hhcnQuU2VyaWVzQ29sbGVjdGlvbihzZXJpZXMrMSkuUG9pbnRzKHBvaW50KzEpLkRhdGFMYWJlbC5OdW1iZXJGb3JtYXQgPSIwI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03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Transformation&gt;&lt;d2p1:PackagedScript&gt;&lt;d2p1:CreatedBy&gt;gs&lt;/d2p1:CreatedBy&gt;&lt;d2p1:LastUpdated&gt;2014-11-04T10:22:12.5085506+01:00&lt;/d2p1:LastUpdated&gt;&lt;d2p1:Script&gt;aW1wb3J0IG1vZGlmeV9jaGFydCBhcyBtYw0KDQojbWMuSW5zZXJ0Q29sdW1uKDEpDQojbWMuSW5zZXJ0Q29sdW1uKDMpDQoNCg==&lt;/d2p1:Script&gt;&lt;/d2p1:PackagedScript&gt;&lt;/d2p1:Transformation&gt;&lt;/Query&gt;&lt;Version&gt;4.2.0.0&lt;/Version&gt;&lt;/ShapeLink&gt;"/>
</p:tagLst>
</file>

<file path=ppt/tags/tag8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3:47:33.0551581+01:00&lt;/d3p1:LastUpdated&gt;&lt;d3p1:Script&gt;DQpmcmFnZT0iV2VyZSB5b3UgYm9ybiBpbiB0aGUgY291bnRyeSB5b3UgY3VycmVudGx5IGxpdmUgaW4/OyAiDQpiYXNpcz0iQWxsIHJlc3BvbmRlbnRzOyAiDQpuPSJuPSIrIE1hdHJpeFswXVswXVswXS5WYWx1ZSArICItIiArIE1hdHJpeFtNYXRyaXguU2lkZUF4aXMuRGF0YU1lbWJlcnMuQ291bnQtMV1bMF1bMF0uVmFsdWUNCg0KDQpTaGFwZS5UZXh0ZnJhbWUuVGV4dHJhbmdlLlRleHQgPSBmcmFnZSArIGJhc2lzICsgb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03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3:47:33.0239587+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8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1:18:58.0794434+01:00&lt;/d3p1:LastUpdated&gt;&lt;d3p1:Script&gt;DQpmcmFnZT0iSGF2ZSB5b3UgZXZlciBsaXZlZCBhYnJvYWQgZm9yIGEgbGltaXRlZCBwZXJpb2Qgb2YgdGltZT87ICINCmJhc2lzPSdQZW9wbGUgd2hvIHdlcmUgYm9ybiBpbiB0aGUgY291bnRyeSB0aGV5IGN1cnJlbnRseSBsaXZlIGluOyAnDQpuPSJuPSIrIE1hdHJpeFswXVswXVswXS5WYWx1ZSArICItIiArIE1hdHJpeFtNYXRyaXguU2lkZUF4aXMuRGF0YU1lbWJlcnMuQ291bnQtMV1bMF1bMF0uVmFsdWUNCg0KDQpTaGFwZS5UZXh0ZnJhbWUuVGV4dHJhbmdlLlRleHQgPSBmcmFnZSArIGJhc2lzICsgb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3]/0&lt;/d2p1:ColumnSelection&gt;&lt;d2p1:ConnectionName&gt;Total&lt;/d2p1:ConnectionName&gt;&lt;d2p1:DataQueryType&gt;SelectRowInGroup&lt;/d2p1:DataQueryType&gt;&lt;d2p1:RowSelection&gt;/0[1]&lt;/d2p1:RowSelection&gt;&lt;d2p1:TableName&gt;q19_2&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1:18:58.0326542+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8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3:53:44.920042+01:00&lt;/d3p1:LastUpdated&gt;&lt;d3p1:Script&gt;aW1wb3J0IG1vZGlmeV9jaGFydCBhcyBtYw0KaW1wb3J0IGJhY2tncm91bmRzDQoNCg0KZm9yIHNlcmllcyBpbiByYW5nZShDaGFydC5TZXJpZXNDb2xsZWN0aW9uKCkuQ291bnQpOg0KCWZvciBwb2ludCBpbiByYW5nZShDaGFydC5TZXJpZXNDb2xsZWN0aW9uKHNlcmllcysxKS5Qb2ludHMoKS5Db3VudCk6DQoJCWlmIENoYXJ0LlNlcmllc0NvbGxlY3Rpb24oc2VyaWVzKzEpLlBvaW50cyhwb2ludCsxKS5IYXNEYXRhTGFiZWwgPT0gVHJ1ZToNCgkJCUNoYXJ0LlNlcmllc0NvbGxlY3Rpb24oc2VyaWVzKzEpLlBvaW50cyhwb2ludCsxKS5EYXRhTGFiZWwuRGVsZXRlKCkNCgkJaWYgTWF0cml4W3Nlcmllc11bcG9pbnRdLkNvdW50PjA6DQoJCQlpZiBNYXRyaXhbc2VyaWVzXVtwb2ludF1bMF0uTnVtZXJpY1ZhbHVlID4gMS41Og0KCQkJCUNoYXJ0LlNlcmllc0NvbGxlY3Rpb24oc2VyaWVzKzEpLlBvaW50cyhwb2ludCsxKS5BcHBseURhdGFMYWJlbHMoKQ0KCQkJCUNoYXJ0LlNlcmllc0NvbGxlY3Rpb24oc2VyaWVzKzEpLlBvaW50cyhwb2ludCsxKS5EYXRhTGFiZWwuRm9udC5Db2xvciA9IGJhY2tncm91bmRzLlJHQigyNTUsIDI1NSwgMjU1KQ0KCQkJCUNoYXJ0LlNlcmllc0NvbGxlY3Rpb24oc2VyaWVzKzEpLlBvaW50cyhwb2ludCsxKS5EYXRhTGFiZWwuRm9udC5Cb2xkID0gMQ0KCQkJCUNoYXJ0LlNlcmllc0NvbGxlY3Rpb24oc2VyaWVzKzEpLlBvaW50cyhwb2ludCsxKS5EYXRhTGFiZWwuRm9udC5TaXplID0gMTMNCgkJCQlDaGFydC5TZXJpZXNDb2xsZWN0aW9uKHNlcmllcysxKS5Qb2ludHMocG9pbnQrMSkuRGF0YUxhYmVsLk51bWJlckZvcm1hdCA9IjAi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3]/0&lt;/d2p1:ColumnSelection&gt;&lt;d2p1:ConnectionName&gt;Total&lt;/d2p1:ConnectionName&gt;&lt;d2p1:DataQueryType&gt;SelectGroup&lt;/d2p1:DataQueryType&gt;&lt;d2p1:RowSelection&gt;/0&lt;/d2p1:RowSelection&gt;&lt;d2p1:TableName&gt;q19_2&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Transformation&gt;&lt;d2p1:PackagedScript&gt;&lt;d2p1:CreatedBy&gt;gs&lt;/d2p1:CreatedBy&gt;&lt;d2p1:LastUpdated&gt;2014-10-29T13:53:44.8732399+01:00&lt;/d2p1:LastUpdated&gt;&lt;d2p1:Script&gt;aW1wb3J0IG1vZGlmeV9jaGFydCBhcyBtYw0KDQptYy5Nb3ZlUm93TGFiZWxUb0VuZCgnSSBoYXZlIG5vdCBjb21wbGV0ZWQgYW55IGVkdWNhdGlvbmFsIHRyYWluaW5ncyBvciBzdHVkaWVzLicpDQptYy5Nb3ZlUm93TGFiZWxUb0VuZCgnTm8gYW5zd2VyIC8gZG9uwrR0IGtub3cnKQ0KDQo=&lt;/d2p1:Script&gt;&lt;/d2p1:PackagedScript&gt;&lt;/d2p1:Transformation&gt;&lt;/Query&gt;&lt;Version&gt;4.2.0.0&lt;/Version&gt;&lt;/ShapeLink&gt;"/>
</p:tagLst>
</file>

<file path=ppt/tags/tag8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3:59:03.2891192+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0_1&lt;/d2p1:TableName&gt;&lt;/d2p1:DataQueryItem&gt;&lt;d2p1:DataQueryItem&gt;&lt;d2p1:ColumnSelection&gt;/1[3]&lt;/d2p1:ColumnSelection&gt;&lt;d2p1:ConnectionName&gt;Total&lt;/d2p1:ConnectionName&gt;&lt;d2p1:DataQueryType&gt;SelectColumn&lt;/d2p1:DataQueryType&gt;&lt;d2p1:RowSelection&gt;/&lt;/d2p1:RowSelection&gt;&lt;d2p1:TableName&gt;q20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3:59:03.3047192+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8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3:59:03.3047192+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0_1&lt;/d2p1:TableName&gt;&lt;/d2p1:DataQueryItem&gt;&lt;d2p1:DataQueryItem&gt;&lt;d2p1:ColumnSelection&gt;/1[4]&lt;/d2p1:ColumnSelection&gt;&lt;d2p1:ConnectionName&gt;Total&lt;/d2p1:ConnectionName&gt;&lt;d2p1:DataQueryType&gt;SelectColumn&lt;/d2p1:DataQueryType&gt;&lt;d2p1:RowSelection&gt;/&lt;/d2p1:RowSelection&gt;&lt;d2p1:TableName&gt;q20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3:59:03.3047192+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8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3:34.0325338+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0_1&lt;/d2p1:TableName&gt;&lt;/d2p1:DataQueryItem&gt;&lt;d2p1:DataQueryItem&gt;&lt;d2p1:ColumnSelection&gt;/1[2]&lt;/d2p1:ColumnSelection&gt;&lt;d2p1:ConnectionName&gt;Total&lt;/d2p1:ConnectionName&gt;&lt;d2p1:DataQueryType&gt;SelectColumn&lt;/d2p1:DataQueryType&gt;&lt;d2p1:RowSelection&gt;/&lt;/d2p1:RowSelection&gt;&lt;d2p1:TableName&gt;q20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3:33.9857494+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0KIyA6IHJhdXMgICAgICAgIA0KZm9yIG1lbWJlciBpbiBNYXRyaXguVG9wQXhpcy5EYXRhTWVtYmVyczoNCiAgICBtZW1iZXIuTGFiZWwgPSBtZW1iZXIuTGFiZWwucmVwbGFjZSgiT3RoZXI6IiwiT3RoZXIiKQ==&lt;/d2p1:Script&gt;&lt;/d2p1:PackagedScript&gt;&lt;/d2p1:Transformation&gt;&lt;/Query&gt;&lt;Version&gt;4.2.0.0&lt;/Version&gt;&lt;/ShapeLink&gt;"/>
</p:tagLst>
</file>

<file path=ppt/tags/tag8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4:01:19.7729662+01:00&lt;/d3p1:LastUpdated&gt;&lt;d3p1:Script&gt;DQpmcmFnZT0iRm9yIHdoYXQgcmVhc29ucyBkaWQgeW91IGdvIGFicm9hZD87ICINCmJhc2lzPSJQZW9wbGUgd2hvIHN0YXllZCBhYnJvYWQgZm9yIGEgbGltaXRlZCBwZXJpb2Qgb2YgdGltZTsgIg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0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4:01:19.7573663+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8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3:59:57.6394927+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0_1&lt;/d2p1:TableName&gt;&lt;/d2p1:DataQueryItem&gt;&lt;d2p1:DataQueryItem&gt;&lt;d2p1:ColumnSelection&gt;/1[6]&lt;/d2p1:ColumnSelection&gt;&lt;d2p1:ConnectionName&gt;Total&lt;/d2p1:ConnectionName&gt;&lt;d2p1:DataQueryType&gt;SelectColumn&lt;/d2p1:DataQueryType&gt;&lt;d2p1:RowSelection&gt;/&lt;/d2p1:RowSelection&gt;&lt;d2p1:TableName&gt;q20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3:59:57.6394927+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8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3:59:57.6394927+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0_1&lt;/d2p1:TableName&gt;&lt;/d2p1:DataQueryItem&gt;&lt;d2p1:DataQueryItem&gt;&lt;d2p1:ColumnSelection&gt;/1[7]&lt;/d2p1:ColumnSelection&gt;&lt;d2p1:ConnectionName&gt;Total&lt;/d2p1:ConnectionName&gt;&lt;d2p1:DataQueryType&gt;SelectColumn&lt;/d2p1:DataQueryType&gt;&lt;d2p1:RowSelection&gt;/&lt;/d2p1:RowSelection&gt;&lt;d2p1:TableName&gt;q20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3:59:57.6394927+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8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3:47.4128722+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0_1&lt;/d2p1:TableName&gt;&lt;/d2p1:DataQueryItem&gt;&lt;d2p1:DataQueryItem&gt;&lt;d2p1:ColumnSelection&gt;/1[5]&lt;/d2p1:ColumnSelection&gt;&lt;d2p1:ConnectionName&gt;Total&lt;/d2p1:ConnectionName&gt;&lt;d2p1:DataQueryType&gt;SelectColumn&lt;/d2p1:DataQueryType&gt;&lt;d2p1:RowSelection&gt;/&lt;/d2p1:RowSelection&gt;&lt;d2p1:TableName&gt;q20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3:47.3660878+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0KIyA6IHJhdXMgICAgICAgIA0KZm9yIG1lbWJlciBpbiBNYXRyaXguVG9wQXhpcy5EYXRhTWVtYmVyczoNCiAgICBtZW1iZXIuTGFiZWwgPSBtZW1iZXIuTGFiZWwucmVwbGFjZSgiT3RoZXI6IiwiT3RoZXIiKQ==&lt;/d2p1:Script&gt;&lt;/d2p1:PackagedScript&gt;&lt;/d2p1:Transformation&gt;&lt;/Query&gt;&lt;Version&gt;4.2.0.0&lt;/Version&gt;&lt;/ShapeLink&gt;"/>
</p:tagLst>
</file>

<file path=ppt/tags/tag9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4:01:19.7729662+01:00&lt;/d3p1:LastUpdated&gt;&lt;d3p1:Script&gt;DQpmcmFnZT0iRm9yIHdoYXQgcmVhc29ucyBkaWQgeW91IGdvIGFicm9hZD87ICINCmJhc2lzPSJQZW9wbGUgd2hvIHN0YXllZCBhYnJvYWQgZm9yIGEgbGltaXRlZCBwZXJpb2Qgb2YgdGltZTsgIg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0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4:01:19.7573663+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9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3:05:18.0102182+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21_1_1&lt;/d2p1:TableName&gt;&lt;/d2p1:DataQueryItem&gt;&lt;d2p1:DataQueryItem&gt;&lt;d2p1:ColumnSelection&gt;/1&lt;/d2p1:ColumnSelection&gt;&lt;d2p1:ConnectionName&gt;Total&lt;/d2p1:ConnectionName&gt;&lt;d2p1:DataQueryType&gt;SelectRowInGroup&lt;/d2p1:DataQueryType&gt;&lt;d2p1:RowSelection&gt;/0[10]&lt;/d2p1:RowSelection&gt;&lt;d2p1:TableName&gt;q21_1_1&lt;/d2p1:TableName&gt;&lt;/d2p1:DataQueryItem&gt;&lt;d2p1:DataQueryItem&gt;&lt;d2p1:ColumnSelection&gt;/0[1]&lt;/d2p1:ColumnSelection&gt;&lt;d2p1:ConnectionName&gt;Total&lt;/d2p1:ConnectionName&gt;&lt;d2p1:DataQueryType&gt;SelectCell&lt;/d2p1:DataQueryType&gt;&lt;d2p1:RowSelection&gt;/0[10]&lt;/d2p1:RowSelection&gt;&lt;d2p1:TableName&gt;q21_2_1&lt;/d2p1:TableName&gt;&lt;/d2p1:DataQueryItem&gt;&lt;d2p1:DataQueryItem&gt;&lt;d2p1:ColumnSelection&gt;/1&lt;/d2p1:ColumnSelection&gt;&lt;d2p1:ConnectionName&gt;Total&lt;/d2p1:ConnectionName&gt;&lt;d2p1:DataQueryType&gt;SelectRowInGroup&lt;/d2p1:DataQueryType&gt;&lt;d2p1:RowSelection&gt;/0[10]&lt;/d2p1:RowSelection&gt;&lt;d2p1:TableName&gt;q21_2_1&lt;/d2p1:TableName&gt;&lt;/d2p1:DataQueryItem&gt;&lt;d2p1:DataQueryItem&gt;&lt;d2p1:ColumnSelection&gt;/0[1]&lt;/d2p1:ColumnSelection&gt;&lt;d2p1:ConnectionName&gt;Total&lt;/d2p1:ConnectionName&gt;&lt;d2p1:DataQueryType&gt;SelectCell&lt;/d2p1:DataQueryType&gt;&lt;d2p1:RowSelection&gt;/0[10]&lt;/d2p1:RowSelection&gt;&lt;d2p1:TableName&gt;q21_3_1&lt;/d2p1:TableName&gt;&lt;/d2p1:DataQueryItem&gt;&lt;d2p1:DataQueryItem&gt;&lt;d2p1:ColumnSelection&gt;/1&lt;/d2p1:ColumnSelection&gt;&lt;d2p1:ConnectionName&gt;Total&lt;/d2p1:ConnectionName&gt;&lt;d2p1:DataQueryType&gt;SelectRowInGroup&lt;/d2p1:DataQueryType&gt;&lt;d2p1:RowSelection&gt;/0[10]&lt;/d2p1:RowSelection&gt;&lt;d2p1:TableName&gt;q21_3_1&lt;/d2p1:TableName&gt;&lt;/d2p1:DataQueryItem&gt;&lt;d2p1:DataQueryItem&gt;&lt;d2p1:ColumnSelection&gt;/0[1]&lt;/d2p1:ColumnSelection&gt;&lt;d2p1:ConnectionName&gt;Total&lt;/d2p1:ConnectionName&gt;&lt;d2p1:DataQueryType&gt;SelectCell&lt;/d2p1:DataQueryType&gt;&lt;d2p1:RowSelection&gt;/0[10]&lt;/d2p1:RowSelection&gt;&lt;d2p1:TableName&gt;q21_4_1&lt;/d2p1:TableName&gt;&lt;/d2p1:DataQueryItem&gt;&lt;d2p1:DataQueryItem&gt;&lt;d2p1:ColumnSelection&gt;/1&lt;/d2p1:ColumnSelection&gt;&lt;d2p1:ConnectionName&gt;Total&lt;/d2p1:ConnectionName&gt;&lt;d2p1:DataQueryType&gt;SelectRowInGroup&lt;/d2p1:DataQueryType&gt;&lt;d2p1:RowSelection&gt;/0[10]&lt;/d2p1:RowSelection&gt;&lt;d2p1:TableName&gt;q21_4_1&lt;/d2p1:TableName&gt;&lt;/d2p1:DataQueryItem&gt;&lt;d2p1:DataQueryItem&gt;&lt;d2p1:ColumnSelection&gt;/0[1]&lt;/d2p1:ColumnSelection&gt;&lt;d2p1:ConnectionName&gt;Total&lt;/d2p1:ConnectionName&gt;&lt;d2p1:DataQueryType&gt;SelectCell&lt;/d2p1:DataQueryType&gt;&lt;d2p1:RowSelection&gt;/0[10]&lt;/d2p1:RowSelection&gt;&lt;d2p1:TableName&gt;q21_5_1&lt;/d2p1:TableName&gt;&lt;/d2p1:DataQueryItem&gt;&lt;d2p1:DataQueryItem&gt;&lt;d2p1:ColumnSelection&gt;/1&lt;/d2p1:ColumnSelection&gt;&lt;d2p1:ConnectionName&gt;Total&lt;/d2p1:ConnectionName&gt;&lt;d2p1:DataQueryType&gt;SelectRowInGroup&lt;/d2p1:DataQueryType&gt;&lt;d2p1:RowSelection&gt;/0[10]&lt;/d2p1:RowSelection&gt;&lt;d2p1:TableName&gt;q21_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gs&lt;/d2p1:CreatedBy&gt;&lt;d2p1:LastUpdated&gt;2014-11-04T13:05:17.9946197+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mzDtnNjaExpc3QxPVsiSXRhbHkiLCJTcGFpbiIsIkN6ZWNoIFJlcHVibGljIiwiSXJlbGFuZCJdDQpsw7ZzY2hMaXN0Mj1bIkdlcm1hbnkiLCAiVW5pdGVkIEtpbmdkb20iLCJOZXRoZXJsYW5kcyIsIlBvcnR1Z2FsIl0NCg0KZm9yIHJvdyBpbiByZXZlcnNlZChyYW5nZShNYXRyaXguU2lkZUF4aXMuRGF0YU1lbWJlcnMuQ291bnQpKToNCglpZiBNYXRyaXguU2lkZUF4aXMuRGF0YU1lbWJlcnNbcm93XS5MYWJlbCBpbiBsw7ZzY2hMaXN0MToJCQkjIGFucGFzc2VuDQoJCU1hdHJpeC5EZWxldGVSb3cocm93KQ0KDQoJ&lt;/d2p1:Script&gt;&lt;/d2p1:PackagedScript&gt;&lt;/d2p1:Transformation&gt;&lt;/Query&gt;&lt;Version&gt;4.2.0.0&lt;/Version&gt;&lt;/ShapeLink&gt;"/>
</p:tagLst>
</file>

<file path=ppt/tags/tag9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38:28.3704413+01:00&lt;/d3p1:LastUpdated&gt;&lt;d3p1:Script&gt;DQpmcmFnZT0iUGxlYXNlIGluZGljYXRlIGhvdyBtdWNoIHlvdSBhZ3JlZSB3aXRoIHRoZSBmb2xsb3dpbmcgc3RhdGVtZW50cyByZWxhdGluZyB0byB3b3JraW5nIGFuZCBsaXZpbmcgYWJyb2FkLjsgIg0KYmFzaXM9IkFsbCByZXNwb25kZW50czsgIg0KDQpsaXN0ZT1bXQ0KDQpmb3Igcm93IGluIHJhbmdlKE1hdHJpeC5TaWRlQXhpcy5EYXRhTWVtYmVycy5Db3VudCk6DQoJZm9yIGNvbCBpbiByYW5nZShNYXRyaXguVG9wQXhpcy5EYXRhTWVtYmVycy5Db3VudCk6DQoJCWxpc3RlLmFwcGVuZChNYXRyaXhbcm93XVtjb2xdWzBdLk51bWVyaWNWYWx1ZSkNCgkJDQoJCQ0Kbj0ibj0iKyBzdHIoaW50KG1pbihsaXN0ZSkpKSArICItIiArIHN0cihpbnQobWF4KGxpc3RlKSkpDQoNClNoYXBlLlRleHRmcmFtZS5UZXh0cmFuZ2UuVGV4dCA9IGZyYWdlICsgYmFzaXMgKyBuICsgIjsgTWVhbnMgYXJlIHNob3duI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1_1_1&lt;/d2p1:TableName&gt;&lt;/d2p1:DataQueryItem&gt;&lt;d2p1:DataQueryItem&gt;&lt;d2p1:ColumnSelection&gt;/1&lt;/d2p1:ColumnSelection&gt;&lt;d2p1:ConnectionName&gt;Total&lt;/d2p1:ConnectionName&gt;&lt;d2p1:DataQueryType&gt;SelectRowInGroup&lt;/d2p1:DataQueryType&gt;&lt;d2p1:RowSelection&gt;/0[1]&lt;/d2p1:RowSelection&gt;&lt;d2p1:TableName&gt;q21_2_1&lt;/d2p1:TableName&gt;&lt;/d2p1:DataQueryItem&gt;&lt;d2p1:DataQueryItem&gt;&lt;d2p1:ColumnSelection&gt;/1&lt;/d2p1:ColumnSelection&gt;&lt;d2p1:ConnectionName&gt;Total&lt;/d2p1:ConnectionName&gt;&lt;d2p1:DataQueryType&gt;SelectRowInGroup&lt;/d2p1:DataQueryType&gt;&lt;d2p1:RowSelection&gt;/0[1]&lt;/d2p1:RowSelection&gt;&lt;d2p1:TableName&gt;q21_3_1&lt;/d2p1:TableName&gt;&lt;/d2p1:DataQueryItem&gt;&lt;d2p1:DataQueryItem&gt;&lt;d2p1:ColumnSelection&gt;/1&lt;/d2p1:ColumnSelection&gt;&lt;d2p1:ConnectionName&gt;Total&lt;/d2p1:ConnectionName&gt;&lt;d2p1:DataQueryType&gt;SelectRowInGroup&lt;/d2p1:DataQueryType&gt;&lt;d2p1:RowSelection&gt;/0[1]&lt;/d2p1:RowSelection&gt;&lt;d2p1:TableName&gt;q21_4_1&lt;/d2p1:TableName&gt;&lt;/d2p1:DataQueryItem&gt;&lt;d2p1:DataQueryItem&gt;&lt;d2p1:ColumnSelection&gt;/1&lt;/d2p1:ColumnSelection&gt;&lt;d2p1:ConnectionName&gt;Total&lt;/d2p1:ConnectionName&gt;&lt;d2p1:DataQueryType&gt;SelectRowInGroup&lt;/d2p1:DataQueryType&gt;&lt;d2p1:RowSelection&gt;/0[1]&lt;/d2p1:RowSelection&gt;&lt;d2p1:TableName&gt;q21_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38:28.3392443+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9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3:05:42.9054242+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21_1_1&lt;/d2p1:TableName&gt;&lt;/d2p1:DataQueryItem&gt;&lt;d2p1:DataQueryItem&gt;&lt;d2p1:ColumnSelection&gt;/1&lt;/d2p1:ColumnSelection&gt;&lt;d2p1:ConnectionName&gt;Total&lt;/d2p1:ConnectionName&gt;&lt;d2p1:DataQueryType&gt;SelectRowInGroup&lt;/d2p1:DataQueryType&gt;&lt;d2p1:RowSelection&gt;/0[10]&lt;/d2p1:RowSelection&gt;&lt;d2p1:TableName&gt;q21_1_1&lt;/d2p1:TableName&gt;&lt;/d2p1:DataQueryItem&gt;&lt;d2p1:DataQueryItem&gt;&lt;d2p1:ColumnSelection&gt;/0[1]&lt;/d2p1:ColumnSelection&gt;&lt;d2p1:ConnectionName&gt;Total&lt;/d2p1:ConnectionName&gt;&lt;d2p1:DataQueryType&gt;SelectCell&lt;/d2p1:DataQueryType&gt;&lt;d2p1:RowSelection&gt;/0[10]&lt;/d2p1:RowSelection&gt;&lt;d2p1:TableName&gt;q21_2_1&lt;/d2p1:TableName&gt;&lt;/d2p1:DataQueryItem&gt;&lt;d2p1:DataQueryItem&gt;&lt;d2p1:ColumnSelection&gt;/1&lt;/d2p1:ColumnSelection&gt;&lt;d2p1:ConnectionName&gt;Total&lt;/d2p1:ConnectionName&gt;&lt;d2p1:DataQueryType&gt;SelectRowInGroup&lt;/d2p1:DataQueryType&gt;&lt;d2p1:RowSelection&gt;/0[10]&lt;/d2p1:RowSelection&gt;&lt;d2p1:TableName&gt;q21_2_1&lt;/d2p1:TableName&gt;&lt;/d2p1:DataQueryItem&gt;&lt;d2p1:DataQueryItem&gt;&lt;d2p1:ColumnSelection&gt;/0[1]&lt;/d2p1:ColumnSelection&gt;&lt;d2p1:ConnectionName&gt;Total&lt;/d2p1:ConnectionName&gt;&lt;d2p1:DataQueryType&gt;SelectCell&lt;/d2p1:DataQueryType&gt;&lt;d2p1:RowSelection&gt;/0[10]&lt;/d2p1:RowSelection&gt;&lt;d2p1:TableName&gt;q21_3_1&lt;/d2p1:TableName&gt;&lt;/d2p1:DataQueryItem&gt;&lt;d2p1:DataQueryItem&gt;&lt;d2p1:ColumnSelection&gt;/1&lt;/d2p1:ColumnSelection&gt;&lt;d2p1:ConnectionName&gt;Total&lt;/d2p1:ConnectionName&gt;&lt;d2p1:DataQueryType&gt;SelectRowInGroup&lt;/d2p1:DataQueryType&gt;&lt;d2p1:RowSelection&gt;/0[10]&lt;/d2p1:RowSelection&gt;&lt;d2p1:TableName&gt;q21_3_1&lt;/d2p1:TableName&gt;&lt;/d2p1:DataQueryItem&gt;&lt;d2p1:DataQueryItem&gt;&lt;d2p1:ColumnSelection&gt;/0[1]&lt;/d2p1:ColumnSelection&gt;&lt;d2p1:ConnectionName&gt;Total&lt;/d2p1:ConnectionName&gt;&lt;d2p1:DataQueryType&gt;SelectCell&lt;/d2p1:DataQueryType&gt;&lt;d2p1:RowSelection&gt;/0[10]&lt;/d2p1:RowSelection&gt;&lt;d2p1:TableName&gt;q21_4_1&lt;/d2p1:TableName&gt;&lt;/d2p1:DataQueryItem&gt;&lt;d2p1:DataQueryItem&gt;&lt;d2p1:ColumnSelection&gt;/1&lt;/d2p1:ColumnSelection&gt;&lt;d2p1:ConnectionName&gt;Total&lt;/d2p1:ConnectionName&gt;&lt;d2p1:DataQueryType&gt;SelectRowInGroup&lt;/d2p1:DataQueryType&gt;&lt;d2p1:RowSelection&gt;/0[10]&lt;/d2p1:RowSelection&gt;&lt;d2p1:TableName&gt;q21_4_1&lt;/d2p1:TableName&gt;&lt;/d2p1:DataQueryItem&gt;&lt;d2p1:DataQueryItem&gt;&lt;d2p1:ColumnSelection&gt;/0[1]&lt;/d2p1:ColumnSelection&gt;&lt;d2p1:ConnectionName&gt;Total&lt;/d2p1:ConnectionName&gt;&lt;d2p1:DataQueryType&gt;SelectCell&lt;/d2p1:DataQueryType&gt;&lt;d2p1:RowSelection&gt;/0[10]&lt;/d2p1:RowSelection&gt;&lt;d2p1:TableName&gt;q21_5_1&lt;/d2p1:TableName&gt;&lt;/d2p1:DataQueryItem&gt;&lt;d2p1:DataQueryItem&gt;&lt;d2p1:ColumnSelection&gt;/1&lt;/d2p1:ColumnSelection&gt;&lt;d2p1:ConnectionName&gt;Total&lt;/d2p1:ConnectionName&gt;&lt;d2p1:DataQueryType&gt;SelectRowInGroup&lt;/d2p1:DataQueryType&gt;&lt;d2p1:RowSelection&gt;/0[10]&lt;/d2p1:RowSelection&gt;&lt;d2p1:TableName&gt;q21_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gs&lt;/d2p1:CreatedBy&gt;&lt;d2p1:LastUpdated&gt;2014-11-04T13:05:42.8586287+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mzDtnNjaExpc3QxPVsiSXRhbHkiLCJTcGFpbiIsIkN6ZWNoIFJlcHVibGljIiwiSXJlbGFuZCJdDQpsw7ZzY2hMaXN0Mj1bIkdlcm1hbnkiLCAiVW5pdGVkIEtpbmdkb20iLCJOZXRoZXJsYW5kcyIsIlBvcnR1Z2FsIl0NCg0KZm9yIHJvdyBpbiByZXZlcnNlZChyYW5nZShNYXRyaXguU2lkZUF4aXMuRGF0YU1lbWJlcnMuQ291bnQpKToNCglpZiBNYXRyaXguU2lkZUF4aXMuRGF0YU1lbWJlcnNbcm93XS5MYWJlbCBpbiBsw7ZzY2hMaXN0MjoJCQkjIGFucGFzc2VuDQoJCU1hdHJpeC5EZWxldGVSb3cocm93KQ0KCQ==&lt;/d2p1:Script&gt;&lt;/d2p1:PackagedScript&gt;&lt;/d2p1:Transformation&gt;&lt;/Query&gt;&lt;Version&gt;4.2.0.0&lt;/Version&gt;&lt;/ShapeLink&gt;"/>
</p:tagLst>
</file>

<file path=ppt/tags/tag9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38:28.3704413+01:00&lt;/d3p1:LastUpdated&gt;&lt;d3p1:Script&gt;DQpmcmFnZT0iUGxlYXNlIGluZGljYXRlIGhvdyBtdWNoIHlvdSBhZ3JlZSB3aXRoIHRoZSBmb2xsb3dpbmcgc3RhdGVtZW50cyByZWxhdGluZyB0byB3b3JraW5nIGFuZCBsaXZpbmcgYWJyb2FkLjsgIg0KYmFzaXM9IkFsbCByZXNwb25kZW50czsgIg0KDQpsaXN0ZT1bXQ0KDQpmb3Igcm93IGluIHJhbmdlKE1hdHJpeC5TaWRlQXhpcy5EYXRhTWVtYmVycy5Db3VudCk6DQoJZm9yIGNvbCBpbiByYW5nZShNYXRyaXguVG9wQXhpcy5EYXRhTWVtYmVycy5Db3VudCk6DQoJCWxpc3RlLmFwcGVuZChNYXRyaXhbcm93XVtjb2xdWzBdLk51bWVyaWNWYWx1ZSkNCgkJDQoJCQ0Kbj0ibj0iKyBzdHIoaW50KG1pbihsaXN0ZSkpKSArICItIiArIHN0cihpbnQobWF4KGxpc3RlKSkpDQoNClNoYXBlLlRleHRmcmFtZS5UZXh0cmFuZ2UuVGV4dCA9IGZyYWdlICsgYmFzaXMgKyBuICsgIjsgTWVhbnMgYXJlIHNob3duI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1_1_1&lt;/d2p1:TableName&gt;&lt;/d2p1:DataQueryItem&gt;&lt;d2p1:DataQueryItem&gt;&lt;d2p1:ColumnSelection&gt;/1&lt;/d2p1:ColumnSelection&gt;&lt;d2p1:ConnectionName&gt;Total&lt;/d2p1:ConnectionName&gt;&lt;d2p1:DataQueryType&gt;SelectRowInGroup&lt;/d2p1:DataQueryType&gt;&lt;d2p1:RowSelection&gt;/0[1]&lt;/d2p1:RowSelection&gt;&lt;d2p1:TableName&gt;q21_2_1&lt;/d2p1:TableName&gt;&lt;/d2p1:DataQueryItem&gt;&lt;d2p1:DataQueryItem&gt;&lt;d2p1:ColumnSelection&gt;/1&lt;/d2p1:ColumnSelection&gt;&lt;d2p1:ConnectionName&gt;Total&lt;/d2p1:ConnectionName&gt;&lt;d2p1:DataQueryType&gt;SelectRowInGroup&lt;/d2p1:DataQueryType&gt;&lt;d2p1:RowSelection&gt;/0[1]&lt;/d2p1:RowSelection&gt;&lt;d2p1:TableName&gt;q21_3_1&lt;/d2p1:TableName&gt;&lt;/d2p1:DataQueryItem&gt;&lt;d2p1:DataQueryItem&gt;&lt;d2p1:ColumnSelection&gt;/1&lt;/d2p1:ColumnSelection&gt;&lt;d2p1:ConnectionName&gt;Total&lt;/d2p1:ConnectionName&gt;&lt;d2p1:DataQueryType&gt;SelectRowInGroup&lt;/d2p1:DataQueryType&gt;&lt;d2p1:RowSelection&gt;/0[1]&lt;/d2p1:RowSelection&gt;&lt;d2p1:TableName&gt;q21_4_1&lt;/d2p1:TableName&gt;&lt;/d2p1:DataQueryItem&gt;&lt;d2p1:DataQueryItem&gt;&lt;d2p1:ColumnSelection&gt;/1&lt;/d2p1:ColumnSelection&gt;&lt;d2p1:ConnectionName&gt;Total&lt;/d2p1:ConnectionName&gt;&lt;d2p1:DataQueryType&gt;SelectRowInGroup&lt;/d2p1:DataQueryType&gt;&lt;d2p1:RowSelection&gt;/0[1]&lt;/d2p1:RowSelection&gt;&lt;d2p1:TableName&gt;q21_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38:28.3392443+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9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4:51:51.1466271+01:00&lt;/d3p1:LastUpdated&gt;&lt;d3p1:Script&gt;DQpmcmFnZT0iV2hlcmUgZG8geW91IGJlbGlldmUgam9iIG9wcG9ydHVuaXRpZXMgdG8gYmUgdGhlIGJlc3QgaW4geW91ciBmaWVsZCBvZiBlZHVjYXRpb24gLyB3b3JrIGF0IHRoZSBtb21lbnQ/OyAiDQpiYXNpcz0nQWxsIHJlc3BvbmRlbnRzOyAnDQpuPSJuPSIrIE1hdHJpeFswXVswXVswXS5WYWx1ZSArICItIiArIE1hdHJpeFtNYXRyaXguU2lkZUF4aXMuRGF0YU1lbWJlcnMuQ291bnQtMV1bMF1bMF0uVmFsdWUNCg0KDQpTaGFwZS5UZXh0ZnJhbWUuVGV4dHJhbmdlLlRleHQgPSBmcmFnZSArIGJhc2lzICsgb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2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4:51:51.099828+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9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4:49:52.1365158+01:00&lt;/d3p1:LastUpdated&gt;&lt;d3p1:Script&gt;aW1wb3J0IG1vZGlmeV9jaGFydCBhcyBtYw0KaW1wb3J0IGJhY2tncm91bmRzDQoNCg0KZm9yIHNlcmllcyBpbiByYW5nZShDaGFydC5TZXJpZXNDb2xsZWN0aW9uKCkuQ291bnQpOg0KCWZvciBwb2ludCBpbiByYW5nZShDaGFydC5TZXJpZXNDb2xsZWN0aW9uKHNlcmllcysxKS5Qb2ludHMoKS5Db3VudCk6DQoJCWlmIENoYXJ0LlNlcmllc0NvbGxlY3Rpb24oc2VyaWVzKzEpLlBvaW50cyhwb2ludCsxKS5IYXNEYXRhTGFiZWwgPT0gVHJ1ZToNCgkJCUNoYXJ0LlNlcmllc0NvbGxlY3Rpb24oc2VyaWVzKzEpLlBvaW50cyhwb2ludCsxKS5EYXRhTGFiZWwuRGVsZXRlKCkNCgkJaWYgTWF0cml4W3Nlcmllc11bcG9pbnRdLkNvdW50PjA6DQoJCQlpZiBNYXRyaXhbc2VyaWVzXVtwb2ludF1bMF0uTnVtZXJpY1ZhbHVlID4gMS41Og0KCQkJCUNoYXJ0LlNlcmllc0NvbGxlY3Rpb24oc2VyaWVzKzEpLlBvaW50cyhwb2ludCsxKS5BcHBseURhdGFMYWJlbHMoKQ0KCQkJCUNoYXJ0LlNlcmllc0NvbGxlY3Rpb24oc2VyaWVzKzEpLlBvaW50cyhwb2ludCsxKS5EYXRhTGFiZWwuRm9udC5Db2xvciA9IGJhY2tncm91bmRzLlJHQigyNTUsIDI1NSwgMjU1KQ0KCQkJCUNoYXJ0LlNlcmllc0NvbGxlY3Rpb24oc2VyaWVzKzEpLlBvaW50cyhwb2ludCsxKS5EYXRhTGFiZWwuRm9udC5Cb2xkID0gMQ0KCQkJCUNoYXJ0LlNlcmllc0NvbGxlY3Rpb24oc2VyaWVzKzEpLlBvaW50cyhwb2ludCsxKS5EYXRhTGFiZWwuRm9udC5TaXplID0gMTMNCgkJCQlDaGFydC5TZXJpZXNDb2xsZWN0aW9uKHNlcmllcysxKS5Qb2ludHMocG9pbnQrMSkuRGF0YUxhYmVsLk51bWJlckZvcm1hdCA9IjAi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2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Transformation&gt;&lt;d2p1:PackagedScript&gt;&lt;d2p1:CreatedBy&gt;gs&lt;/d2p1:CreatedBy&gt;&lt;d2p1:LastUpdated&gt;2014-10-29T14:49:52.1053164+01:00&lt;/d2p1:LastUpdated&gt;&lt;d2p1:Script&gt;aW1wb3J0IG1vZGlmeV9jaGFydCBhcyBtYw0KDQptYy5Nb3ZlUm93TGFiZWxUb0VuZCgnSSBoYXZlIG5vdCBjb21wbGV0ZWQgYW55IGVkdWNhdGlvbmFsIHRyYWluaW5ncyBvciBzdHVkaWVzLicpDQptYy5Nb3ZlUm93TGFiZWxUb0VuZCgnTm8gYW5zd2VyIC8gZG9uwrR0IGtub3cnKQ0KDQo=&lt;/d2p1:Script&gt;&lt;/d2p1:PackagedScript&gt;&lt;/d2p1:Transformation&gt;&lt;/Query&gt;&lt;Version&gt;4.2.0.0&lt;/Version&gt;&lt;/ShapeLink&gt;"/>
</p:tagLst>
</file>

<file path=ppt/tags/tag9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4:44:52.8818545+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3_1&lt;/d2p1:TableName&gt;&lt;/d2p1:DataQueryItem&gt;&lt;d2p1:DataQueryItem&gt;&lt;d2p1:ColumnSelection&gt;/1[3]&lt;/d2p1:ColumnSelection&gt;&lt;d2p1:ConnectionName&gt;Total&lt;/d2p1:ConnectionName&gt;&lt;d2p1:DataQueryType&gt;SelectColumn&lt;/d2p1:DataQueryType&gt;&lt;d2p1:RowSelection&gt;/&lt;/d2p1:RowSelection&gt;&lt;d2p1:TableName&gt;q23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4:44:52.8818545+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9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4:44:52.8818545+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3_1&lt;/d2p1:TableName&gt;&lt;/d2p1:DataQueryItem&gt;&lt;d2p1:DataQueryItem&gt;&lt;d2p1:ColumnSelection&gt;/1[4]&lt;/d2p1:ColumnSelection&gt;&lt;d2p1:ConnectionName&gt;Total&lt;/d2p1:ConnectionName&gt;&lt;d2p1:DataQueryType&gt;SelectColumn&lt;/d2p1:DataQueryType&gt;&lt;d2p1:RowSelection&gt;/&lt;/d2p1:RowSelection&gt;&lt;d2p1:TableName&gt;q23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4:44:52.8818545+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9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4:44:52.8818545+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3_1&lt;/d2p1:TableName&gt;&lt;/d2p1:DataQueryItem&gt;&lt;d2p1:DataQueryItem&gt;&lt;d2p1:ColumnSelection&gt;/1[2]&lt;/d2p1:ColumnSelection&gt;&lt;d2p1:ConnectionName&gt;Total&lt;/d2p1:ConnectionName&gt;&lt;d2p1:DataQueryType&gt;SelectColumn&lt;/d2p1:DataQueryType&gt;&lt;d2p1:RowSelection&gt;/&lt;/d2p1:RowSelection&gt;&lt;d2p1:TableName&gt;q23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4:44:52.8818545+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0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4:47:10.4768247+01:00&lt;/d3p1:LastUpdated&gt;&lt;d3p1:Script&gt;DQpmcmFnZT0iV2hpY2ggb2YgdGhlIGZvbGxvd2luZyBkZXZpY2VzIGRvIHlvdSByZWd1bGFybHkgdXNlICh3aGV0aGVyIGF0IGhvbWUsIGF0IHB1YmxpYyBwbGFjZXMgYW5kIGZhY2lsaXRpZXMgKGUuZy4gaW50ZXJuZXQgY2FmZXMpLCBpbiBlZHVjYXRpb25hbCBjb250ZXh0IG9yIGluIHlvdXIgam9iKT87ICINCmJhc2lzPSJBbGwgcmVzcG9uZGVudHM7ICINCm49Im49IisgTWF0cml4WzBdWzBdWzBdLlZhbHVlICsgIi0iICsgTWF0cml4W01hdHJpeC5TaWRlQXhpcy5EYXRhTWVtYmVycy5Db3VudC0xXVswXVswXS5WYWx1ZQ0KDQoNClNoYXBlLlRleHRmcmFtZS5UZXh0cmFuZ2UuVGV4dCA9IGZyYWdlICsgYmFzaXMgKyBu&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3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4:47:10.4456253+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10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4:45:27.5443879+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3_1&lt;/d2p1:TableName&gt;&lt;/d2p1:DataQueryItem&gt;&lt;d2p1:DataQueryItem&gt;&lt;d2p1:ColumnSelection&gt;/1[6]&lt;/d2p1:ColumnSelection&gt;&lt;d2p1:ConnectionName&gt;Total&lt;/d2p1:ConnectionName&gt;&lt;d2p1:DataQueryType&gt;SelectColumn&lt;/d2p1:DataQueryType&gt;&lt;d2p1:RowSelection&gt;/&lt;/d2p1:RowSelection&gt;&lt;d2p1:TableName&gt;q23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4:45:27.5443879+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0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4:45:27.5443879+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3_1&lt;/d2p1:TableName&gt;&lt;/d2p1:DataQueryItem&gt;&lt;d2p1:DataQueryItem&gt;&lt;d2p1:ColumnSelection&gt;/1[7]&lt;/d2p1:ColumnSelection&gt;&lt;d2p1:ConnectionName&gt;Total&lt;/d2p1:ConnectionName&gt;&lt;d2p1:DataQueryType&gt;SelectColumn&lt;/d2p1:DataQueryType&gt;&lt;d2p1:RowSelection&gt;/&lt;/d2p1:RowSelection&gt;&lt;d2p1:TableName&gt;q23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4:45:27.5443879+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0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4:45:27.5443879+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3_1&lt;/d2p1:TableName&gt;&lt;/d2p1:DataQueryItem&gt;&lt;d2p1:DataQueryItem&gt;&lt;d2p1:ColumnSelection&gt;/1[5]&lt;/d2p1:ColumnSelection&gt;&lt;d2p1:ConnectionName&gt;Total&lt;/d2p1:ConnectionName&gt;&lt;d2p1:DataQueryType&gt;SelectColumn&lt;/d2p1:DataQueryType&gt;&lt;d2p1:RowSelection&gt;/&lt;/d2p1:RowSelection&gt;&lt;d2p1:TableName&gt;q23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4:45:27.5599876+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0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4:47:10.4768247+01:00&lt;/d3p1:LastUpdated&gt;&lt;d3p1:Script&gt;DQpmcmFnZT0iV2hpY2ggb2YgdGhlIGZvbGxvd2luZyBkZXZpY2VzIGRvIHlvdSByZWd1bGFybHkgdXNlICh3aGV0aGVyIGF0IGhvbWUsIGF0IHB1YmxpYyBwbGFjZXMgYW5kIGZhY2lsaXRpZXMgKGUuZy4gaW50ZXJuZXQgY2FmZXMpLCBpbiBlZHVjYXRpb25hbCBjb250ZXh0IG9yIGluIHlvdXIgam9iKT87ICINCmJhc2lzPSJBbGwgcmVzcG9uZGVudHM7ICINCm49Im49IisgTWF0cml4WzBdWzBdWzBdLlZhbHVlICsgIi0iICsgTWF0cml4W01hdHJpeC5TaWRlQXhpcy5EYXRhTWVtYmVycy5Db3VudC0xXVswXVswXS5WYWx1ZQ0KDQoNClNoYXBlLlRleHRmcmFtZS5UZXh0cmFuZ2UuVGV4dCA9IGZyYWdlICsgYmFzaXMgKyBu&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3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4:47:10.4456253+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10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4:54:38.5328129+01:00&lt;/d3p1:LastUpdated&gt;&lt;d3p1:Script&gt;aW1wb3J0IG1vZGlmeV9jaGFydCBhcyBtYw0KDQpwZmFkID0gcidYOlxfMjAxNFwzODgzMzQgVm9kYWZvbmUgeW91dGhcUlMgRm9sZGVyc1wxX0RhdGVucXVlbGxlblxQaWN0dXJlcycNCmltcG9ydCBjaGFydA0KI2bDvHIgQmlsZGVyOg0KY2hhcnQuR2VuZXJhdGVTaGFwZXNGcm9tQ29sdW1ubGFiZWxzKHNob3dMYWJlbCA9IEZhbHNlLHNoYXBlV2lkdGg9IDc1LCBzaG93UGljdHVyZSA9IFRydWUsIFBpY3R1cmVGb3JtYXQgPSAnLmpwZycsUGljdHVyZVBhdGggPSBwZmFkLCBTaG93TGFiZWxJZlBpY3R1cmVNaXNzaW5nID0gVHJ1ZSkNCg0KaW1wb3J0IGJhY2tncm91bmRzDQoNCg0KZm9yIHNlcmllcyBpbiByYW5nZShDaGFydC5TZXJpZXNDb2xsZWN0aW9uKCkuQ291bnQpOg0KCWZvciBwb2ludCBpbiByYW5nZShDaGFydC5TZXJpZXNDb2xsZWN0aW9uKHNlcmllcysxKS5Qb2ludHMoKS5Db3VudCk6DQoJCWlmIENoYXJ0LlNlcmllc0NvbGxlY3Rpb24oc2VyaWVzKzEpLlBvaW50cyhwb2ludCsxKS5IYXNEYXRhTGFiZWwgPT0gVHJ1ZToNCgkJCUNoYXJ0LlNlcmllc0NvbGxlY3Rpb24oc2VyaWVzKzEpLlBvaW50cyhwb2ludCsxKS5EYXRhTGFiZWwuRGVsZXRlKCkNCgkJaWYgTWF0cml4W3Nlcmllc11bcG9pbnRdLkNvdW50PjA6DQoJCQlpZiBNYXRyaXhbc2VyaWVzXVtwb2ludF1bMF0uTnVtZXJpY1ZhbHVlID4gMS41Og0KCQkJCUNoYXJ0LlNlcmllc0NvbGxlY3Rpb24oc2VyaWVzKzEpLlBvaW50cyhwb2ludCsxKS5BcHBseURhdGFMYWJlbHMoKQ0KCQkJCUNoYXJ0LlNlcmllc0NvbGxlY3Rpb24oc2VyaWVzKzEpLlBvaW50cyhwb2ludCsxKS5EYXRhTGFiZWwuRm9udC5Db2xvciA9IGJhY2tncm91bmRzLlJHQigyNTUsIDI1NSwgMjU1KQ0KCQkJCUNoYXJ0LlNlcmllc0NvbGxlY3Rpb24oc2VyaWVzKzEpLlBvaW50cyhwb2ludCsxKS5EYXRhTGFiZWwuRm9udC5Cb2xkID0gMQ0KCQkJCUNoYXJ0LlNlcmllc0NvbGxlY3Rpb24oc2VyaWVzKzEpLlBvaW50cyhwb2ludCsxKS5EYXRhTGFiZWwuRm9udC5TaXplID0gMTMNCgkJCQlDaGFydC5TZXJpZXNDb2xsZWN0aW9uKHNlcmllcysxKS5Qb2ludHMocG9pbnQrMSkuRGF0YUxhYmVsLk51bWJlckZvcm1hdCA9IjAi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24_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Transformation&gt;&lt;d2p1:PackagedScript&gt;&lt;d2p1:CreatedBy&gt;gs&lt;/d2p1:CreatedBy&gt;&lt;d2p1:LastUpdated&gt;2014-10-29T14:54:38.4704141+01:00&lt;/d2p1:LastUpdated&gt;&lt;d2p1:Script&gt;aW1wb3J0IG1vZGlmeV9jaGFydCBhcyBtYw0KDQojbWMuSW5zZXJ0Q29sdW1uKDEpDQojbWMuSW5zZXJ0Q29sdW1uKDMpDQoNCg==&lt;/d2p1:Script&gt;&lt;/d2p1:PackagedScript&gt;&lt;/d2p1:Transformation&gt;&lt;/Query&gt;&lt;Version&gt;4.2.0.0&lt;/Version&gt;&lt;/ShapeLink&gt;"/>
</p:tagLst>
</file>

<file path=ppt/tags/tag10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4:55:21.3383897+01:00&lt;/d3p1:LastUpdated&gt;&lt;d3p1:Script&gt;DQpmcmFnZT0iV291bGQgeW91IHNheSB5b3UgaGF2ZSBzdWZmaWNpZW50IGFjY2VzcyB0byBicm9hZGJhbmQgaW50ZXJuZXQ/OyAiDQpiYXNpcz0iQWxsIHJlc3BvbmRlbnRzOyAiDQpuPSJuPSIrIE1hdHJpeFswXVswXVswXS5WYWx1ZSArICItIiArIE1hdHJpeFtNYXRyaXguU2lkZUF4aXMuRGF0YU1lbWJlcnMuQ291bnQtMV1bMF1bMF0uVmFsdWUNCg0KDQpTaGFwZS5UZXh0ZnJhbWUuVGV4dHJhbmdlLlRleHQgPSBmcmFnZSArIGJhc2lzICsgb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4__1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4:55:21.3071903+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10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3:30:38.3544815+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25_1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_1&lt;/d2p1:TableName&gt;&lt;/d2p1:DataQueryItem&gt;&lt;d2p1:DataQueryItem&gt;&lt;d2p1:ColumnSelection&gt;/0[1]&lt;/d2p1:ColumnSelection&gt;&lt;d2p1:ConnectionName&gt;Total&lt;/d2p1:ConnectionName&gt;&lt;d2p1:DataQueryType&gt;SelectCell&lt;/d2p1:DataQueryType&gt;&lt;d2p1:RowSelection&gt;/0[10]&lt;/d2p1:RowSelection&gt;&lt;d2p1:TableName&gt;q25_2_1&lt;/d2p1:TableName&gt;&lt;/d2p1:DataQueryItem&gt;&lt;d2p1:DataQueryItem&gt;&lt;d2p1:ColumnSelection&gt;/1&lt;/d2p1:ColumnSelection&gt;&lt;d2p1:ConnectionName&gt;Total&lt;/d2p1:ConnectionName&gt;&lt;d2p1:DataQueryType&gt;SelectRowInGroup&lt;/d2p1:DataQueryType&gt;&lt;d2p1:RowSelection&gt;/0[10]&lt;/d2p1:RowSelection&gt;&lt;d2p1:TableName&gt;q25_2_1&lt;/d2p1:TableName&gt;&lt;/d2p1:DataQueryItem&gt;&lt;d2p1:DataQueryItem&gt;&lt;d2p1:ColumnSelection&gt;/0[1]&lt;/d2p1:ColumnSelection&gt;&lt;d2p1:ConnectionName&gt;Total&lt;/d2p1:ConnectionName&gt;&lt;d2p1:DataQueryType&gt;SelectCell&lt;/d2p1:DataQueryType&gt;&lt;d2p1:RowSelection&gt;/0[10]&lt;/d2p1:RowSelection&gt;&lt;d2p1:TableName&gt;q25_3_1&lt;/d2p1:TableName&gt;&lt;/d2p1:DataQueryItem&gt;&lt;d2p1:DataQueryItem&gt;&lt;d2p1:ColumnSelection&gt;/1&lt;/d2p1:ColumnSelection&gt;&lt;d2p1:ConnectionName&gt;Total&lt;/d2p1:ConnectionName&gt;&lt;d2p1:DataQueryType&gt;SelectRowInGroup&lt;/d2p1:DataQueryType&gt;&lt;d2p1:RowSelection&gt;/0[10]&lt;/d2p1:RowSelection&gt;&lt;d2p1:TableName&gt;q25_3_1&lt;/d2p1:TableName&gt;&lt;/d2p1:DataQueryItem&gt;&lt;d2p1:DataQueryItem&gt;&lt;d2p1:ColumnSelection&gt;/0[1]&lt;/d2p1:ColumnSelection&gt;&lt;d2p1:ConnectionName&gt;Total&lt;/d2p1:ConnectionName&gt;&lt;d2p1:DataQueryType&gt;SelectCell&lt;/d2p1:DataQueryType&gt;&lt;d2p1:RowSelection&gt;/0[10]&lt;/d2p1:RowSelection&gt;&lt;d2p1:TableName&gt;q25_4_1&lt;/d2p1:TableName&gt;&lt;/d2p1:DataQueryItem&gt;&lt;d2p1:DataQueryItem&gt;&lt;d2p1:ColumnSelection&gt;/1&lt;/d2p1:ColumnSelection&gt;&lt;d2p1:ConnectionName&gt;Total&lt;/d2p1:ConnectionName&gt;&lt;d2p1:DataQueryType&gt;SelectRowInGroup&lt;/d2p1:DataQueryType&gt;&lt;d2p1:RowSelection&gt;/0[10]&lt;/d2p1:RowSelection&gt;&lt;d2p1:TableName&gt;q25_4_1&lt;/d2p1:TableName&gt;&lt;/d2p1:DataQueryItem&gt;&lt;d2p1:DataQueryItem&gt;&lt;d2p1:ColumnSelection&gt;/0[1]&lt;/d2p1:ColumnSelection&gt;&lt;d2p1:ConnectionName&gt;Total&lt;/d2p1:ConnectionName&gt;&lt;d2p1:DataQueryType&gt;SelectCell&lt;/d2p1:DataQueryType&gt;&lt;d2p1:RowSelection&gt;/0[10]&lt;/d2p1:RowSelection&gt;&lt;d2p1:TableName&gt;q25_5_1&lt;/d2p1:TableName&gt;&lt;/d2p1:DataQueryItem&gt;&lt;d2p1:DataQueryItem&gt;&lt;d2p1:ColumnSelection&gt;/1&lt;/d2p1:ColumnSelection&gt;&lt;d2p1:ConnectionName&gt;Total&lt;/d2p1:ConnectionName&gt;&lt;d2p1:DataQueryType&gt;SelectRowInGroup&lt;/d2p1:DataQueryType&gt;&lt;d2p1:RowSelection&gt;/0[10]&lt;/d2p1:RowSelection&gt;&lt;d2p1:TableName&gt;q25_5_1&lt;/d2p1:TableName&gt;&lt;/d2p1:DataQueryItem&gt;&lt;d2p1:DataQueryItem&gt;&lt;d2p1:ColumnSelection&gt;/0[1]&lt;/d2p1:ColumnSelection&gt;&lt;d2p1:ConnectionName&gt;Total&lt;/d2p1:ConnectionName&gt;&lt;d2p1:DataQueryType&gt;SelectCell&lt;/d2p1:DataQueryType&gt;&lt;d2p1:RowSelection&gt;/0[10]&lt;/d2p1:RowSelection&gt;&lt;d2p1:TableName&gt;q25_6_1&lt;/d2p1:TableName&gt;&lt;/d2p1:DataQueryItem&gt;&lt;d2p1:DataQueryItem&gt;&lt;d2p1:ColumnSelection&gt;/1&lt;/d2p1:ColumnSelection&gt;&lt;d2p1:ConnectionName&gt;Total&lt;/d2p1:ConnectionName&gt;&lt;d2p1:DataQueryType&gt;SelectRowInGroup&lt;/d2p1:DataQueryType&gt;&lt;d2p1:RowSelection&gt;/0[10]&lt;/d2p1:RowSelection&gt;&lt;d2p1:TableName&gt;q25_6_1&lt;/d2p1:TableName&gt;&lt;/d2p1:DataQueryItem&gt;&lt;d2p1:DataQueryItem&gt;&lt;d2p1:ColumnSelection&gt;/0[1]&lt;/d2p1:ColumnSelection&gt;&lt;d2p1:ConnectionName&gt;Total&lt;/d2p1:ConnectionName&gt;&lt;d2p1:DataQueryType&gt;SelectCell&lt;/d2p1:DataQueryType&gt;&lt;d2p1:RowSelection&gt;/0[10]&lt;/d2p1:RowSelection&gt;&lt;d2p1:TableName&gt;q25_7_1&lt;/d2p1:TableName&gt;&lt;/d2p1:DataQueryItem&gt;&lt;d2p1:DataQueryItem&gt;&lt;d2p1:ColumnSelection&gt;/1&lt;/d2p1:ColumnSelection&gt;&lt;d2p1:ConnectionName&gt;Total&lt;/d2p1:ConnectionName&gt;&lt;d2p1:DataQueryType&gt;SelectRowInGroup&lt;/d2p1:DataQueryType&gt;&lt;d2p1:RowSelection&gt;/0[10]&lt;/d2p1:RowSelection&gt;&lt;d2p1:TableName&gt;q25_7_1&lt;/d2p1:TableName&gt;&lt;/d2p1:DataQueryItem&gt;&lt;d2p1:DataQueryItem&gt;&lt;d2p1:ColumnSelection&gt;/0[1]&lt;/d2p1:ColumnSelection&gt;&lt;d2p1:ConnectionName&gt;Total&lt;/d2p1:ConnectionName&gt;&lt;d2p1:DataQueryType&gt;SelectCell&lt;/d2p1:DataQueryType&gt;&lt;d2p1:RowSelection&gt;/0[10]&lt;/d2p1:RowSelection&gt;&lt;d2p1:TableName&gt;q25_8_1&lt;/d2p1:TableName&gt;&lt;/d2p1:DataQueryItem&gt;&lt;d2p1:DataQueryItem&gt;&lt;d2p1:ColumnSelection&gt;/1&lt;/d2p1:ColumnSelection&gt;&lt;d2p1:ConnectionName&gt;Total&lt;/d2p1:ConnectionName&gt;&lt;d2p1:DataQueryType&gt;SelectRowInGroup&lt;/d2p1:DataQueryType&gt;&lt;d2p1:RowSelection&gt;/0[10]&lt;/d2p1:RowSelection&gt;&lt;d2p1:TableName&gt;q25_8_1&lt;/d2p1:TableName&gt;&lt;/d2p1:DataQueryItem&gt;&lt;d2p1:DataQueryItem&gt;&lt;d2p1:ColumnSelection&gt;/0[1]&lt;/d2p1:ColumnSelection&gt;&lt;d2p1:ConnectionName&gt;Total&lt;/d2p1:ConnectionName&gt;&lt;d2p1:DataQueryType&gt;SelectCell&lt;/d2p1:DataQueryType&gt;&lt;d2p1:RowSelection&gt;/0[10]&lt;/d2p1:RowSelection&gt;&lt;d2p1:TableName&gt;q25_9_1&lt;/d2p1:TableName&gt;&lt;/d2p1:DataQueryItem&gt;&lt;d2p1:DataQueryItem&gt;&lt;d2p1:ColumnSelection&gt;/1&lt;/d2p1:ColumnSelection&gt;&lt;d2p1:ConnectionName&gt;Total&lt;/d2p1:ConnectionName&gt;&lt;d2p1:DataQueryType&gt;SelectRowInGroup&lt;/d2p1:DataQueryType&gt;&lt;d2p1:RowSelection&gt;/0[10]&lt;/d2p1:RowSelection&gt;&lt;d2p1:TableName&gt;q25_9_1&lt;/d2p1:TableName&gt;&lt;/d2p1:DataQueryItem&gt;&lt;d2p1:DataQueryItem&gt;&lt;d2p1:ColumnSelection&gt;/0[1]&lt;/d2p1:ColumnSelection&gt;&lt;d2p1:ConnectionName&gt;Total&lt;/d2p1:ConnectionName&gt;&lt;d2p1:DataQueryType&gt;SelectCell&lt;/d2p1:DataQueryType&gt;&lt;d2p1:RowSelection&gt;/0[10]&lt;/d2p1:RowSelection&gt;&lt;d2p1:TableName&gt;q25_10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0_1&lt;/d2p1:TableName&gt;&lt;/d2p1:DataQueryItem&gt;&lt;d2p1:DataQueryItem&gt;&lt;d2p1:ColumnSelection&gt;/0[1]&lt;/d2p1:ColumnSelection&gt;&lt;d2p1:ConnectionName&gt;Total&lt;/d2p1:ConnectionName&gt;&lt;d2p1:DataQueryType&gt;SelectCell&lt;/d2p1:DataQueryType&gt;&lt;d2p1:RowSelection&gt;/0[10]&lt;/d2p1:RowSelection&gt;&lt;d2p1:TableName&gt;q25_11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1_1&lt;/d2p1:TableName&gt;&lt;/d2p1:DataQueryItem&gt;&lt;d2p1:DataQueryItem&gt;&lt;d2p1:ColumnSelection&gt;/0[1]&lt;/d2p1:ColumnSelection&gt;&lt;d2p1:ConnectionName&gt;Total&lt;/d2p1:ConnectionName&gt;&lt;d2p1:DataQueryType&gt;SelectCell&lt;/d2p1:DataQueryType&gt;&lt;d2p1:RowSelection&gt;/0[10]&lt;/d2p1:RowSelection&gt;&lt;d2p1:TableName&gt;q25_12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2_1&lt;/d2p1:TableName&gt;&lt;/d2p1:DataQueryItem&gt;&lt;d2p1:DataQueryItem&gt;&lt;d2p1:ColumnSelection&gt;/0[1]&lt;/d2p1:ColumnSelection&gt;&lt;d2p1:ConnectionName&gt;Total&lt;/d2p1:ConnectionName&gt;&lt;d2p1:DataQueryType&gt;SelectCell&lt;/d2p1:DataQueryType&gt;&lt;d2p1:RowSelection&gt;/0[10]&lt;/d2p1:RowSelection&gt;&lt;d2p1:TableName&gt;q25_13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3_1&lt;/d2p1:TableName&gt;&lt;/d2p1:DataQueryItem&gt;&lt;d2p1:DataQueryItem&gt;&lt;d2p1:ColumnSelection&gt;/0[1]&lt;/d2p1:ColumnSelection&gt;&lt;d2p1:ConnectionName&gt;Total&lt;/d2p1:ConnectionName&gt;&lt;d2p1:DataQueryType&gt;SelectCell&lt;/d2p1:DataQueryType&gt;&lt;d2p1:RowSelection&gt;/0[10]&lt;/d2p1:RowSelection&gt;&lt;d2p1:TableName&gt;q25_14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4_1&lt;/d2p1:TableName&gt;&lt;/d2p1:DataQueryItem&gt;&lt;d2p1:DataQueryItem&gt;&lt;d2p1:ColumnSelection&gt;/0[1]&lt;/d2p1:ColumnSelection&gt;&lt;d2p1:ConnectionName&gt;Total&lt;/d2p1:ConnectionName&gt;&lt;d2p1:DataQueryType&gt;SelectCell&lt;/d2p1:DataQueryType&gt;&lt;d2p1:RowSelection&gt;/0[10]&lt;/d2p1:RowSelection&gt;&lt;d2p1:TableName&gt;q25_15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5_1&lt;/d2p1:TableName&gt;&lt;/d2p1:DataQueryItem&gt;&lt;d2p1:DataQueryItem&gt;&lt;d2p1:ColumnSelection&gt;/0[1]&lt;/d2p1:ColumnSelection&gt;&lt;d2p1:ConnectionName&gt;Total&lt;/d2p1:ConnectionName&gt;&lt;d2p1:DataQueryType&gt;SelectCell&lt;/d2p1:DataQueryType&gt;&lt;d2p1:RowSelection&gt;/0[10]&lt;/d2p1:RowSelection&gt;&lt;d2p1:TableName&gt;q25_16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6_1&lt;/d2p1:TableName&gt;&lt;/d2p1:DataQueryItem&gt;&lt;d2p1:DataQueryItem&gt;&lt;d2p1:ColumnSelection&gt;/0[1]&lt;/d2p1:ColumnSelection&gt;&lt;d2p1:ConnectionName&gt;Total&lt;/d2p1:ConnectionName&gt;&lt;d2p1:DataQueryType&gt;SelectCell&lt;/d2p1:DataQueryType&gt;&lt;d2p1:RowSelection&gt;/0[10]&lt;/d2p1:RowSelection&gt;&lt;d2p1:TableName&gt;q25_17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7_1&lt;/d2p1:TableName&gt;&lt;/d2p1:DataQueryItem&gt;&lt;d2p1:DataQueryItem&gt;&lt;d2p1:ColumnSelection&gt;/0[1]&lt;/d2p1:ColumnSelection&gt;&lt;d2p1:ConnectionName&gt;Total&lt;/d2p1:ConnectionName&gt;&lt;d2p1:DataQueryType&gt;SelectCell&lt;/d2p1:DataQueryType&gt;&lt;d2p1:RowSelection&gt;/0[10]&lt;/d2p1:RowSelection&gt;&lt;d2p1:TableName&gt;q25_18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8_1&lt;/d2p1:TableName&gt;&lt;/d2p1:DataQueryItem&gt;&lt;d2p1:DataQueryItem&gt;&lt;d2p1:ColumnSelection&gt;/0[1]&lt;/d2p1:ColumnSelection&gt;&lt;d2p1:ConnectionName&gt;Total&lt;/d2p1:ConnectionName&gt;&lt;d2p1:DataQueryType&gt;SelectCell&lt;/d2p1:DataQueryType&gt;&lt;d2p1:RowSelection&gt;/0[10]&lt;/d2p1:RowSelection&gt;&lt;d2p1:TableName&gt;q25_19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9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gs&lt;/d2p1:CreatedBy&gt;&lt;d2p1:LastUpdated&gt;2014-11-04T13:30:38.3232791+01:00&lt;/d2p1:LastUpdated&gt;&lt;d2p1:Script&gt;aW1wb3J0IG1vZGlmeV9jaGFydCBhcyBtYw0KbWMuTW92ZVRvcEdycExhYmVsKCkNCm1jLlNwbGl0TGFiZWwoJ0NvbCcsICcgOiAnLDApDQoNCg0KZm9yIG1lbWJlciBpbiBNYXRyaXguVG9wQXhpcy5EYXRhTWVtYmVyczoNCiAgICBtZW1iZXIuTGFiZWwgPSBtZW1iZXIuTGFiZWwucmVwbGFjZSgiJyIsIiIpDQoNCm1jLlNvcnRDb2x1bW5zKCkNCg0KTWF0cml4LkRlbGV0ZVJvdygwKQ0KDQpmb3IgY29sIGluIHJldmVyc2VkKHJhbmdlKDcsTWF0cml4LlRvcEF4aXMuRGF0YU1lbWJlcnMuQ291bnQpKToNCgkJTWF0cml4LkRlbGV0ZUNvbHVtbihjb2wpDQoJCQ0KbWMuRmlsbFdpdGhCYXJzKDcpDQoNCmzDtnNjaExpc3QxPVsiSXRhbHkiLCJTcGFpbiIsIkN6ZWNoIFJlcHVibGljIiwiSXJlbGFuZCJdDQpsw7ZzY2hMaXN0Mj1bIkdlcm1hbnkiLCAiVW5pdGVkIEtpbmdkb20iLCJOZXRoZXJsYW5kcyIsIlBvcnR1Z2FsIl0NCg0KZm9yIHJvdyBpbiByZXZlcnNlZChyYW5nZShNYXRyaXguU2lkZUF4aXMuRGF0YU1lbWJlcnMuQ291bnQpKToNCglpZiBNYXRyaXguU2lkZUF4aXMuRGF0YU1lbWJlcnNbcm93XS5MYWJlbCBpbiBsw7ZzY2hMaXN0MToJCQkjIGFucGFzc2VuDQoJCU1hdHJpeC5EZWxldGVSb3cocm93KQ0K&lt;/d2p1:Script&gt;&lt;/d2p1:PackagedScript&gt;&lt;/d2p1:Transformation&gt;&lt;/Query&gt;&lt;Version&gt;4.2.0.0&lt;/Version&gt;&lt;/ShapeLink&gt;"/>
</p:tagLst>
</file>

<file path=ppt/tags/tag10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38:46.4647013+01:00&lt;/d3p1:LastUpdated&gt;&lt;d3p1:Script&gt;DQpmcmFnZT0iUGxlYXNlIHRlbGwgdXMgaG93IG11Y2ggeW91IGFncmVlIHdpdGggdGhlIGZvbGxvd2luZyBzdGF0ZW1lbnRzIHJlZ2FyZGluZyBkaWdpdGFsIHRlY2hub2xvZ2llcyAoc21hcnRwaG9uZXMsIGNvbXB1dGVycywgZXRjLikuOyAiDQpiYXNpcz0iQWxsIHJlc3BvbmRlbnRzOyAiDQoNCmxpc3RlPVtdDQoNCmZvciByb3cgaW4gcmFuZ2UoTWF0cml4LlNpZGVBeGlzLkRhdGFNZW1iZXJzLkNvdW50KToNCglmb3IgY29sIGluIHJhbmdlKE1hdHJpeC5Ub3BBeGlzLkRhdGFNZW1iZXJzLkNvdW50KToNCgkJbGlzdGUuYXBwZW5kKE1hdHJpeFtyb3ddW2NvbF1bMF0uTnVtZXJpY1ZhbHVlKQ0KCQkNCgkJDQpuPSJuPSIrIHN0cihpbnQobWluKGxpc3RlKSkpICsgIi0iICsgc3RyKGludChtYXgobGlzdGUpKSkNCg0KU2hhcGUuVGV4dGZyYW1lLlRleHRyYW5nZS5UZXh0ID0gZnJhZ2UgKyBiYXNpcyArIG4gKyAiOyBNZWFucyBhcmUgc2hvd24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5_1_1&lt;/d2p1:TableName&gt;&lt;/d2p1:DataQueryItem&gt;&lt;d2p1:DataQueryItem&gt;&lt;d2p1:ColumnSelection&gt;/1&lt;/d2p1:ColumnSelection&gt;&lt;d2p1:ConnectionName&gt;Total&lt;/d2p1:ConnectionName&gt;&lt;d2p1:DataQueryType&gt;SelectRowInGroup&lt;/d2p1:DataQueryType&gt;&lt;d2p1:RowSelection&gt;/0[1]&lt;/d2p1:RowSelection&gt;&lt;d2p1:TableName&gt;q25_2_1&lt;/d2p1:TableName&gt;&lt;/d2p1:DataQueryItem&gt;&lt;d2p1:DataQueryItem&gt;&lt;d2p1:ColumnSelection&gt;/1&lt;/d2p1:ColumnSelection&gt;&lt;d2p1:ConnectionName&gt;Total&lt;/d2p1:ConnectionName&gt;&lt;d2p1:DataQueryType&gt;SelectRowInGroup&lt;/d2p1:DataQueryType&gt;&lt;d2p1:RowSelection&gt;/0[1]&lt;/d2p1:RowSelection&gt;&lt;d2p1:TableName&gt;q25_3_1&lt;/d2p1:TableName&gt;&lt;/d2p1:DataQueryItem&gt;&lt;d2p1:DataQueryItem&gt;&lt;d2p1:ColumnSelection&gt;/1&lt;/d2p1:ColumnSelection&gt;&lt;d2p1:ConnectionName&gt;Total&lt;/d2p1:ConnectionName&gt;&lt;d2p1:DataQueryType&gt;SelectRowInGroup&lt;/d2p1:DataQueryType&gt;&lt;d2p1:RowSelection&gt;/0[1]&lt;/d2p1:RowSelection&gt;&lt;d2p1:TableName&gt;q25_4_1&lt;/d2p1:TableName&gt;&lt;/d2p1:DataQueryItem&gt;&lt;d2p1:DataQueryItem&gt;&lt;d2p1:ColumnSelection&gt;/1&lt;/d2p1:ColumnSelection&gt;&lt;d2p1:ConnectionName&gt;Total&lt;/d2p1:ConnectionName&gt;&lt;d2p1:DataQueryType&gt;SelectRowInGroup&lt;/d2p1:DataQueryType&gt;&lt;d2p1:RowSelection&gt;/0[1]&lt;/d2p1:RowSelection&gt;&lt;d2p1:TableName&gt;q25_5_1&lt;/d2p1:TableName&gt;&lt;/d2p1:DataQueryItem&gt;&lt;d2p1:DataQueryItem&gt;&lt;d2p1:ColumnSelection&gt;/1&lt;/d2p1:ColumnSelection&gt;&lt;d2p1:ConnectionName&gt;Total&lt;/d2p1:ConnectionName&gt;&lt;d2p1:DataQueryType&gt;SelectRowInGroup&lt;/d2p1:DataQueryType&gt;&lt;d2p1:RowSelection&gt;/0[1]&lt;/d2p1:RowSelection&gt;&lt;d2p1:TableName&gt;q25_6_1&lt;/d2p1:TableName&gt;&lt;/d2p1:DataQueryItem&gt;&lt;d2p1:DataQueryItem&gt;&lt;d2p1:ColumnSelection&gt;/1&lt;/d2p1:ColumnSelection&gt;&lt;d2p1:ConnectionName&gt;Total&lt;/d2p1:ConnectionName&gt;&lt;d2p1:DataQueryType&gt;SelectRowInGroup&lt;/d2p1:DataQueryType&gt;&lt;d2p1:RowSelection&gt;/0[1]&lt;/d2p1:RowSelection&gt;&lt;d2p1:TableName&gt;q25_7_1&lt;/d2p1:TableName&gt;&lt;/d2p1:DataQueryItem&gt;&lt;d2p1:DataQueryItem&gt;&lt;d2p1:ColumnSelection&gt;/1&lt;/d2p1:ColumnSelection&gt;&lt;d2p1:ConnectionName&gt;Total&lt;/d2p1:ConnectionName&gt;&lt;d2p1:DataQueryType&gt;SelectRowInGroup&lt;/d2p1:DataQueryType&gt;&lt;d2p1:RowSelection&gt;/0[1]&lt;/d2p1:RowSelection&gt;&lt;d2p1:TableName&gt;q25_8_1&lt;/d2p1:TableName&gt;&lt;/d2p1:DataQueryItem&gt;&lt;d2p1:DataQueryItem&gt;&lt;d2p1:ColumnSelection&gt;/1&lt;/d2p1:ColumnSelection&gt;&lt;d2p1:ConnectionName&gt;Total&lt;/d2p1:ConnectionName&gt;&lt;d2p1:DataQueryType&gt;SelectRowInGroup&lt;/d2p1:DataQueryType&gt;&lt;d2p1:RowSelection&gt;/0[1]&lt;/d2p1:RowSelection&gt;&lt;d2p1:TableName&gt;q25_9_1&lt;/d2p1:TableName&gt;&lt;/d2p1:DataQueryItem&gt;&lt;d2p1:DataQueryItem&gt;&lt;d2p1:ColumnSelection&gt;/1&lt;/d2p1:ColumnSelection&gt;&lt;d2p1:ConnectionName&gt;Total&lt;/d2p1:ConnectionName&gt;&lt;d2p1:DataQueryType&gt;SelectRowInGroup&lt;/d2p1:DataQueryType&gt;&lt;d2p1:RowSelection&gt;/0[1]&lt;/d2p1:RowSelection&gt;&lt;d2p1:TableName&gt;q25_10_1&lt;/d2p1:TableName&gt;&lt;/d2p1:DataQueryItem&gt;&lt;d2p1:DataQueryItem&gt;&lt;d2p1:ColumnSelection&gt;/1&lt;/d2p1:ColumnSelection&gt;&lt;d2p1:ConnectionName&gt;Total&lt;/d2p1:ConnectionName&gt;&lt;d2p1:DataQueryType&gt;SelectRowInGroup&lt;/d2p1:DataQueryType&gt;&lt;d2p1:RowSelection&gt;/0[1]&lt;/d2p1:RowSelection&gt;&lt;d2p1:TableName&gt;q25_11_1&lt;/d2p1:TableName&gt;&lt;/d2p1:DataQueryItem&gt;&lt;d2p1:DataQueryItem&gt;&lt;d2p1:ColumnSelection&gt;/1&lt;/d2p1:ColumnSelection&gt;&lt;d2p1:ConnectionName&gt;Total&lt;/d2p1:ConnectionName&gt;&lt;d2p1:DataQueryType&gt;SelectRowInGroup&lt;/d2p1:DataQueryType&gt;&lt;d2p1:RowSelection&gt;/0[1]&lt;/d2p1:RowSelection&gt;&lt;d2p1:TableName&gt;q25_12_1&lt;/d2p1:TableName&gt;&lt;/d2p1:DataQueryItem&gt;&lt;d2p1:DataQueryItem&gt;&lt;d2p1:ColumnSelection&gt;/1&lt;/d2p1:ColumnSelection&gt;&lt;d2p1:ConnectionName&gt;Total&lt;/d2p1:ConnectionName&gt;&lt;d2p1:DataQueryType&gt;SelectRowInGroup&lt;/d2p1:DataQueryType&gt;&lt;d2p1:RowSelection&gt;/0[1]&lt;/d2p1:RowSelection&gt;&lt;d2p1:TableName&gt;q25_13_1&lt;/d2p1:TableName&gt;&lt;/d2p1:DataQueryItem&gt;&lt;d2p1:DataQueryItem&gt;&lt;d2p1:ColumnSelection&gt;/1&lt;/d2p1:ColumnSelection&gt;&lt;d2p1:ConnectionName&gt;Total&lt;/d2p1:ConnectionName&gt;&lt;d2p1:DataQueryType&gt;SelectRowInGroup&lt;/d2p1:DataQueryType&gt;&lt;d2p1:RowSelection&gt;/0[1]&lt;/d2p1:RowSelection&gt;&lt;d2p1:TableName&gt;q25_14_1&lt;/d2p1:TableName&gt;&lt;/d2p1:DataQueryItem&gt;&lt;d2p1:DataQueryItem&gt;&lt;d2p1:ColumnSelection&gt;/1&lt;/d2p1:ColumnSelection&gt;&lt;d2p1:ConnectionName&gt;Total&lt;/d2p1:ConnectionName&gt;&lt;d2p1:DataQueryType&gt;SelectRowInGroup&lt;/d2p1:DataQueryType&gt;&lt;d2p1:RowSelection&gt;/0[1]&lt;/d2p1:RowSelection&gt;&lt;d2p1:TableName&gt;q25_15_1&lt;/d2p1:TableName&gt;&lt;/d2p1:DataQueryItem&gt;&lt;d2p1:DataQueryItem&gt;&lt;d2p1:ColumnSelection&gt;/1&lt;/d2p1:ColumnSelection&gt;&lt;d2p1:ConnectionName&gt;Total&lt;/d2p1:ConnectionName&gt;&lt;d2p1:DataQueryType&gt;SelectRowInGroup&lt;/d2p1:DataQueryType&gt;&lt;d2p1:RowSelection&gt;/0[1]&lt;/d2p1:RowSelection&gt;&lt;d2p1:TableName&gt;q25_16_1&lt;/d2p1:TableName&gt;&lt;/d2p1:DataQueryItem&gt;&lt;d2p1:DataQueryItem&gt;&lt;d2p1:ColumnSelection&gt;/1&lt;/d2p1:ColumnSelection&gt;&lt;d2p1:ConnectionName&gt;Total&lt;/d2p1:ConnectionName&gt;&lt;d2p1:DataQueryType&gt;SelectRowInGroup&lt;/d2p1:DataQueryType&gt;&lt;d2p1:RowSelection&gt;/0[1]&lt;/d2p1:RowSelection&gt;&lt;d2p1:TableName&gt;q25_17_1&lt;/d2p1:TableName&gt;&lt;/d2p1:DataQueryItem&gt;&lt;d2p1:DataQueryItem&gt;&lt;d2p1:ColumnSelection&gt;/1&lt;/d2p1:ColumnSelection&gt;&lt;d2p1:ConnectionName&gt;Total&lt;/d2p1:ConnectionName&gt;&lt;d2p1:DataQueryType&gt;SelectRowInGroup&lt;/d2p1:DataQueryType&gt;&lt;d2p1:RowSelection&gt;/0[1]&lt;/d2p1:RowSelection&gt;&lt;d2p1:TableName&gt;q25_18_1&lt;/d2p1:TableName&gt;&lt;/d2p1:DataQueryItem&gt;&lt;d2p1:DataQueryItem&gt;&lt;d2p1:ColumnSelection&gt;/1&lt;/d2p1:ColumnSelection&gt;&lt;d2p1:ConnectionName&gt;Total&lt;/d2p1:ConnectionName&gt;&lt;d2p1:DataQueryType&gt;SelectRowInGroup&lt;/d2p1:DataQueryType&gt;&lt;d2p1:RowSelection&gt;/0[1]&lt;/d2p1:RowSelection&gt;&lt;d2p1:TableName&gt;q25_19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38:46.0747388+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0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3:32:00.2461804+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25_1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_1&lt;/d2p1:TableName&gt;&lt;/d2p1:DataQueryItem&gt;&lt;d2p1:DataQueryItem&gt;&lt;d2p1:ColumnSelection&gt;/0[1]&lt;/d2p1:ColumnSelection&gt;&lt;d2p1:ConnectionName&gt;Total&lt;/d2p1:ConnectionName&gt;&lt;d2p1:DataQueryType&gt;SelectCell&lt;/d2p1:DataQueryType&gt;&lt;d2p1:RowSelection&gt;/0[10]&lt;/d2p1:RowSelection&gt;&lt;d2p1:TableName&gt;q25_2_1&lt;/d2p1:TableName&gt;&lt;/d2p1:DataQueryItem&gt;&lt;d2p1:DataQueryItem&gt;&lt;d2p1:ColumnSelection&gt;/1&lt;/d2p1:ColumnSelection&gt;&lt;d2p1:ConnectionName&gt;Total&lt;/d2p1:ConnectionName&gt;&lt;d2p1:DataQueryType&gt;SelectRowInGroup&lt;/d2p1:DataQueryType&gt;&lt;d2p1:RowSelection&gt;/0[10]&lt;/d2p1:RowSelection&gt;&lt;d2p1:TableName&gt;q25_2_1&lt;/d2p1:TableName&gt;&lt;/d2p1:DataQueryItem&gt;&lt;d2p1:DataQueryItem&gt;&lt;d2p1:ColumnSelection&gt;/0[1]&lt;/d2p1:ColumnSelection&gt;&lt;d2p1:ConnectionName&gt;Total&lt;/d2p1:ConnectionName&gt;&lt;d2p1:DataQueryType&gt;SelectCell&lt;/d2p1:DataQueryType&gt;&lt;d2p1:RowSelection&gt;/0[10]&lt;/d2p1:RowSelection&gt;&lt;d2p1:TableName&gt;q25_3_1&lt;/d2p1:TableName&gt;&lt;/d2p1:DataQueryItem&gt;&lt;d2p1:DataQueryItem&gt;&lt;d2p1:ColumnSelection&gt;/1&lt;/d2p1:ColumnSelection&gt;&lt;d2p1:ConnectionName&gt;Total&lt;/d2p1:ConnectionName&gt;&lt;d2p1:DataQueryType&gt;SelectRowInGroup&lt;/d2p1:DataQueryType&gt;&lt;d2p1:RowSelection&gt;/0[10]&lt;/d2p1:RowSelection&gt;&lt;d2p1:TableName&gt;q25_3_1&lt;/d2p1:TableName&gt;&lt;/d2p1:DataQueryItem&gt;&lt;d2p1:DataQueryItem&gt;&lt;d2p1:ColumnSelection&gt;/0[1]&lt;/d2p1:ColumnSelection&gt;&lt;d2p1:ConnectionName&gt;Total&lt;/d2p1:ConnectionName&gt;&lt;d2p1:DataQueryType&gt;SelectCell&lt;/d2p1:DataQueryType&gt;&lt;d2p1:RowSelection&gt;/0[10]&lt;/d2p1:RowSelection&gt;&lt;d2p1:TableName&gt;q25_4_1&lt;/d2p1:TableName&gt;&lt;/d2p1:DataQueryItem&gt;&lt;d2p1:DataQueryItem&gt;&lt;d2p1:ColumnSelection&gt;/1&lt;/d2p1:ColumnSelection&gt;&lt;d2p1:ConnectionName&gt;Total&lt;/d2p1:ConnectionName&gt;&lt;d2p1:DataQueryType&gt;SelectRowInGroup&lt;/d2p1:DataQueryType&gt;&lt;d2p1:RowSelection&gt;/0[10]&lt;/d2p1:RowSelection&gt;&lt;d2p1:TableName&gt;q25_4_1&lt;/d2p1:TableName&gt;&lt;/d2p1:DataQueryItem&gt;&lt;d2p1:DataQueryItem&gt;&lt;d2p1:ColumnSelection&gt;/0[1]&lt;/d2p1:ColumnSelection&gt;&lt;d2p1:ConnectionName&gt;Total&lt;/d2p1:ConnectionName&gt;&lt;d2p1:DataQueryType&gt;SelectCell&lt;/d2p1:DataQueryType&gt;&lt;d2p1:RowSelection&gt;/0[10]&lt;/d2p1:RowSelection&gt;&lt;d2p1:TableName&gt;q25_5_1&lt;/d2p1:TableName&gt;&lt;/d2p1:DataQueryItem&gt;&lt;d2p1:DataQueryItem&gt;&lt;d2p1:ColumnSelection&gt;/1&lt;/d2p1:ColumnSelection&gt;&lt;d2p1:ConnectionName&gt;Total&lt;/d2p1:ConnectionName&gt;&lt;d2p1:DataQueryType&gt;SelectRowInGroup&lt;/d2p1:DataQueryType&gt;&lt;d2p1:RowSelection&gt;/0[10]&lt;/d2p1:RowSelection&gt;&lt;d2p1:TableName&gt;q25_5_1&lt;/d2p1:TableName&gt;&lt;/d2p1:DataQueryItem&gt;&lt;d2p1:DataQueryItem&gt;&lt;d2p1:ColumnSelection&gt;/0[1]&lt;/d2p1:ColumnSelection&gt;&lt;d2p1:ConnectionName&gt;Total&lt;/d2p1:ConnectionName&gt;&lt;d2p1:DataQueryType&gt;SelectCell&lt;/d2p1:DataQueryType&gt;&lt;d2p1:RowSelection&gt;/0[10]&lt;/d2p1:RowSelection&gt;&lt;d2p1:TableName&gt;q25_6_1&lt;/d2p1:TableName&gt;&lt;/d2p1:DataQueryItem&gt;&lt;d2p1:DataQueryItem&gt;&lt;d2p1:ColumnSelection&gt;/1&lt;/d2p1:ColumnSelection&gt;&lt;d2p1:ConnectionName&gt;Total&lt;/d2p1:ConnectionName&gt;&lt;d2p1:DataQueryType&gt;SelectRowInGroup&lt;/d2p1:DataQueryType&gt;&lt;d2p1:RowSelection&gt;/0[10]&lt;/d2p1:RowSelection&gt;&lt;d2p1:TableName&gt;q25_6_1&lt;/d2p1:TableName&gt;&lt;/d2p1:DataQueryItem&gt;&lt;d2p1:DataQueryItem&gt;&lt;d2p1:ColumnSelection&gt;/0[1]&lt;/d2p1:ColumnSelection&gt;&lt;d2p1:ConnectionName&gt;Total&lt;/d2p1:ConnectionName&gt;&lt;d2p1:DataQueryType&gt;SelectCell&lt;/d2p1:DataQueryType&gt;&lt;d2p1:RowSelection&gt;/0[10]&lt;/d2p1:RowSelection&gt;&lt;d2p1:TableName&gt;q25_7_1&lt;/d2p1:TableName&gt;&lt;/d2p1:DataQueryItem&gt;&lt;d2p1:DataQueryItem&gt;&lt;d2p1:ColumnSelection&gt;/1&lt;/d2p1:ColumnSelection&gt;&lt;d2p1:ConnectionName&gt;Total&lt;/d2p1:ConnectionName&gt;&lt;d2p1:DataQueryType&gt;SelectRowInGroup&lt;/d2p1:DataQueryType&gt;&lt;d2p1:RowSelection&gt;/0[10]&lt;/d2p1:RowSelection&gt;&lt;d2p1:TableName&gt;q25_7_1&lt;/d2p1:TableName&gt;&lt;/d2p1:DataQueryItem&gt;&lt;d2p1:DataQueryItem&gt;&lt;d2p1:ColumnSelection&gt;/0[1]&lt;/d2p1:ColumnSelection&gt;&lt;d2p1:ConnectionName&gt;Total&lt;/d2p1:ConnectionName&gt;&lt;d2p1:DataQueryType&gt;SelectCell&lt;/d2p1:DataQueryType&gt;&lt;d2p1:RowSelection&gt;/0[10]&lt;/d2p1:RowSelection&gt;&lt;d2p1:TableName&gt;q25_8_1&lt;/d2p1:TableName&gt;&lt;/d2p1:DataQueryItem&gt;&lt;d2p1:DataQueryItem&gt;&lt;d2p1:ColumnSelection&gt;/1&lt;/d2p1:ColumnSelection&gt;&lt;d2p1:ConnectionName&gt;Total&lt;/d2p1:ConnectionName&gt;&lt;d2p1:DataQueryType&gt;SelectRowInGroup&lt;/d2p1:DataQueryType&gt;&lt;d2p1:RowSelection&gt;/0[10]&lt;/d2p1:RowSelection&gt;&lt;d2p1:TableName&gt;q25_8_1&lt;/d2p1:TableName&gt;&lt;/d2p1:DataQueryItem&gt;&lt;d2p1:DataQueryItem&gt;&lt;d2p1:ColumnSelection&gt;/0[1]&lt;/d2p1:ColumnSelection&gt;&lt;d2p1:ConnectionName&gt;Total&lt;/d2p1:ConnectionName&gt;&lt;d2p1:DataQueryType&gt;SelectCell&lt;/d2p1:DataQueryType&gt;&lt;d2p1:RowSelection&gt;/0[10]&lt;/d2p1:RowSelection&gt;&lt;d2p1:TableName&gt;q25_9_1&lt;/d2p1:TableName&gt;&lt;/d2p1:DataQueryItem&gt;&lt;d2p1:DataQueryItem&gt;&lt;d2p1:ColumnSelection&gt;/1&lt;/d2p1:ColumnSelection&gt;&lt;d2p1:ConnectionName&gt;Total&lt;/d2p1:ConnectionName&gt;&lt;d2p1:DataQueryType&gt;SelectRowInGroup&lt;/d2p1:DataQueryType&gt;&lt;d2p1:RowSelection&gt;/0[10]&lt;/d2p1:RowSelection&gt;&lt;d2p1:TableName&gt;q25_9_1&lt;/d2p1:TableName&gt;&lt;/d2p1:DataQueryItem&gt;&lt;d2p1:DataQueryItem&gt;&lt;d2p1:ColumnSelection&gt;/0[1]&lt;/d2p1:ColumnSelection&gt;&lt;d2p1:ConnectionName&gt;Total&lt;/d2p1:ConnectionName&gt;&lt;d2p1:DataQueryType&gt;SelectCell&lt;/d2p1:DataQueryType&gt;&lt;d2p1:RowSelection&gt;/0[10]&lt;/d2p1:RowSelection&gt;&lt;d2p1:TableName&gt;q25_10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0_1&lt;/d2p1:TableName&gt;&lt;/d2p1:DataQueryItem&gt;&lt;d2p1:DataQueryItem&gt;&lt;d2p1:ColumnSelection&gt;/0[1]&lt;/d2p1:ColumnSelection&gt;&lt;d2p1:ConnectionName&gt;Total&lt;/d2p1:ConnectionName&gt;&lt;d2p1:DataQueryType&gt;SelectCell&lt;/d2p1:DataQueryType&gt;&lt;d2p1:RowSelection&gt;/0[10]&lt;/d2p1:RowSelection&gt;&lt;d2p1:TableName&gt;q25_11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1_1&lt;/d2p1:TableName&gt;&lt;/d2p1:DataQueryItem&gt;&lt;d2p1:DataQueryItem&gt;&lt;d2p1:ColumnSelection&gt;/0[1]&lt;/d2p1:ColumnSelection&gt;&lt;d2p1:ConnectionName&gt;Total&lt;/d2p1:ConnectionName&gt;&lt;d2p1:DataQueryType&gt;SelectCell&lt;/d2p1:DataQueryType&gt;&lt;d2p1:RowSelection&gt;/0[10]&lt;/d2p1:RowSelection&gt;&lt;d2p1:TableName&gt;q25_12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2_1&lt;/d2p1:TableName&gt;&lt;/d2p1:DataQueryItem&gt;&lt;d2p1:DataQueryItem&gt;&lt;d2p1:ColumnSelection&gt;/0[1]&lt;/d2p1:ColumnSelection&gt;&lt;d2p1:ConnectionName&gt;Total&lt;/d2p1:ConnectionName&gt;&lt;d2p1:DataQueryType&gt;SelectCell&lt;/d2p1:DataQueryType&gt;&lt;d2p1:RowSelection&gt;/0[10]&lt;/d2p1:RowSelection&gt;&lt;d2p1:TableName&gt;q25_13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3_1&lt;/d2p1:TableName&gt;&lt;/d2p1:DataQueryItem&gt;&lt;d2p1:DataQueryItem&gt;&lt;d2p1:ColumnSelection&gt;/0[1]&lt;/d2p1:ColumnSelection&gt;&lt;d2p1:ConnectionName&gt;Total&lt;/d2p1:ConnectionName&gt;&lt;d2p1:DataQueryType&gt;SelectCell&lt;/d2p1:DataQueryType&gt;&lt;d2p1:RowSelection&gt;/0[10]&lt;/d2p1:RowSelection&gt;&lt;d2p1:TableName&gt;q25_14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4_1&lt;/d2p1:TableName&gt;&lt;/d2p1:DataQueryItem&gt;&lt;d2p1:DataQueryItem&gt;&lt;d2p1:ColumnSelection&gt;/0[1]&lt;/d2p1:ColumnSelection&gt;&lt;d2p1:ConnectionName&gt;Total&lt;/d2p1:ConnectionName&gt;&lt;d2p1:DataQueryType&gt;SelectCell&lt;/d2p1:DataQueryType&gt;&lt;d2p1:RowSelection&gt;/0[10]&lt;/d2p1:RowSelection&gt;&lt;d2p1:TableName&gt;q25_15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5_1&lt;/d2p1:TableName&gt;&lt;/d2p1:DataQueryItem&gt;&lt;d2p1:DataQueryItem&gt;&lt;d2p1:ColumnSelection&gt;/0[1]&lt;/d2p1:ColumnSelection&gt;&lt;d2p1:ConnectionName&gt;Total&lt;/d2p1:ConnectionName&gt;&lt;d2p1:DataQueryType&gt;SelectCell&lt;/d2p1:DataQueryType&gt;&lt;d2p1:RowSelection&gt;/0[10]&lt;/d2p1:RowSelection&gt;&lt;d2p1:TableName&gt;q25_16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6_1&lt;/d2p1:TableName&gt;&lt;/d2p1:DataQueryItem&gt;&lt;d2p1:DataQueryItem&gt;&lt;d2p1:ColumnSelection&gt;/0[1]&lt;/d2p1:ColumnSelection&gt;&lt;d2p1:ConnectionName&gt;Total&lt;/d2p1:ConnectionName&gt;&lt;d2p1:DataQueryType&gt;SelectCell&lt;/d2p1:DataQueryType&gt;&lt;d2p1:RowSelection&gt;/0[10]&lt;/d2p1:RowSelection&gt;&lt;d2p1:TableName&gt;q25_17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7_1&lt;/d2p1:TableName&gt;&lt;/d2p1:DataQueryItem&gt;&lt;d2p1:DataQueryItem&gt;&lt;d2p1:ColumnSelection&gt;/0[1]&lt;/d2p1:ColumnSelection&gt;&lt;d2p1:ConnectionName&gt;Total&lt;/d2p1:ConnectionName&gt;&lt;d2p1:DataQueryType&gt;SelectCell&lt;/d2p1:DataQueryType&gt;&lt;d2p1:RowSelection&gt;/0[10]&lt;/d2p1:RowSelection&gt;&lt;d2p1:TableName&gt;q25_18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8_1&lt;/d2p1:TableName&gt;&lt;/d2p1:DataQueryItem&gt;&lt;d2p1:DataQueryItem&gt;&lt;d2p1:ColumnSelection&gt;/0[1]&lt;/d2p1:ColumnSelection&gt;&lt;d2p1:ConnectionName&gt;Total&lt;/d2p1:ConnectionName&gt;&lt;d2p1:DataQueryType&gt;SelectCell&lt;/d2p1:DataQueryType&gt;&lt;d2p1:RowSelection&gt;/0[10]&lt;/d2p1:RowSelection&gt;&lt;d2p1:TableName&gt;q25_19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9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gs&lt;/d2p1:CreatedBy&gt;&lt;d2p1:LastUpdated&gt;2014-11-04T13:32:00.1993768+01:00&lt;/d2p1:LastUpdated&gt;&lt;d2p1:Script&gt;aW1wb3J0IG1vZGlmeV9jaGFydCBhcyBtYw0KbWMuTW92ZVRvcEdycExhYmVsKCkNCm1jLlNwbGl0TGFiZWwoJ0NvbCcsICcgOiAnLDApDQoNCg0KZm9yIG1lbWJlciBpbiBNYXRyaXguVG9wQXhpcy5EYXRhTWVtYmVyczoNCiAgICBtZW1iZXIuTGFiZWwgPSBtZW1iZXIuTGFiZWwucmVwbGFjZSgiJyIsIiIpDQoNCm1jLlNvcnRDb2x1bW5zKCkNCg0KTWF0cml4LkRlbGV0ZVJvdygwKQ0KDQpmb3IgY29sIGluIHJldmVyc2VkKHJhbmdlKDcsTWF0cml4LlRvcEF4aXMuRGF0YU1lbWJlcnMuQ291bnQpKToNCgkJTWF0cml4LkRlbGV0ZUNvbHVtbihjb2wpDQoJCQ0KbWMuRmlsbFdpdGhCYXJzKDcpDQoNCmzDtnNjaExpc3QxPVsiSXRhbHkiLCJTcGFpbiIsIkN6ZWNoIFJlcHVibGljIiwiSXJlbGFuZCJdDQpsw7ZzY2hMaXN0Mj1bIkdlcm1hbnkiLCAiVW5pdGVkIEtpbmdkb20iLCJOZXRoZXJsYW5kcyIsIlBvcnR1Z2FsIl0NCg0KZm9yIHJvdyBpbiByZXZlcnNlZChyYW5nZShNYXRyaXguU2lkZUF4aXMuRGF0YU1lbWJlcnMuQ291bnQpKToNCglpZiBNYXRyaXguU2lkZUF4aXMuRGF0YU1lbWJlcnNbcm93XS5MYWJlbCBpbiBsw7ZzY2hMaXN0MjoJCQkjIGFucGFzc2VuDQoJCU1hdHJpeC5EZWxldGVSb3cocm93KQ0K&lt;/d2p1:Script&gt;&lt;/d2p1:PackagedScript&gt;&lt;/d2p1:Transformation&gt;&lt;/Query&gt;&lt;Version&gt;4.2.0.0&lt;/Version&gt;&lt;/ShapeLink&gt;"/>
</p:tagLst>
</file>

<file path=ppt/tags/tag11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38:46.4647013+01:00&lt;/d3p1:LastUpdated&gt;&lt;d3p1:Script&gt;DQpmcmFnZT0iUGxlYXNlIHRlbGwgdXMgaG93IG11Y2ggeW91IGFncmVlIHdpdGggdGhlIGZvbGxvd2luZyBzdGF0ZW1lbnRzIHJlZ2FyZGluZyBkaWdpdGFsIHRlY2hub2xvZ2llcyAoc21hcnRwaG9uZXMsIGNvbXB1dGVycywgZXRjLikuOyAiDQpiYXNpcz0iQWxsIHJlc3BvbmRlbnRzOyAiDQoNCmxpc3RlPVtdDQoNCmZvciByb3cgaW4gcmFuZ2UoTWF0cml4LlNpZGVBeGlzLkRhdGFNZW1iZXJzLkNvdW50KToNCglmb3IgY29sIGluIHJhbmdlKE1hdHJpeC5Ub3BBeGlzLkRhdGFNZW1iZXJzLkNvdW50KToNCgkJbGlzdGUuYXBwZW5kKE1hdHJpeFtyb3ddW2NvbF1bMF0uTnVtZXJpY1ZhbHVlKQ0KCQkNCgkJDQpuPSJuPSIrIHN0cihpbnQobWluKGxpc3RlKSkpICsgIi0iICsgc3RyKGludChtYXgobGlzdGUpKSkNCg0KU2hhcGUuVGV4dGZyYW1lLlRleHRyYW5nZS5UZXh0ID0gZnJhZ2UgKyBiYXNpcyArIG4gKyAiOyBNZWFucyBhcmUgc2hvd24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5_1_1&lt;/d2p1:TableName&gt;&lt;/d2p1:DataQueryItem&gt;&lt;d2p1:DataQueryItem&gt;&lt;d2p1:ColumnSelection&gt;/1&lt;/d2p1:ColumnSelection&gt;&lt;d2p1:ConnectionName&gt;Total&lt;/d2p1:ConnectionName&gt;&lt;d2p1:DataQueryType&gt;SelectRowInGroup&lt;/d2p1:DataQueryType&gt;&lt;d2p1:RowSelection&gt;/0[1]&lt;/d2p1:RowSelection&gt;&lt;d2p1:TableName&gt;q25_2_1&lt;/d2p1:TableName&gt;&lt;/d2p1:DataQueryItem&gt;&lt;d2p1:DataQueryItem&gt;&lt;d2p1:ColumnSelection&gt;/1&lt;/d2p1:ColumnSelection&gt;&lt;d2p1:ConnectionName&gt;Total&lt;/d2p1:ConnectionName&gt;&lt;d2p1:DataQueryType&gt;SelectRowInGroup&lt;/d2p1:DataQueryType&gt;&lt;d2p1:RowSelection&gt;/0[1]&lt;/d2p1:RowSelection&gt;&lt;d2p1:TableName&gt;q25_3_1&lt;/d2p1:TableName&gt;&lt;/d2p1:DataQueryItem&gt;&lt;d2p1:DataQueryItem&gt;&lt;d2p1:ColumnSelection&gt;/1&lt;/d2p1:ColumnSelection&gt;&lt;d2p1:ConnectionName&gt;Total&lt;/d2p1:ConnectionName&gt;&lt;d2p1:DataQueryType&gt;SelectRowInGroup&lt;/d2p1:DataQueryType&gt;&lt;d2p1:RowSelection&gt;/0[1]&lt;/d2p1:RowSelection&gt;&lt;d2p1:TableName&gt;q25_4_1&lt;/d2p1:TableName&gt;&lt;/d2p1:DataQueryItem&gt;&lt;d2p1:DataQueryItem&gt;&lt;d2p1:ColumnSelection&gt;/1&lt;/d2p1:ColumnSelection&gt;&lt;d2p1:ConnectionName&gt;Total&lt;/d2p1:ConnectionName&gt;&lt;d2p1:DataQueryType&gt;SelectRowInGroup&lt;/d2p1:DataQueryType&gt;&lt;d2p1:RowSelection&gt;/0[1]&lt;/d2p1:RowSelection&gt;&lt;d2p1:TableName&gt;q25_5_1&lt;/d2p1:TableName&gt;&lt;/d2p1:DataQueryItem&gt;&lt;d2p1:DataQueryItem&gt;&lt;d2p1:ColumnSelection&gt;/1&lt;/d2p1:ColumnSelection&gt;&lt;d2p1:ConnectionName&gt;Total&lt;/d2p1:ConnectionName&gt;&lt;d2p1:DataQueryType&gt;SelectRowInGroup&lt;/d2p1:DataQueryType&gt;&lt;d2p1:RowSelection&gt;/0[1]&lt;/d2p1:RowSelection&gt;&lt;d2p1:TableName&gt;q25_6_1&lt;/d2p1:TableName&gt;&lt;/d2p1:DataQueryItem&gt;&lt;d2p1:DataQueryItem&gt;&lt;d2p1:ColumnSelection&gt;/1&lt;/d2p1:ColumnSelection&gt;&lt;d2p1:ConnectionName&gt;Total&lt;/d2p1:ConnectionName&gt;&lt;d2p1:DataQueryType&gt;SelectRowInGroup&lt;/d2p1:DataQueryType&gt;&lt;d2p1:RowSelection&gt;/0[1]&lt;/d2p1:RowSelection&gt;&lt;d2p1:TableName&gt;q25_7_1&lt;/d2p1:TableName&gt;&lt;/d2p1:DataQueryItem&gt;&lt;d2p1:DataQueryItem&gt;&lt;d2p1:ColumnSelection&gt;/1&lt;/d2p1:ColumnSelection&gt;&lt;d2p1:ConnectionName&gt;Total&lt;/d2p1:ConnectionName&gt;&lt;d2p1:DataQueryType&gt;SelectRowInGroup&lt;/d2p1:DataQueryType&gt;&lt;d2p1:RowSelection&gt;/0[1]&lt;/d2p1:RowSelection&gt;&lt;d2p1:TableName&gt;q25_8_1&lt;/d2p1:TableName&gt;&lt;/d2p1:DataQueryItem&gt;&lt;d2p1:DataQueryItem&gt;&lt;d2p1:ColumnSelection&gt;/1&lt;/d2p1:ColumnSelection&gt;&lt;d2p1:ConnectionName&gt;Total&lt;/d2p1:ConnectionName&gt;&lt;d2p1:DataQueryType&gt;SelectRowInGroup&lt;/d2p1:DataQueryType&gt;&lt;d2p1:RowSelection&gt;/0[1]&lt;/d2p1:RowSelection&gt;&lt;d2p1:TableName&gt;q25_9_1&lt;/d2p1:TableName&gt;&lt;/d2p1:DataQueryItem&gt;&lt;d2p1:DataQueryItem&gt;&lt;d2p1:ColumnSelection&gt;/1&lt;/d2p1:ColumnSelection&gt;&lt;d2p1:ConnectionName&gt;Total&lt;/d2p1:ConnectionName&gt;&lt;d2p1:DataQueryType&gt;SelectRowInGroup&lt;/d2p1:DataQueryType&gt;&lt;d2p1:RowSelection&gt;/0[1]&lt;/d2p1:RowSelection&gt;&lt;d2p1:TableName&gt;q25_10_1&lt;/d2p1:TableName&gt;&lt;/d2p1:DataQueryItem&gt;&lt;d2p1:DataQueryItem&gt;&lt;d2p1:ColumnSelection&gt;/1&lt;/d2p1:ColumnSelection&gt;&lt;d2p1:ConnectionName&gt;Total&lt;/d2p1:ConnectionName&gt;&lt;d2p1:DataQueryType&gt;SelectRowInGroup&lt;/d2p1:DataQueryType&gt;&lt;d2p1:RowSelection&gt;/0[1]&lt;/d2p1:RowSelection&gt;&lt;d2p1:TableName&gt;q25_11_1&lt;/d2p1:TableName&gt;&lt;/d2p1:DataQueryItem&gt;&lt;d2p1:DataQueryItem&gt;&lt;d2p1:ColumnSelection&gt;/1&lt;/d2p1:ColumnSelection&gt;&lt;d2p1:ConnectionName&gt;Total&lt;/d2p1:ConnectionName&gt;&lt;d2p1:DataQueryType&gt;SelectRowInGroup&lt;/d2p1:DataQueryType&gt;&lt;d2p1:RowSelection&gt;/0[1]&lt;/d2p1:RowSelection&gt;&lt;d2p1:TableName&gt;q25_12_1&lt;/d2p1:TableName&gt;&lt;/d2p1:DataQueryItem&gt;&lt;d2p1:DataQueryItem&gt;&lt;d2p1:ColumnSelection&gt;/1&lt;/d2p1:ColumnSelection&gt;&lt;d2p1:ConnectionName&gt;Total&lt;/d2p1:ConnectionName&gt;&lt;d2p1:DataQueryType&gt;SelectRowInGroup&lt;/d2p1:DataQueryType&gt;&lt;d2p1:RowSelection&gt;/0[1]&lt;/d2p1:RowSelection&gt;&lt;d2p1:TableName&gt;q25_13_1&lt;/d2p1:TableName&gt;&lt;/d2p1:DataQueryItem&gt;&lt;d2p1:DataQueryItem&gt;&lt;d2p1:ColumnSelection&gt;/1&lt;/d2p1:ColumnSelection&gt;&lt;d2p1:ConnectionName&gt;Total&lt;/d2p1:ConnectionName&gt;&lt;d2p1:DataQueryType&gt;SelectRowInGroup&lt;/d2p1:DataQueryType&gt;&lt;d2p1:RowSelection&gt;/0[1]&lt;/d2p1:RowSelection&gt;&lt;d2p1:TableName&gt;q25_14_1&lt;/d2p1:TableName&gt;&lt;/d2p1:DataQueryItem&gt;&lt;d2p1:DataQueryItem&gt;&lt;d2p1:ColumnSelection&gt;/1&lt;/d2p1:ColumnSelection&gt;&lt;d2p1:ConnectionName&gt;Total&lt;/d2p1:ConnectionName&gt;&lt;d2p1:DataQueryType&gt;SelectRowInGroup&lt;/d2p1:DataQueryType&gt;&lt;d2p1:RowSelection&gt;/0[1]&lt;/d2p1:RowSelection&gt;&lt;d2p1:TableName&gt;q25_15_1&lt;/d2p1:TableName&gt;&lt;/d2p1:DataQueryItem&gt;&lt;d2p1:DataQueryItem&gt;&lt;d2p1:ColumnSelection&gt;/1&lt;/d2p1:ColumnSelection&gt;&lt;d2p1:ConnectionName&gt;Total&lt;/d2p1:ConnectionName&gt;&lt;d2p1:DataQueryType&gt;SelectRowInGroup&lt;/d2p1:DataQueryType&gt;&lt;d2p1:RowSelection&gt;/0[1]&lt;/d2p1:RowSelection&gt;&lt;d2p1:TableName&gt;q25_16_1&lt;/d2p1:TableName&gt;&lt;/d2p1:DataQueryItem&gt;&lt;d2p1:DataQueryItem&gt;&lt;d2p1:ColumnSelection&gt;/1&lt;/d2p1:ColumnSelection&gt;&lt;d2p1:ConnectionName&gt;Total&lt;/d2p1:ConnectionName&gt;&lt;d2p1:DataQueryType&gt;SelectRowInGroup&lt;/d2p1:DataQueryType&gt;&lt;d2p1:RowSelection&gt;/0[1]&lt;/d2p1:RowSelection&gt;&lt;d2p1:TableName&gt;q25_17_1&lt;/d2p1:TableName&gt;&lt;/d2p1:DataQueryItem&gt;&lt;d2p1:DataQueryItem&gt;&lt;d2p1:ColumnSelection&gt;/1&lt;/d2p1:ColumnSelection&gt;&lt;d2p1:ConnectionName&gt;Total&lt;/d2p1:ConnectionName&gt;&lt;d2p1:DataQueryType&gt;SelectRowInGroup&lt;/d2p1:DataQueryType&gt;&lt;d2p1:RowSelection&gt;/0[1]&lt;/d2p1:RowSelection&gt;&lt;d2p1:TableName&gt;q25_18_1&lt;/d2p1:TableName&gt;&lt;/d2p1:DataQueryItem&gt;&lt;d2p1:DataQueryItem&gt;&lt;d2p1:ColumnSelection&gt;/1&lt;/d2p1:ColumnSelection&gt;&lt;d2p1:ConnectionName&gt;Total&lt;/d2p1:ConnectionName&gt;&lt;d2p1:DataQueryType&gt;SelectRowInGroup&lt;/d2p1:DataQueryType&gt;&lt;d2p1:RowSelection&gt;/0[1]&lt;/d2p1:RowSelection&gt;&lt;d2p1:TableName&gt;q25_19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38:46.0747388+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1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36:22.4451246+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25_1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_1&lt;/d2p1:TableName&gt;&lt;/d2p1:DataQueryItem&gt;&lt;d2p1:DataQueryItem&gt;&lt;d2p1:ColumnSelection&gt;/0[1]&lt;/d2p1:ColumnSelection&gt;&lt;d2p1:ConnectionName&gt;Total&lt;/d2p1:ConnectionName&gt;&lt;d2p1:DataQueryType&gt;SelectCell&lt;/d2p1:DataQueryType&gt;&lt;d2p1:RowSelection&gt;/0[10]&lt;/d2p1:RowSelection&gt;&lt;d2p1:TableName&gt;q25_2_1&lt;/d2p1:TableName&gt;&lt;/d2p1:DataQueryItem&gt;&lt;d2p1:DataQueryItem&gt;&lt;d2p1:ColumnSelection&gt;/1&lt;/d2p1:ColumnSelection&gt;&lt;d2p1:ConnectionName&gt;Total&lt;/d2p1:ConnectionName&gt;&lt;d2p1:DataQueryType&gt;SelectRowInGroup&lt;/d2p1:DataQueryType&gt;&lt;d2p1:RowSelection&gt;/0[10]&lt;/d2p1:RowSelection&gt;&lt;d2p1:TableName&gt;q25_2_1&lt;/d2p1:TableName&gt;&lt;/d2p1:DataQueryItem&gt;&lt;d2p1:DataQueryItem&gt;&lt;d2p1:ColumnSelection&gt;/0[1]&lt;/d2p1:ColumnSelection&gt;&lt;d2p1:ConnectionName&gt;Total&lt;/d2p1:ConnectionName&gt;&lt;d2p1:DataQueryType&gt;SelectCell&lt;/d2p1:DataQueryType&gt;&lt;d2p1:RowSelection&gt;/0[10]&lt;/d2p1:RowSelection&gt;&lt;d2p1:TableName&gt;q25_3_1&lt;/d2p1:TableName&gt;&lt;/d2p1:DataQueryItem&gt;&lt;d2p1:DataQueryItem&gt;&lt;d2p1:ColumnSelection&gt;/1&lt;/d2p1:ColumnSelection&gt;&lt;d2p1:ConnectionName&gt;Total&lt;/d2p1:ConnectionName&gt;&lt;d2p1:DataQueryType&gt;SelectRowInGroup&lt;/d2p1:DataQueryType&gt;&lt;d2p1:RowSelection&gt;/0[10]&lt;/d2p1:RowSelection&gt;&lt;d2p1:TableName&gt;q25_3_1&lt;/d2p1:TableName&gt;&lt;/d2p1:DataQueryItem&gt;&lt;d2p1:DataQueryItem&gt;&lt;d2p1:ColumnSelection&gt;/0[1]&lt;/d2p1:ColumnSelection&gt;&lt;d2p1:ConnectionName&gt;Total&lt;/d2p1:ConnectionName&gt;&lt;d2p1:DataQueryType&gt;SelectCell&lt;/d2p1:DataQueryType&gt;&lt;d2p1:RowSelection&gt;/0[10]&lt;/d2p1:RowSelection&gt;&lt;d2p1:TableName&gt;q25_4_1&lt;/d2p1:TableName&gt;&lt;/d2p1:DataQueryItem&gt;&lt;d2p1:DataQueryItem&gt;&lt;d2p1:ColumnSelection&gt;/1&lt;/d2p1:ColumnSelection&gt;&lt;d2p1:ConnectionName&gt;Total&lt;/d2p1:ConnectionName&gt;&lt;d2p1:DataQueryType&gt;SelectRowInGroup&lt;/d2p1:DataQueryType&gt;&lt;d2p1:RowSelection&gt;/0[10]&lt;/d2p1:RowSelection&gt;&lt;d2p1:TableName&gt;q25_4_1&lt;/d2p1:TableName&gt;&lt;/d2p1:DataQueryItem&gt;&lt;d2p1:DataQueryItem&gt;&lt;d2p1:ColumnSelection&gt;/0[1]&lt;/d2p1:ColumnSelection&gt;&lt;d2p1:ConnectionName&gt;Total&lt;/d2p1:ConnectionName&gt;&lt;d2p1:DataQueryType&gt;SelectCell&lt;/d2p1:DataQueryType&gt;&lt;d2p1:RowSelection&gt;/0[10]&lt;/d2p1:RowSelection&gt;&lt;d2p1:TableName&gt;q25_5_1&lt;/d2p1:TableName&gt;&lt;/d2p1:DataQueryItem&gt;&lt;d2p1:DataQueryItem&gt;&lt;d2p1:ColumnSelection&gt;/1&lt;/d2p1:ColumnSelection&gt;&lt;d2p1:ConnectionName&gt;Total&lt;/d2p1:ConnectionName&gt;&lt;d2p1:DataQueryType&gt;SelectRowInGroup&lt;/d2p1:DataQueryType&gt;&lt;d2p1:RowSelection&gt;/0[10]&lt;/d2p1:RowSelection&gt;&lt;d2p1:TableName&gt;q25_5_1&lt;/d2p1:TableName&gt;&lt;/d2p1:DataQueryItem&gt;&lt;d2p1:DataQueryItem&gt;&lt;d2p1:ColumnSelection&gt;/0[1]&lt;/d2p1:ColumnSelection&gt;&lt;d2p1:ConnectionName&gt;Total&lt;/d2p1:ConnectionName&gt;&lt;d2p1:DataQueryType&gt;SelectCell&lt;/d2p1:DataQueryType&gt;&lt;d2p1:RowSelection&gt;/0[10]&lt;/d2p1:RowSelection&gt;&lt;d2p1:TableName&gt;q25_6_1&lt;/d2p1:TableName&gt;&lt;/d2p1:DataQueryItem&gt;&lt;d2p1:DataQueryItem&gt;&lt;d2p1:ColumnSelection&gt;/1&lt;/d2p1:ColumnSelection&gt;&lt;d2p1:ConnectionName&gt;Total&lt;/d2p1:ConnectionName&gt;&lt;d2p1:DataQueryType&gt;SelectRowInGroup&lt;/d2p1:DataQueryType&gt;&lt;d2p1:RowSelection&gt;/0[10]&lt;/d2p1:RowSelection&gt;&lt;d2p1:TableName&gt;q25_6_1&lt;/d2p1:TableName&gt;&lt;/d2p1:DataQueryItem&gt;&lt;d2p1:DataQueryItem&gt;&lt;d2p1:ColumnSelection&gt;/0[1]&lt;/d2p1:ColumnSelection&gt;&lt;d2p1:ConnectionName&gt;Total&lt;/d2p1:ConnectionName&gt;&lt;d2p1:DataQueryType&gt;SelectCell&lt;/d2p1:DataQueryType&gt;&lt;d2p1:RowSelection&gt;/0[10]&lt;/d2p1:RowSelection&gt;&lt;d2p1:TableName&gt;q25_7_1&lt;/d2p1:TableName&gt;&lt;/d2p1:DataQueryItem&gt;&lt;d2p1:DataQueryItem&gt;&lt;d2p1:ColumnSelection&gt;/1&lt;/d2p1:ColumnSelection&gt;&lt;d2p1:ConnectionName&gt;Total&lt;/d2p1:ConnectionName&gt;&lt;d2p1:DataQueryType&gt;SelectRowInGroup&lt;/d2p1:DataQueryType&gt;&lt;d2p1:RowSelection&gt;/0[10]&lt;/d2p1:RowSelection&gt;&lt;d2p1:TableName&gt;q25_7_1&lt;/d2p1:TableName&gt;&lt;/d2p1:DataQueryItem&gt;&lt;d2p1:DataQueryItem&gt;&lt;d2p1:ColumnSelection&gt;/0[1]&lt;/d2p1:ColumnSelection&gt;&lt;d2p1:ConnectionName&gt;Total&lt;/d2p1:ConnectionName&gt;&lt;d2p1:DataQueryType&gt;SelectCell&lt;/d2p1:DataQueryType&gt;&lt;d2p1:RowSelection&gt;/0[10]&lt;/d2p1:RowSelection&gt;&lt;d2p1:TableName&gt;q25_8_1&lt;/d2p1:TableName&gt;&lt;/d2p1:DataQueryItem&gt;&lt;d2p1:DataQueryItem&gt;&lt;d2p1:ColumnSelection&gt;/1&lt;/d2p1:ColumnSelection&gt;&lt;d2p1:ConnectionName&gt;Total&lt;/d2p1:ConnectionName&gt;&lt;d2p1:DataQueryType&gt;SelectRowInGroup&lt;/d2p1:DataQueryType&gt;&lt;d2p1:RowSelection&gt;/0[10]&lt;/d2p1:RowSelection&gt;&lt;d2p1:TableName&gt;q25_8_1&lt;/d2p1:TableName&gt;&lt;/d2p1:DataQueryItem&gt;&lt;d2p1:DataQueryItem&gt;&lt;d2p1:ColumnSelection&gt;/0[1]&lt;/d2p1:ColumnSelection&gt;&lt;d2p1:ConnectionName&gt;Total&lt;/d2p1:ConnectionName&gt;&lt;d2p1:DataQueryType&gt;SelectCell&lt;/d2p1:DataQueryType&gt;&lt;d2p1:RowSelection&gt;/0[10]&lt;/d2p1:RowSelection&gt;&lt;d2p1:TableName&gt;q25_9_1&lt;/d2p1:TableName&gt;&lt;/d2p1:DataQueryItem&gt;&lt;d2p1:DataQueryItem&gt;&lt;d2p1:ColumnSelection&gt;/1&lt;/d2p1:ColumnSelection&gt;&lt;d2p1:ConnectionName&gt;Total&lt;/d2p1:ConnectionName&gt;&lt;d2p1:DataQueryType&gt;SelectRowInGroup&lt;/d2p1:DataQueryType&gt;&lt;d2p1:RowSelection&gt;/0[10]&lt;/d2p1:RowSelection&gt;&lt;d2p1:TableName&gt;q25_9_1&lt;/d2p1:TableName&gt;&lt;/d2p1:DataQueryItem&gt;&lt;d2p1:DataQueryItem&gt;&lt;d2p1:ColumnSelection&gt;/0[1]&lt;/d2p1:ColumnSelection&gt;&lt;d2p1:ConnectionName&gt;Total&lt;/d2p1:ConnectionName&gt;&lt;d2p1:DataQueryType&gt;SelectCell&lt;/d2p1:DataQueryType&gt;&lt;d2p1:RowSelection&gt;/0[10]&lt;/d2p1:RowSelection&gt;&lt;d2p1:TableName&gt;q25_10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0_1&lt;/d2p1:TableName&gt;&lt;/d2p1:DataQueryItem&gt;&lt;d2p1:DataQueryItem&gt;&lt;d2p1:ColumnSelection&gt;/0[1]&lt;/d2p1:ColumnSelection&gt;&lt;d2p1:ConnectionName&gt;Total&lt;/d2p1:ConnectionName&gt;&lt;d2p1:DataQueryType&gt;SelectCell&lt;/d2p1:DataQueryType&gt;&lt;d2p1:RowSelection&gt;/0[10]&lt;/d2p1:RowSelection&gt;&lt;d2p1:TableName&gt;q25_11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1_1&lt;/d2p1:TableName&gt;&lt;/d2p1:DataQueryItem&gt;&lt;d2p1:DataQueryItem&gt;&lt;d2p1:ColumnSelection&gt;/0[1]&lt;/d2p1:ColumnSelection&gt;&lt;d2p1:ConnectionName&gt;Total&lt;/d2p1:ConnectionName&gt;&lt;d2p1:DataQueryType&gt;SelectCell&lt;/d2p1:DataQueryType&gt;&lt;d2p1:RowSelection&gt;/0[10]&lt;/d2p1:RowSelection&gt;&lt;d2p1:TableName&gt;q25_12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2_1&lt;/d2p1:TableName&gt;&lt;/d2p1:DataQueryItem&gt;&lt;d2p1:DataQueryItem&gt;&lt;d2p1:ColumnSelection&gt;/0[1]&lt;/d2p1:ColumnSelection&gt;&lt;d2p1:ConnectionName&gt;Total&lt;/d2p1:ConnectionName&gt;&lt;d2p1:DataQueryType&gt;SelectCell&lt;/d2p1:DataQueryType&gt;&lt;d2p1:RowSelection&gt;/0[10]&lt;/d2p1:RowSelection&gt;&lt;d2p1:TableName&gt;q25_13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3_1&lt;/d2p1:TableName&gt;&lt;/d2p1:DataQueryItem&gt;&lt;d2p1:DataQueryItem&gt;&lt;d2p1:ColumnSelection&gt;/0[1]&lt;/d2p1:ColumnSelection&gt;&lt;d2p1:ConnectionName&gt;Total&lt;/d2p1:ConnectionName&gt;&lt;d2p1:DataQueryType&gt;SelectCell&lt;/d2p1:DataQueryType&gt;&lt;d2p1:RowSelection&gt;/0[10]&lt;/d2p1:RowSelection&gt;&lt;d2p1:TableName&gt;q25_14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4_1&lt;/d2p1:TableName&gt;&lt;/d2p1:DataQueryItem&gt;&lt;d2p1:DataQueryItem&gt;&lt;d2p1:ColumnSelection&gt;/0[1]&lt;/d2p1:ColumnSelection&gt;&lt;d2p1:ConnectionName&gt;Total&lt;/d2p1:ConnectionName&gt;&lt;d2p1:DataQueryType&gt;SelectCell&lt;/d2p1:DataQueryType&gt;&lt;d2p1:RowSelection&gt;/0[10]&lt;/d2p1:RowSelection&gt;&lt;d2p1:TableName&gt;q25_15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5_1&lt;/d2p1:TableName&gt;&lt;/d2p1:DataQueryItem&gt;&lt;d2p1:DataQueryItem&gt;&lt;d2p1:ColumnSelection&gt;/0[1]&lt;/d2p1:ColumnSelection&gt;&lt;d2p1:ConnectionName&gt;Total&lt;/d2p1:ConnectionName&gt;&lt;d2p1:DataQueryType&gt;SelectCell&lt;/d2p1:DataQueryType&gt;&lt;d2p1:RowSelection&gt;/0[10]&lt;/d2p1:RowSelection&gt;&lt;d2p1:TableName&gt;q25_16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6_1&lt;/d2p1:TableName&gt;&lt;/d2p1:DataQueryItem&gt;&lt;d2p1:DataQueryItem&gt;&lt;d2p1:ColumnSelection&gt;/0[1]&lt;/d2p1:ColumnSelection&gt;&lt;d2p1:ConnectionName&gt;Total&lt;/d2p1:ConnectionName&gt;&lt;d2p1:DataQueryType&gt;SelectCell&lt;/d2p1:DataQueryType&gt;&lt;d2p1:RowSelection&gt;/0[10]&lt;/d2p1:RowSelection&gt;&lt;d2p1:TableName&gt;q25_17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7_1&lt;/d2p1:TableName&gt;&lt;/d2p1:DataQueryItem&gt;&lt;d2p1:DataQueryItem&gt;&lt;d2p1:ColumnSelection&gt;/0[1]&lt;/d2p1:ColumnSelection&gt;&lt;d2p1:ConnectionName&gt;Total&lt;/d2p1:ConnectionName&gt;&lt;d2p1:DataQueryType&gt;SelectCell&lt;/d2p1:DataQueryType&gt;&lt;d2p1:RowSelection&gt;/0[10]&lt;/d2p1:RowSelection&gt;&lt;d2p1:TableName&gt;q25_18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8_1&lt;/d2p1:TableName&gt;&lt;/d2p1:DataQueryItem&gt;&lt;d2p1:DataQueryItem&gt;&lt;d2p1:ColumnSelection&gt;/0[1]&lt;/d2p1:ColumnSelection&gt;&lt;d2p1:ConnectionName&gt;Total&lt;/d2p1:ConnectionName&gt;&lt;d2p1:DataQueryType&gt;SelectCell&lt;/d2p1:DataQueryType&gt;&lt;d2p1:RowSelection&gt;/0[10]&lt;/d2p1:RowSelection&gt;&lt;d2p1:TableName&gt;q25_19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9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36:22.4139236+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g0KZm9yIGNvbCBpbiByZXZlcnNlZChyYW5nZSg3KSk6DQoJCU1hdHJpeC5EZWxldGVDb2x1bW4oY29sKQ0KCQkNCmZvciBjb2wgaW4gcmV2ZXJzZWQocmFuZ2UoNyxNYXRyaXguVG9wQXhpcy5EYXRhTWVtYmVycy5Db3VudCkpOg0KCQlNYXRyaXguRGVsZXRlQ29sdW1uKGNvbCkNCg0KDQptYy5GaWxsV2l0aEJhcnMoNykNCg0KbMO2c2NoTGlzdDE9WyJJdGFseSIsIlNwYWluIiwiQ3plY2ggUmVwdWJsaWMiLCJJcmVsYW5kIl0NCmzDtnNjaExpc3QyPVsiR2VybWFueSIsICJVbml0ZWQgS2luZ2RvbSIsIk5ldGhlcmxhbmRzIiwiUG9ydHVnYWwiXQ0KDQpmb3Igcm93IGluIHJldmVyc2VkKHJhbmdlKE1hdHJpeC5TaWRlQXhpcy5EYXRhTWVtYmVycy5Db3VudCkpOg0KICAgIGlmIE1hdHJpeC5TaWRlQXhpcy5EYXRhTWVtYmVyc1tyb3ddLkxhYmVsIGluIGzDtnNjaExpc3QxOiAgICAgICAgICAgICMgYW5wYXNzZW4NCiAgICAgICAgTWF0cml4LkRlbGV0ZVJvdyhyb3cpDQo=&lt;/d2p1:Script&gt;&lt;/d2p1:PackagedScript&gt;&lt;/d2p1:Transformation&gt;&lt;/Query&gt;&lt;Version&gt;4.2.0.0&lt;/Version&gt;&lt;/ShapeLink&gt;"/>
</p:tagLst>
</file>

<file path=ppt/tags/tag11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38:59.3812592+01:00&lt;/d3p1:LastUpdated&gt;&lt;d3p1:Script&gt;DQpmcmFnZT0iUGxlYXNlIHRlbGwgdXMgaG93IG11Y2ggeW91IGFncmVlIHdpdGggdGhlIGZvbGxvd2luZyBzdGF0ZW1lbnRzIHJlZ2FyZGluZyBkaWdpdGFsIHRlY2hub2xvZ2llcyAoc21hcnRwaG9uZXMsIGNvbXB1dGVycywgZXRjLikuOyAiDQpiYXNpcz0iQWxsIHJlc3BvbmRlbnRzOyAiDQoNCmxpc3RlPVtdDQoNCmZvciByb3cgaW4gcmFuZ2UoTWF0cml4LlNpZGVBeGlzLkRhdGFNZW1iZXJzLkNvdW50KToNCglmb3IgY29sIGluIHJhbmdlKE1hdHJpeC5Ub3BBeGlzLkRhdGFNZW1iZXJzLkNvdW50KToNCgkJbGlzdGUuYXBwZW5kKE1hdHJpeFtyb3ddW2NvbF1bMF0uTnVtZXJpY1ZhbHVlKQ0KCQkNCgkJDQpuPSJuPSIrIHN0cihpbnQobWluKGxpc3RlKSkpICsgIi0iICsgc3RyKGludChtYXgobGlzdGUpKSkNCg0KU2hhcGUuVGV4dGZyYW1lLlRleHRyYW5nZS5UZXh0ID0gZnJhZ2UgKyBiYXNpcyArIG4gKyAiOyBNZWFucyBhcmUgc2hvd24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5_1_1&lt;/d2p1:TableName&gt;&lt;/d2p1:DataQueryItem&gt;&lt;d2p1:DataQueryItem&gt;&lt;d2p1:ColumnSelection&gt;/1&lt;/d2p1:ColumnSelection&gt;&lt;d2p1:ConnectionName&gt;Total&lt;/d2p1:ConnectionName&gt;&lt;d2p1:DataQueryType&gt;SelectRowInGroup&lt;/d2p1:DataQueryType&gt;&lt;d2p1:RowSelection&gt;/0[1]&lt;/d2p1:RowSelection&gt;&lt;d2p1:TableName&gt;q25_2_1&lt;/d2p1:TableName&gt;&lt;/d2p1:DataQueryItem&gt;&lt;d2p1:DataQueryItem&gt;&lt;d2p1:ColumnSelection&gt;/1&lt;/d2p1:ColumnSelection&gt;&lt;d2p1:ConnectionName&gt;Total&lt;/d2p1:ConnectionName&gt;&lt;d2p1:DataQueryType&gt;SelectRowInGroup&lt;/d2p1:DataQueryType&gt;&lt;d2p1:RowSelection&gt;/0[1]&lt;/d2p1:RowSelection&gt;&lt;d2p1:TableName&gt;q25_3_1&lt;/d2p1:TableName&gt;&lt;/d2p1:DataQueryItem&gt;&lt;d2p1:DataQueryItem&gt;&lt;d2p1:ColumnSelection&gt;/1&lt;/d2p1:ColumnSelection&gt;&lt;d2p1:ConnectionName&gt;Total&lt;/d2p1:ConnectionName&gt;&lt;d2p1:DataQueryType&gt;SelectRowInGroup&lt;/d2p1:DataQueryType&gt;&lt;d2p1:RowSelection&gt;/0[1]&lt;/d2p1:RowSelection&gt;&lt;d2p1:TableName&gt;q25_4_1&lt;/d2p1:TableName&gt;&lt;/d2p1:DataQueryItem&gt;&lt;d2p1:DataQueryItem&gt;&lt;d2p1:ColumnSelection&gt;/1&lt;/d2p1:ColumnSelection&gt;&lt;d2p1:ConnectionName&gt;Total&lt;/d2p1:ConnectionName&gt;&lt;d2p1:DataQueryType&gt;SelectRowInGroup&lt;/d2p1:DataQueryType&gt;&lt;d2p1:RowSelection&gt;/0[1]&lt;/d2p1:RowSelection&gt;&lt;d2p1:TableName&gt;q25_5_1&lt;/d2p1:TableName&gt;&lt;/d2p1:DataQueryItem&gt;&lt;d2p1:DataQueryItem&gt;&lt;d2p1:ColumnSelection&gt;/1&lt;/d2p1:ColumnSelection&gt;&lt;d2p1:ConnectionName&gt;Total&lt;/d2p1:ConnectionName&gt;&lt;d2p1:DataQueryType&gt;SelectRowInGroup&lt;/d2p1:DataQueryType&gt;&lt;d2p1:RowSelection&gt;/0[1]&lt;/d2p1:RowSelection&gt;&lt;d2p1:TableName&gt;q25_6_1&lt;/d2p1:TableName&gt;&lt;/d2p1:DataQueryItem&gt;&lt;d2p1:DataQueryItem&gt;&lt;d2p1:ColumnSelection&gt;/1&lt;/d2p1:ColumnSelection&gt;&lt;d2p1:ConnectionName&gt;Total&lt;/d2p1:ConnectionName&gt;&lt;d2p1:DataQueryType&gt;SelectRowInGroup&lt;/d2p1:DataQueryType&gt;&lt;d2p1:RowSelection&gt;/0[1]&lt;/d2p1:RowSelection&gt;&lt;d2p1:TableName&gt;q25_7_1&lt;/d2p1:TableName&gt;&lt;/d2p1:DataQueryItem&gt;&lt;d2p1:DataQueryItem&gt;&lt;d2p1:ColumnSelection&gt;/1&lt;/d2p1:ColumnSelection&gt;&lt;d2p1:ConnectionName&gt;Total&lt;/d2p1:ConnectionName&gt;&lt;d2p1:DataQueryType&gt;SelectRowInGroup&lt;/d2p1:DataQueryType&gt;&lt;d2p1:RowSelection&gt;/0[1]&lt;/d2p1:RowSelection&gt;&lt;d2p1:TableName&gt;q25_8_1&lt;/d2p1:TableName&gt;&lt;/d2p1:DataQueryItem&gt;&lt;d2p1:DataQueryItem&gt;&lt;d2p1:ColumnSelection&gt;/1&lt;/d2p1:ColumnSelection&gt;&lt;d2p1:ConnectionName&gt;Total&lt;/d2p1:ConnectionName&gt;&lt;d2p1:DataQueryType&gt;SelectRowInGroup&lt;/d2p1:DataQueryType&gt;&lt;d2p1:RowSelection&gt;/0[1]&lt;/d2p1:RowSelection&gt;&lt;d2p1:TableName&gt;q25_9_1&lt;/d2p1:TableName&gt;&lt;/d2p1:DataQueryItem&gt;&lt;d2p1:DataQueryItem&gt;&lt;d2p1:ColumnSelection&gt;/1&lt;/d2p1:ColumnSelection&gt;&lt;d2p1:ConnectionName&gt;Total&lt;/d2p1:ConnectionName&gt;&lt;d2p1:DataQueryType&gt;SelectRowInGroup&lt;/d2p1:DataQueryType&gt;&lt;d2p1:RowSelection&gt;/0[1]&lt;/d2p1:RowSelection&gt;&lt;d2p1:TableName&gt;q25_10_1&lt;/d2p1:TableName&gt;&lt;/d2p1:DataQueryItem&gt;&lt;d2p1:DataQueryItem&gt;&lt;d2p1:ColumnSelection&gt;/1&lt;/d2p1:ColumnSelection&gt;&lt;d2p1:ConnectionName&gt;Total&lt;/d2p1:ConnectionName&gt;&lt;d2p1:DataQueryType&gt;SelectRowInGroup&lt;/d2p1:DataQueryType&gt;&lt;d2p1:RowSelection&gt;/0[1]&lt;/d2p1:RowSelection&gt;&lt;d2p1:TableName&gt;q25_11_1&lt;/d2p1:TableName&gt;&lt;/d2p1:DataQueryItem&gt;&lt;d2p1:DataQueryItem&gt;&lt;d2p1:ColumnSelection&gt;/1&lt;/d2p1:ColumnSelection&gt;&lt;d2p1:ConnectionName&gt;Total&lt;/d2p1:ConnectionName&gt;&lt;d2p1:DataQueryType&gt;SelectRowInGroup&lt;/d2p1:DataQueryType&gt;&lt;d2p1:RowSelection&gt;/0[1]&lt;/d2p1:RowSelection&gt;&lt;d2p1:TableName&gt;q25_12_1&lt;/d2p1:TableName&gt;&lt;/d2p1:DataQueryItem&gt;&lt;d2p1:DataQueryItem&gt;&lt;d2p1:ColumnSelection&gt;/1&lt;/d2p1:ColumnSelection&gt;&lt;d2p1:ConnectionName&gt;Total&lt;/d2p1:ConnectionName&gt;&lt;d2p1:DataQueryType&gt;SelectRowInGroup&lt;/d2p1:DataQueryType&gt;&lt;d2p1:RowSelection&gt;/0[1]&lt;/d2p1:RowSelection&gt;&lt;d2p1:TableName&gt;q25_13_1&lt;/d2p1:TableName&gt;&lt;/d2p1:DataQueryItem&gt;&lt;d2p1:DataQueryItem&gt;&lt;d2p1:ColumnSelection&gt;/1&lt;/d2p1:ColumnSelection&gt;&lt;d2p1:ConnectionName&gt;Total&lt;/d2p1:ConnectionName&gt;&lt;d2p1:DataQueryType&gt;SelectRowInGroup&lt;/d2p1:DataQueryType&gt;&lt;d2p1:RowSelection&gt;/0[1]&lt;/d2p1:RowSelection&gt;&lt;d2p1:TableName&gt;q25_14_1&lt;/d2p1:TableName&gt;&lt;/d2p1:DataQueryItem&gt;&lt;d2p1:DataQueryItem&gt;&lt;d2p1:ColumnSelection&gt;/1&lt;/d2p1:ColumnSelection&gt;&lt;d2p1:ConnectionName&gt;Total&lt;/d2p1:ConnectionName&gt;&lt;d2p1:DataQueryType&gt;SelectRowInGroup&lt;/d2p1:DataQueryType&gt;&lt;d2p1:RowSelection&gt;/0[1]&lt;/d2p1:RowSelection&gt;&lt;d2p1:TableName&gt;q25_15_1&lt;/d2p1:TableName&gt;&lt;/d2p1:DataQueryItem&gt;&lt;d2p1:DataQueryItem&gt;&lt;d2p1:ColumnSelection&gt;/1&lt;/d2p1:ColumnSelection&gt;&lt;d2p1:ConnectionName&gt;Total&lt;/d2p1:ConnectionName&gt;&lt;d2p1:DataQueryType&gt;SelectRowInGroup&lt;/d2p1:DataQueryType&gt;&lt;d2p1:RowSelection&gt;/0[1]&lt;/d2p1:RowSelection&gt;&lt;d2p1:TableName&gt;q25_16_1&lt;/d2p1:TableName&gt;&lt;/d2p1:DataQueryItem&gt;&lt;d2p1:DataQueryItem&gt;&lt;d2p1:ColumnSelection&gt;/1&lt;/d2p1:ColumnSelection&gt;&lt;d2p1:ConnectionName&gt;Total&lt;/d2p1:ConnectionName&gt;&lt;d2p1:DataQueryType&gt;SelectRowInGroup&lt;/d2p1:DataQueryType&gt;&lt;d2p1:RowSelection&gt;/0[1]&lt;/d2p1:RowSelection&gt;&lt;d2p1:TableName&gt;q25_17_1&lt;/d2p1:TableName&gt;&lt;/d2p1:DataQueryItem&gt;&lt;d2p1:DataQueryItem&gt;&lt;d2p1:ColumnSelection&gt;/1&lt;/d2p1:ColumnSelection&gt;&lt;d2p1:ConnectionName&gt;Total&lt;/d2p1:ConnectionName&gt;&lt;d2p1:DataQueryType&gt;SelectRowInGroup&lt;/d2p1:DataQueryType&gt;&lt;d2p1:RowSelection&gt;/0[1]&lt;/d2p1:RowSelection&gt;&lt;d2p1:TableName&gt;q25_18_1&lt;/d2p1:TableName&gt;&lt;/d2p1:DataQueryItem&gt;&lt;d2p1:DataQueryItem&gt;&lt;d2p1:ColumnSelection&gt;/1&lt;/d2p1:ColumnSelection&gt;&lt;d2p1:ConnectionName&gt;Total&lt;/d2p1:ConnectionName&gt;&lt;d2p1:DataQueryType&gt;SelectRowInGroup&lt;/d2p1:DataQueryType&gt;&lt;d2p1:RowSelection&gt;/0[1]&lt;/d2p1:RowSelection&gt;&lt;d2p1:TableName&gt;q25_19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38:59.3188652+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1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37:12.4909463+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25_1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_1&lt;/d2p1:TableName&gt;&lt;/d2p1:DataQueryItem&gt;&lt;d2p1:DataQueryItem&gt;&lt;d2p1:ColumnSelection&gt;/0[1]&lt;/d2p1:ColumnSelection&gt;&lt;d2p1:ConnectionName&gt;Total&lt;/d2p1:ConnectionName&gt;&lt;d2p1:DataQueryType&gt;SelectCell&lt;/d2p1:DataQueryType&gt;&lt;d2p1:RowSelection&gt;/0[10]&lt;/d2p1:RowSelection&gt;&lt;d2p1:TableName&gt;q25_2_1&lt;/d2p1:TableName&gt;&lt;/d2p1:DataQueryItem&gt;&lt;d2p1:DataQueryItem&gt;&lt;d2p1:ColumnSelection&gt;/1&lt;/d2p1:ColumnSelection&gt;&lt;d2p1:ConnectionName&gt;Total&lt;/d2p1:ConnectionName&gt;&lt;d2p1:DataQueryType&gt;SelectRowInGroup&lt;/d2p1:DataQueryType&gt;&lt;d2p1:RowSelection&gt;/0[10]&lt;/d2p1:RowSelection&gt;&lt;d2p1:TableName&gt;q25_2_1&lt;/d2p1:TableName&gt;&lt;/d2p1:DataQueryItem&gt;&lt;d2p1:DataQueryItem&gt;&lt;d2p1:ColumnSelection&gt;/0[1]&lt;/d2p1:ColumnSelection&gt;&lt;d2p1:ConnectionName&gt;Total&lt;/d2p1:ConnectionName&gt;&lt;d2p1:DataQueryType&gt;SelectCell&lt;/d2p1:DataQueryType&gt;&lt;d2p1:RowSelection&gt;/0[10]&lt;/d2p1:RowSelection&gt;&lt;d2p1:TableName&gt;q25_3_1&lt;/d2p1:TableName&gt;&lt;/d2p1:DataQueryItem&gt;&lt;d2p1:DataQueryItem&gt;&lt;d2p1:ColumnSelection&gt;/1&lt;/d2p1:ColumnSelection&gt;&lt;d2p1:ConnectionName&gt;Total&lt;/d2p1:ConnectionName&gt;&lt;d2p1:DataQueryType&gt;SelectRowInGroup&lt;/d2p1:DataQueryType&gt;&lt;d2p1:RowSelection&gt;/0[10]&lt;/d2p1:RowSelection&gt;&lt;d2p1:TableName&gt;q25_3_1&lt;/d2p1:TableName&gt;&lt;/d2p1:DataQueryItem&gt;&lt;d2p1:DataQueryItem&gt;&lt;d2p1:ColumnSelection&gt;/0[1]&lt;/d2p1:ColumnSelection&gt;&lt;d2p1:ConnectionName&gt;Total&lt;/d2p1:ConnectionName&gt;&lt;d2p1:DataQueryType&gt;SelectCell&lt;/d2p1:DataQueryType&gt;&lt;d2p1:RowSelection&gt;/0[10]&lt;/d2p1:RowSelection&gt;&lt;d2p1:TableName&gt;q25_4_1&lt;/d2p1:TableName&gt;&lt;/d2p1:DataQueryItem&gt;&lt;d2p1:DataQueryItem&gt;&lt;d2p1:ColumnSelection&gt;/1&lt;/d2p1:ColumnSelection&gt;&lt;d2p1:ConnectionName&gt;Total&lt;/d2p1:ConnectionName&gt;&lt;d2p1:DataQueryType&gt;SelectRowInGroup&lt;/d2p1:DataQueryType&gt;&lt;d2p1:RowSelection&gt;/0[10]&lt;/d2p1:RowSelection&gt;&lt;d2p1:TableName&gt;q25_4_1&lt;/d2p1:TableName&gt;&lt;/d2p1:DataQueryItem&gt;&lt;d2p1:DataQueryItem&gt;&lt;d2p1:ColumnSelection&gt;/0[1]&lt;/d2p1:ColumnSelection&gt;&lt;d2p1:ConnectionName&gt;Total&lt;/d2p1:ConnectionName&gt;&lt;d2p1:DataQueryType&gt;SelectCell&lt;/d2p1:DataQueryType&gt;&lt;d2p1:RowSelection&gt;/0[10]&lt;/d2p1:RowSelection&gt;&lt;d2p1:TableName&gt;q25_5_1&lt;/d2p1:TableName&gt;&lt;/d2p1:DataQueryItem&gt;&lt;d2p1:DataQueryItem&gt;&lt;d2p1:ColumnSelection&gt;/1&lt;/d2p1:ColumnSelection&gt;&lt;d2p1:ConnectionName&gt;Total&lt;/d2p1:ConnectionName&gt;&lt;d2p1:DataQueryType&gt;SelectRowInGroup&lt;/d2p1:DataQueryType&gt;&lt;d2p1:RowSelection&gt;/0[10]&lt;/d2p1:RowSelection&gt;&lt;d2p1:TableName&gt;q25_5_1&lt;/d2p1:TableName&gt;&lt;/d2p1:DataQueryItem&gt;&lt;d2p1:DataQueryItem&gt;&lt;d2p1:ColumnSelection&gt;/0[1]&lt;/d2p1:ColumnSelection&gt;&lt;d2p1:ConnectionName&gt;Total&lt;/d2p1:ConnectionName&gt;&lt;d2p1:DataQueryType&gt;SelectCell&lt;/d2p1:DataQueryType&gt;&lt;d2p1:RowSelection&gt;/0[10]&lt;/d2p1:RowSelection&gt;&lt;d2p1:TableName&gt;q25_6_1&lt;/d2p1:TableName&gt;&lt;/d2p1:DataQueryItem&gt;&lt;d2p1:DataQueryItem&gt;&lt;d2p1:ColumnSelection&gt;/1&lt;/d2p1:ColumnSelection&gt;&lt;d2p1:ConnectionName&gt;Total&lt;/d2p1:ConnectionName&gt;&lt;d2p1:DataQueryType&gt;SelectRowInGroup&lt;/d2p1:DataQueryType&gt;&lt;d2p1:RowSelection&gt;/0[10]&lt;/d2p1:RowSelection&gt;&lt;d2p1:TableName&gt;q25_6_1&lt;/d2p1:TableName&gt;&lt;/d2p1:DataQueryItem&gt;&lt;d2p1:DataQueryItem&gt;&lt;d2p1:ColumnSelection&gt;/0[1]&lt;/d2p1:ColumnSelection&gt;&lt;d2p1:ConnectionName&gt;Total&lt;/d2p1:ConnectionName&gt;&lt;d2p1:DataQueryType&gt;SelectCell&lt;/d2p1:DataQueryType&gt;&lt;d2p1:RowSelection&gt;/0[10]&lt;/d2p1:RowSelection&gt;&lt;d2p1:TableName&gt;q25_7_1&lt;/d2p1:TableName&gt;&lt;/d2p1:DataQueryItem&gt;&lt;d2p1:DataQueryItem&gt;&lt;d2p1:ColumnSelection&gt;/1&lt;/d2p1:ColumnSelection&gt;&lt;d2p1:ConnectionName&gt;Total&lt;/d2p1:ConnectionName&gt;&lt;d2p1:DataQueryType&gt;SelectRowInGroup&lt;/d2p1:DataQueryType&gt;&lt;d2p1:RowSelection&gt;/0[10]&lt;/d2p1:RowSelection&gt;&lt;d2p1:TableName&gt;q25_7_1&lt;/d2p1:TableName&gt;&lt;/d2p1:DataQueryItem&gt;&lt;d2p1:DataQueryItem&gt;&lt;d2p1:ColumnSelection&gt;/0[1]&lt;/d2p1:ColumnSelection&gt;&lt;d2p1:ConnectionName&gt;Total&lt;/d2p1:ConnectionName&gt;&lt;d2p1:DataQueryType&gt;SelectCell&lt;/d2p1:DataQueryType&gt;&lt;d2p1:RowSelection&gt;/0[10]&lt;/d2p1:RowSelection&gt;&lt;d2p1:TableName&gt;q25_8_1&lt;/d2p1:TableName&gt;&lt;/d2p1:DataQueryItem&gt;&lt;d2p1:DataQueryItem&gt;&lt;d2p1:ColumnSelection&gt;/1&lt;/d2p1:ColumnSelection&gt;&lt;d2p1:ConnectionName&gt;Total&lt;/d2p1:ConnectionName&gt;&lt;d2p1:DataQueryType&gt;SelectRowInGroup&lt;/d2p1:DataQueryType&gt;&lt;d2p1:RowSelection&gt;/0[10]&lt;/d2p1:RowSelection&gt;&lt;d2p1:TableName&gt;q25_8_1&lt;/d2p1:TableName&gt;&lt;/d2p1:DataQueryItem&gt;&lt;d2p1:DataQueryItem&gt;&lt;d2p1:ColumnSelection&gt;/0[1]&lt;/d2p1:ColumnSelection&gt;&lt;d2p1:ConnectionName&gt;Total&lt;/d2p1:ConnectionName&gt;&lt;d2p1:DataQueryType&gt;SelectCell&lt;/d2p1:DataQueryType&gt;&lt;d2p1:RowSelection&gt;/0[10]&lt;/d2p1:RowSelection&gt;&lt;d2p1:TableName&gt;q25_9_1&lt;/d2p1:TableName&gt;&lt;/d2p1:DataQueryItem&gt;&lt;d2p1:DataQueryItem&gt;&lt;d2p1:ColumnSelection&gt;/1&lt;/d2p1:ColumnSelection&gt;&lt;d2p1:ConnectionName&gt;Total&lt;/d2p1:ConnectionName&gt;&lt;d2p1:DataQueryType&gt;SelectRowInGroup&lt;/d2p1:DataQueryType&gt;&lt;d2p1:RowSelection&gt;/0[10]&lt;/d2p1:RowSelection&gt;&lt;d2p1:TableName&gt;q25_9_1&lt;/d2p1:TableName&gt;&lt;/d2p1:DataQueryItem&gt;&lt;d2p1:DataQueryItem&gt;&lt;d2p1:ColumnSelection&gt;/0[1]&lt;/d2p1:ColumnSelection&gt;&lt;d2p1:ConnectionName&gt;Total&lt;/d2p1:ConnectionName&gt;&lt;d2p1:DataQueryType&gt;SelectCell&lt;/d2p1:DataQueryType&gt;&lt;d2p1:RowSelection&gt;/0[10]&lt;/d2p1:RowSelection&gt;&lt;d2p1:TableName&gt;q25_10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0_1&lt;/d2p1:TableName&gt;&lt;/d2p1:DataQueryItem&gt;&lt;d2p1:DataQueryItem&gt;&lt;d2p1:ColumnSelection&gt;/0[1]&lt;/d2p1:ColumnSelection&gt;&lt;d2p1:ConnectionName&gt;Total&lt;/d2p1:ConnectionName&gt;&lt;d2p1:DataQueryType&gt;SelectCell&lt;/d2p1:DataQueryType&gt;&lt;d2p1:RowSelection&gt;/0[10]&lt;/d2p1:RowSelection&gt;&lt;d2p1:TableName&gt;q25_11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1_1&lt;/d2p1:TableName&gt;&lt;/d2p1:DataQueryItem&gt;&lt;d2p1:DataQueryItem&gt;&lt;d2p1:ColumnSelection&gt;/0[1]&lt;/d2p1:ColumnSelection&gt;&lt;d2p1:ConnectionName&gt;Total&lt;/d2p1:ConnectionName&gt;&lt;d2p1:DataQueryType&gt;SelectCell&lt;/d2p1:DataQueryType&gt;&lt;d2p1:RowSelection&gt;/0[10]&lt;/d2p1:RowSelection&gt;&lt;d2p1:TableName&gt;q25_12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2_1&lt;/d2p1:TableName&gt;&lt;/d2p1:DataQueryItem&gt;&lt;d2p1:DataQueryItem&gt;&lt;d2p1:ColumnSelection&gt;/0[1]&lt;/d2p1:ColumnSelection&gt;&lt;d2p1:ConnectionName&gt;Total&lt;/d2p1:ConnectionName&gt;&lt;d2p1:DataQueryType&gt;SelectCell&lt;/d2p1:DataQueryType&gt;&lt;d2p1:RowSelection&gt;/0[10]&lt;/d2p1:RowSelection&gt;&lt;d2p1:TableName&gt;q25_13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3_1&lt;/d2p1:TableName&gt;&lt;/d2p1:DataQueryItem&gt;&lt;d2p1:DataQueryItem&gt;&lt;d2p1:ColumnSelection&gt;/0[1]&lt;/d2p1:ColumnSelection&gt;&lt;d2p1:ConnectionName&gt;Total&lt;/d2p1:ConnectionName&gt;&lt;d2p1:DataQueryType&gt;SelectCell&lt;/d2p1:DataQueryType&gt;&lt;d2p1:RowSelection&gt;/0[10]&lt;/d2p1:RowSelection&gt;&lt;d2p1:TableName&gt;q25_14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4_1&lt;/d2p1:TableName&gt;&lt;/d2p1:DataQueryItem&gt;&lt;d2p1:DataQueryItem&gt;&lt;d2p1:ColumnSelection&gt;/0[1]&lt;/d2p1:ColumnSelection&gt;&lt;d2p1:ConnectionName&gt;Total&lt;/d2p1:ConnectionName&gt;&lt;d2p1:DataQueryType&gt;SelectCell&lt;/d2p1:DataQueryType&gt;&lt;d2p1:RowSelection&gt;/0[10]&lt;/d2p1:RowSelection&gt;&lt;d2p1:TableName&gt;q25_15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5_1&lt;/d2p1:TableName&gt;&lt;/d2p1:DataQueryItem&gt;&lt;d2p1:DataQueryItem&gt;&lt;d2p1:ColumnSelection&gt;/0[1]&lt;/d2p1:ColumnSelection&gt;&lt;d2p1:ConnectionName&gt;Total&lt;/d2p1:ConnectionName&gt;&lt;d2p1:DataQueryType&gt;SelectCell&lt;/d2p1:DataQueryType&gt;&lt;d2p1:RowSelection&gt;/0[10]&lt;/d2p1:RowSelection&gt;&lt;d2p1:TableName&gt;q25_16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6_1&lt;/d2p1:TableName&gt;&lt;/d2p1:DataQueryItem&gt;&lt;d2p1:DataQueryItem&gt;&lt;d2p1:ColumnSelection&gt;/0[1]&lt;/d2p1:ColumnSelection&gt;&lt;d2p1:ConnectionName&gt;Total&lt;/d2p1:ConnectionName&gt;&lt;d2p1:DataQueryType&gt;SelectCell&lt;/d2p1:DataQueryType&gt;&lt;d2p1:RowSelection&gt;/0[10]&lt;/d2p1:RowSelection&gt;&lt;d2p1:TableName&gt;q25_17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7_1&lt;/d2p1:TableName&gt;&lt;/d2p1:DataQueryItem&gt;&lt;d2p1:DataQueryItem&gt;&lt;d2p1:ColumnSelection&gt;/0[1]&lt;/d2p1:ColumnSelection&gt;&lt;d2p1:ConnectionName&gt;Total&lt;/d2p1:ConnectionName&gt;&lt;d2p1:DataQueryType&gt;SelectCell&lt;/d2p1:DataQueryType&gt;&lt;d2p1:RowSelection&gt;/0[10]&lt;/d2p1:RowSelection&gt;&lt;d2p1:TableName&gt;q25_18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8_1&lt;/d2p1:TableName&gt;&lt;/d2p1:DataQueryItem&gt;&lt;d2p1:DataQueryItem&gt;&lt;d2p1:ColumnSelection&gt;/0[1]&lt;/d2p1:ColumnSelection&gt;&lt;d2p1:ConnectionName&gt;Total&lt;/d2p1:ConnectionName&gt;&lt;d2p1:DataQueryType&gt;SelectCell&lt;/d2p1:DataQueryType&gt;&lt;d2p1:RowSelection&gt;/0[10]&lt;/d2p1:RowSelection&gt;&lt;d2p1:TableName&gt;q25_19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9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37:12.4441457+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g0KZm9yIGNvbCBpbiByZXZlcnNlZChyYW5nZSg3KSk6DQoJCU1hdHJpeC5EZWxldGVDb2x1bW4oY29sKQ0KCQkNCmZvciBjb2wgaW4gcmV2ZXJzZWQocmFuZ2UoNyxNYXRyaXguVG9wQXhpcy5EYXRhTWVtYmVycy5Db3VudCkpOg0KCQlNYXRyaXguRGVsZXRlQ29sdW1uKGNvbCkNCg0KDQptYy5GaWxsV2l0aEJhcnMoNykNCg0KbMO2c2NoTGlzdDE9WyJJdGFseSIsIlNwYWluIiwiQ3plY2ggUmVwdWJsaWMiLCJJcmVsYW5kIl0NCmzDtnNjaExpc3QyPVsiR2VybWFueSIsICJVbml0ZWQgS2luZ2RvbSIsIk5ldGhlcmxhbmRzIiwiUG9ydHVnYWwiXQ0KDQpmb3Igcm93IGluIHJldmVyc2VkKHJhbmdlKE1hdHJpeC5TaWRlQXhpcy5EYXRhTWVtYmVycy5Db3VudCkpOg0KICAgIGlmIE1hdHJpeC5TaWRlQXhpcy5EYXRhTWVtYmVyc1tyb3ddLkxhYmVsIGluIGzDtnNjaExpc3QyOiAgICAgICAgICAgICMgYW5wYXNzZW4NCiAgICAgICAgTWF0cml4LkRlbGV0ZVJvdyhyb3cpDQo=&lt;/d2p1:Script&gt;&lt;/d2p1:PackagedScript&gt;&lt;/d2p1:Transformation&gt;&lt;/Query&gt;&lt;Version&gt;4.2.0.0&lt;/Version&gt;&lt;/ShapeLink&gt;"/>
</p:tagLst>
</file>

<file path=ppt/tags/tag11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38:59.3812592+01:00&lt;/d3p1:LastUpdated&gt;&lt;d3p1:Script&gt;DQpmcmFnZT0iUGxlYXNlIHRlbGwgdXMgaG93IG11Y2ggeW91IGFncmVlIHdpdGggdGhlIGZvbGxvd2luZyBzdGF0ZW1lbnRzIHJlZ2FyZGluZyBkaWdpdGFsIHRlY2hub2xvZ2llcyAoc21hcnRwaG9uZXMsIGNvbXB1dGVycywgZXRjLikuOyAiDQpiYXNpcz0iQWxsIHJlc3BvbmRlbnRzOyAiDQoNCmxpc3RlPVtdDQoNCmZvciByb3cgaW4gcmFuZ2UoTWF0cml4LlNpZGVBeGlzLkRhdGFNZW1iZXJzLkNvdW50KToNCglmb3IgY29sIGluIHJhbmdlKE1hdHJpeC5Ub3BBeGlzLkRhdGFNZW1iZXJzLkNvdW50KToNCgkJbGlzdGUuYXBwZW5kKE1hdHJpeFtyb3ddW2NvbF1bMF0uTnVtZXJpY1ZhbHVlKQ0KCQkNCgkJDQpuPSJuPSIrIHN0cihpbnQobWluKGxpc3RlKSkpICsgIi0iICsgc3RyKGludChtYXgobGlzdGUpKSkNCg0KU2hhcGUuVGV4dGZyYW1lLlRleHRyYW5nZS5UZXh0ID0gZnJhZ2UgKyBiYXNpcyArIG4gKyAiOyBNZWFucyBhcmUgc2hvd24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5_1_1&lt;/d2p1:TableName&gt;&lt;/d2p1:DataQueryItem&gt;&lt;d2p1:DataQueryItem&gt;&lt;d2p1:ColumnSelection&gt;/1&lt;/d2p1:ColumnSelection&gt;&lt;d2p1:ConnectionName&gt;Total&lt;/d2p1:ConnectionName&gt;&lt;d2p1:DataQueryType&gt;SelectRowInGroup&lt;/d2p1:DataQueryType&gt;&lt;d2p1:RowSelection&gt;/0[1]&lt;/d2p1:RowSelection&gt;&lt;d2p1:TableName&gt;q25_2_1&lt;/d2p1:TableName&gt;&lt;/d2p1:DataQueryItem&gt;&lt;d2p1:DataQueryItem&gt;&lt;d2p1:ColumnSelection&gt;/1&lt;/d2p1:ColumnSelection&gt;&lt;d2p1:ConnectionName&gt;Total&lt;/d2p1:ConnectionName&gt;&lt;d2p1:DataQueryType&gt;SelectRowInGroup&lt;/d2p1:DataQueryType&gt;&lt;d2p1:RowSelection&gt;/0[1]&lt;/d2p1:RowSelection&gt;&lt;d2p1:TableName&gt;q25_3_1&lt;/d2p1:TableName&gt;&lt;/d2p1:DataQueryItem&gt;&lt;d2p1:DataQueryItem&gt;&lt;d2p1:ColumnSelection&gt;/1&lt;/d2p1:ColumnSelection&gt;&lt;d2p1:ConnectionName&gt;Total&lt;/d2p1:ConnectionName&gt;&lt;d2p1:DataQueryType&gt;SelectRowInGroup&lt;/d2p1:DataQueryType&gt;&lt;d2p1:RowSelection&gt;/0[1]&lt;/d2p1:RowSelection&gt;&lt;d2p1:TableName&gt;q25_4_1&lt;/d2p1:TableName&gt;&lt;/d2p1:DataQueryItem&gt;&lt;d2p1:DataQueryItem&gt;&lt;d2p1:ColumnSelection&gt;/1&lt;/d2p1:ColumnSelection&gt;&lt;d2p1:ConnectionName&gt;Total&lt;/d2p1:ConnectionName&gt;&lt;d2p1:DataQueryType&gt;SelectRowInGroup&lt;/d2p1:DataQueryType&gt;&lt;d2p1:RowSelection&gt;/0[1]&lt;/d2p1:RowSelection&gt;&lt;d2p1:TableName&gt;q25_5_1&lt;/d2p1:TableName&gt;&lt;/d2p1:DataQueryItem&gt;&lt;d2p1:DataQueryItem&gt;&lt;d2p1:ColumnSelection&gt;/1&lt;/d2p1:ColumnSelection&gt;&lt;d2p1:ConnectionName&gt;Total&lt;/d2p1:ConnectionName&gt;&lt;d2p1:DataQueryType&gt;SelectRowInGroup&lt;/d2p1:DataQueryType&gt;&lt;d2p1:RowSelection&gt;/0[1]&lt;/d2p1:RowSelection&gt;&lt;d2p1:TableName&gt;q25_6_1&lt;/d2p1:TableName&gt;&lt;/d2p1:DataQueryItem&gt;&lt;d2p1:DataQueryItem&gt;&lt;d2p1:ColumnSelection&gt;/1&lt;/d2p1:ColumnSelection&gt;&lt;d2p1:ConnectionName&gt;Total&lt;/d2p1:ConnectionName&gt;&lt;d2p1:DataQueryType&gt;SelectRowInGroup&lt;/d2p1:DataQueryType&gt;&lt;d2p1:RowSelection&gt;/0[1]&lt;/d2p1:RowSelection&gt;&lt;d2p1:TableName&gt;q25_7_1&lt;/d2p1:TableName&gt;&lt;/d2p1:DataQueryItem&gt;&lt;d2p1:DataQueryItem&gt;&lt;d2p1:ColumnSelection&gt;/1&lt;/d2p1:ColumnSelection&gt;&lt;d2p1:ConnectionName&gt;Total&lt;/d2p1:ConnectionName&gt;&lt;d2p1:DataQueryType&gt;SelectRowInGroup&lt;/d2p1:DataQueryType&gt;&lt;d2p1:RowSelection&gt;/0[1]&lt;/d2p1:RowSelection&gt;&lt;d2p1:TableName&gt;q25_8_1&lt;/d2p1:TableName&gt;&lt;/d2p1:DataQueryItem&gt;&lt;d2p1:DataQueryItem&gt;&lt;d2p1:ColumnSelection&gt;/1&lt;/d2p1:ColumnSelection&gt;&lt;d2p1:ConnectionName&gt;Total&lt;/d2p1:ConnectionName&gt;&lt;d2p1:DataQueryType&gt;SelectRowInGroup&lt;/d2p1:DataQueryType&gt;&lt;d2p1:RowSelection&gt;/0[1]&lt;/d2p1:RowSelection&gt;&lt;d2p1:TableName&gt;q25_9_1&lt;/d2p1:TableName&gt;&lt;/d2p1:DataQueryItem&gt;&lt;d2p1:DataQueryItem&gt;&lt;d2p1:ColumnSelection&gt;/1&lt;/d2p1:ColumnSelection&gt;&lt;d2p1:ConnectionName&gt;Total&lt;/d2p1:ConnectionName&gt;&lt;d2p1:DataQueryType&gt;SelectRowInGroup&lt;/d2p1:DataQueryType&gt;&lt;d2p1:RowSelection&gt;/0[1]&lt;/d2p1:RowSelection&gt;&lt;d2p1:TableName&gt;q25_10_1&lt;/d2p1:TableName&gt;&lt;/d2p1:DataQueryItem&gt;&lt;d2p1:DataQueryItem&gt;&lt;d2p1:ColumnSelection&gt;/1&lt;/d2p1:ColumnSelection&gt;&lt;d2p1:ConnectionName&gt;Total&lt;/d2p1:ConnectionName&gt;&lt;d2p1:DataQueryType&gt;SelectRowInGroup&lt;/d2p1:DataQueryType&gt;&lt;d2p1:RowSelection&gt;/0[1]&lt;/d2p1:RowSelection&gt;&lt;d2p1:TableName&gt;q25_11_1&lt;/d2p1:TableName&gt;&lt;/d2p1:DataQueryItem&gt;&lt;d2p1:DataQueryItem&gt;&lt;d2p1:ColumnSelection&gt;/1&lt;/d2p1:ColumnSelection&gt;&lt;d2p1:ConnectionName&gt;Total&lt;/d2p1:ConnectionName&gt;&lt;d2p1:DataQueryType&gt;SelectRowInGroup&lt;/d2p1:DataQueryType&gt;&lt;d2p1:RowSelection&gt;/0[1]&lt;/d2p1:RowSelection&gt;&lt;d2p1:TableName&gt;q25_12_1&lt;/d2p1:TableName&gt;&lt;/d2p1:DataQueryItem&gt;&lt;d2p1:DataQueryItem&gt;&lt;d2p1:ColumnSelection&gt;/1&lt;/d2p1:ColumnSelection&gt;&lt;d2p1:ConnectionName&gt;Total&lt;/d2p1:ConnectionName&gt;&lt;d2p1:DataQueryType&gt;SelectRowInGroup&lt;/d2p1:DataQueryType&gt;&lt;d2p1:RowSelection&gt;/0[1]&lt;/d2p1:RowSelection&gt;&lt;d2p1:TableName&gt;q25_13_1&lt;/d2p1:TableName&gt;&lt;/d2p1:DataQueryItem&gt;&lt;d2p1:DataQueryItem&gt;&lt;d2p1:ColumnSelection&gt;/1&lt;/d2p1:ColumnSelection&gt;&lt;d2p1:ConnectionName&gt;Total&lt;/d2p1:ConnectionName&gt;&lt;d2p1:DataQueryType&gt;SelectRowInGroup&lt;/d2p1:DataQueryType&gt;&lt;d2p1:RowSelection&gt;/0[1]&lt;/d2p1:RowSelection&gt;&lt;d2p1:TableName&gt;q25_14_1&lt;/d2p1:TableName&gt;&lt;/d2p1:DataQueryItem&gt;&lt;d2p1:DataQueryItem&gt;&lt;d2p1:ColumnSelection&gt;/1&lt;/d2p1:ColumnSelection&gt;&lt;d2p1:ConnectionName&gt;Total&lt;/d2p1:ConnectionName&gt;&lt;d2p1:DataQueryType&gt;SelectRowInGroup&lt;/d2p1:DataQueryType&gt;&lt;d2p1:RowSelection&gt;/0[1]&lt;/d2p1:RowSelection&gt;&lt;d2p1:TableName&gt;q25_15_1&lt;/d2p1:TableName&gt;&lt;/d2p1:DataQueryItem&gt;&lt;d2p1:DataQueryItem&gt;&lt;d2p1:ColumnSelection&gt;/1&lt;/d2p1:ColumnSelection&gt;&lt;d2p1:ConnectionName&gt;Total&lt;/d2p1:ConnectionName&gt;&lt;d2p1:DataQueryType&gt;SelectRowInGroup&lt;/d2p1:DataQueryType&gt;&lt;d2p1:RowSelection&gt;/0[1]&lt;/d2p1:RowSelection&gt;&lt;d2p1:TableName&gt;q25_16_1&lt;/d2p1:TableName&gt;&lt;/d2p1:DataQueryItem&gt;&lt;d2p1:DataQueryItem&gt;&lt;d2p1:ColumnSelection&gt;/1&lt;/d2p1:ColumnSelection&gt;&lt;d2p1:ConnectionName&gt;Total&lt;/d2p1:ConnectionName&gt;&lt;d2p1:DataQueryType&gt;SelectRowInGroup&lt;/d2p1:DataQueryType&gt;&lt;d2p1:RowSelection&gt;/0[1]&lt;/d2p1:RowSelection&gt;&lt;d2p1:TableName&gt;q25_17_1&lt;/d2p1:TableName&gt;&lt;/d2p1:DataQueryItem&gt;&lt;d2p1:DataQueryItem&gt;&lt;d2p1:ColumnSelection&gt;/1&lt;/d2p1:ColumnSelection&gt;&lt;d2p1:ConnectionName&gt;Total&lt;/d2p1:ConnectionName&gt;&lt;d2p1:DataQueryType&gt;SelectRowInGroup&lt;/d2p1:DataQueryType&gt;&lt;d2p1:RowSelection&gt;/0[1]&lt;/d2p1:RowSelection&gt;&lt;d2p1:TableName&gt;q25_18_1&lt;/d2p1:TableName&gt;&lt;/d2p1:DataQueryItem&gt;&lt;d2p1:DataQueryItem&gt;&lt;d2p1:ColumnSelection&gt;/1&lt;/d2p1:ColumnSelection&gt;&lt;d2p1:ConnectionName&gt;Total&lt;/d2p1:ConnectionName&gt;&lt;d2p1:DataQueryType&gt;SelectRowInGroup&lt;/d2p1:DataQueryType&gt;&lt;d2p1:RowSelection&gt;/0[1]&lt;/d2p1:RowSelection&gt;&lt;d2p1:TableName&gt;q25_19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38:59.3188652+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1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38:13.9713345+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25_1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_1&lt;/d2p1:TableName&gt;&lt;/d2p1:DataQueryItem&gt;&lt;d2p1:DataQueryItem&gt;&lt;d2p1:ColumnSelection&gt;/0[1]&lt;/d2p1:ColumnSelection&gt;&lt;d2p1:ConnectionName&gt;Total&lt;/d2p1:ConnectionName&gt;&lt;d2p1:DataQueryType&gt;SelectCell&lt;/d2p1:DataQueryType&gt;&lt;d2p1:RowSelection&gt;/0[10]&lt;/d2p1:RowSelection&gt;&lt;d2p1:TableName&gt;q25_2_1&lt;/d2p1:TableName&gt;&lt;/d2p1:DataQueryItem&gt;&lt;d2p1:DataQueryItem&gt;&lt;d2p1:ColumnSelection&gt;/1&lt;/d2p1:ColumnSelection&gt;&lt;d2p1:ConnectionName&gt;Total&lt;/d2p1:ConnectionName&gt;&lt;d2p1:DataQueryType&gt;SelectRowInGroup&lt;/d2p1:DataQueryType&gt;&lt;d2p1:RowSelection&gt;/0[10]&lt;/d2p1:RowSelection&gt;&lt;d2p1:TableName&gt;q25_2_1&lt;/d2p1:TableName&gt;&lt;/d2p1:DataQueryItem&gt;&lt;d2p1:DataQueryItem&gt;&lt;d2p1:ColumnSelection&gt;/0[1]&lt;/d2p1:ColumnSelection&gt;&lt;d2p1:ConnectionName&gt;Total&lt;/d2p1:ConnectionName&gt;&lt;d2p1:DataQueryType&gt;SelectCell&lt;/d2p1:DataQueryType&gt;&lt;d2p1:RowSelection&gt;/0[10]&lt;/d2p1:RowSelection&gt;&lt;d2p1:TableName&gt;q25_3_1&lt;/d2p1:TableName&gt;&lt;/d2p1:DataQueryItem&gt;&lt;d2p1:DataQueryItem&gt;&lt;d2p1:ColumnSelection&gt;/1&lt;/d2p1:ColumnSelection&gt;&lt;d2p1:ConnectionName&gt;Total&lt;/d2p1:ConnectionName&gt;&lt;d2p1:DataQueryType&gt;SelectRowInGroup&lt;/d2p1:DataQueryType&gt;&lt;d2p1:RowSelection&gt;/0[10]&lt;/d2p1:RowSelection&gt;&lt;d2p1:TableName&gt;q25_3_1&lt;/d2p1:TableName&gt;&lt;/d2p1:DataQueryItem&gt;&lt;d2p1:DataQueryItem&gt;&lt;d2p1:ColumnSelection&gt;/0[1]&lt;/d2p1:ColumnSelection&gt;&lt;d2p1:ConnectionName&gt;Total&lt;/d2p1:ConnectionName&gt;&lt;d2p1:DataQueryType&gt;SelectCell&lt;/d2p1:DataQueryType&gt;&lt;d2p1:RowSelection&gt;/0[10]&lt;/d2p1:RowSelection&gt;&lt;d2p1:TableName&gt;q25_4_1&lt;/d2p1:TableName&gt;&lt;/d2p1:DataQueryItem&gt;&lt;d2p1:DataQueryItem&gt;&lt;d2p1:ColumnSelection&gt;/1&lt;/d2p1:ColumnSelection&gt;&lt;d2p1:ConnectionName&gt;Total&lt;/d2p1:ConnectionName&gt;&lt;d2p1:DataQueryType&gt;SelectRowInGroup&lt;/d2p1:DataQueryType&gt;&lt;d2p1:RowSelection&gt;/0[10]&lt;/d2p1:RowSelection&gt;&lt;d2p1:TableName&gt;q25_4_1&lt;/d2p1:TableName&gt;&lt;/d2p1:DataQueryItem&gt;&lt;d2p1:DataQueryItem&gt;&lt;d2p1:ColumnSelection&gt;/0[1]&lt;/d2p1:ColumnSelection&gt;&lt;d2p1:ConnectionName&gt;Total&lt;/d2p1:ConnectionName&gt;&lt;d2p1:DataQueryType&gt;SelectCell&lt;/d2p1:DataQueryType&gt;&lt;d2p1:RowSelection&gt;/0[10]&lt;/d2p1:RowSelection&gt;&lt;d2p1:TableName&gt;q25_5_1&lt;/d2p1:TableName&gt;&lt;/d2p1:DataQueryItem&gt;&lt;d2p1:DataQueryItem&gt;&lt;d2p1:ColumnSelection&gt;/1&lt;/d2p1:ColumnSelection&gt;&lt;d2p1:ConnectionName&gt;Total&lt;/d2p1:ConnectionName&gt;&lt;d2p1:DataQueryType&gt;SelectRowInGroup&lt;/d2p1:DataQueryType&gt;&lt;d2p1:RowSelection&gt;/0[10]&lt;/d2p1:RowSelection&gt;&lt;d2p1:TableName&gt;q25_5_1&lt;/d2p1:TableName&gt;&lt;/d2p1:DataQueryItem&gt;&lt;d2p1:DataQueryItem&gt;&lt;d2p1:ColumnSelection&gt;/0[1]&lt;/d2p1:ColumnSelection&gt;&lt;d2p1:ConnectionName&gt;Total&lt;/d2p1:ConnectionName&gt;&lt;d2p1:DataQueryType&gt;SelectCell&lt;/d2p1:DataQueryType&gt;&lt;d2p1:RowSelection&gt;/0[10]&lt;/d2p1:RowSelection&gt;&lt;d2p1:TableName&gt;q25_6_1&lt;/d2p1:TableName&gt;&lt;/d2p1:DataQueryItem&gt;&lt;d2p1:DataQueryItem&gt;&lt;d2p1:ColumnSelection&gt;/1&lt;/d2p1:ColumnSelection&gt;&lt;d2p1:ConnectionName&gt;Total&lt;/d2p1:ConnectionName&gt;&lt;d2p1:DataQueryType&gt;SelectRowInGroup&lt;/d2p1:DataQueryType&gt;&lt;d2p1:RowSelection&gt;/0[10]&lt;/d2p1:RowSelection&gt;&lt;d2p1:TableName&gt;q25_6_1&lt;/d2p1:TableName&gt;&lt;/d2p1:DataQueryItem&gt;&lt;d2p1:DataQueryItem&gt;&lt;d2p1:ColumnSelection&gt;/0[1]&lt;/d2p1:ColumnSelection&gt;&lt;d2p1:ConnectionName&gt;Total&lt;/d2p1:ConnectionName&gt;&lt;d2p1:DataQueryType&gt;SelectCell&lt;/d2p1:DataQueryType&gt;&lt;d2p1:RowSelection&gt;/0[10]&lt;/d2p1:RowSelection&gt;&lt;d2p1:TableName&gt;q25_7_1&lt;/d2p1:TableName&gt;&lt;/d2p1:DataQueryItem&gt;&lt;d2p1:DataQueryItem&gt;&lt;d2p1:ColumnSelection&gt;/1&lt;/d2p1:ColumnSelection&gt;&lt;d2p1:ConnectionName&gt;Total&lt;/d2p1:ConnectionName&gt;&lt;d2p1:DataQueryType&gt;SelectRowInGroup&lt;/d2p1:DataQueryType&gt;&lt;d2p1:RowSelection&gt;/0[10]&lt;/d2p1:RowSelection&gt;&lt;d2p1:TableName&gt;q25_7_1&lt;/d2p1:TableName&gt;&lt;/d2p1:DataQueryItem&gt;&lt;d2p1:DataQueryItem&gt;&lt;d2p1:ColumnSelection&gt;/0[1]&lt;/d2p1:ColumnSelection&gt;&lt;d2p1:ConnectionName&gt;Total&lt;/d2p1:ConnectionName&gt;&lt;d2p1:DataQueryType&gt;SelectCell&lt;/d2p1:DataQueryType&gt;&lt;d2p1:RowSelection&gt;/0[10]&lt;/d2p1:RowSelection&gt;&lt;d2p1:TableName&gt;q25_8_1&lt;/d2p1:TableName&gt;&lt;/d2p1:DataQueryItem&gt;&lt;d2p1:DataQueryItem&gt;&lt;d2p1:ColumnSelection&gt;/1&lt;/d2p1:ColumnSelection&gt;&lt;d2p1:ConnectionName&gt;Total&lt;/d2p1:ConnectionName&gt;&lt;d2p1:DataQueryType&gt;SelectRowInGroup&lt;/d2p1:DataQueryType&gt;&lt;d2p1:RowSelection&gt;/0[10]&lt;/d2p1:RowSelection&gt;&lt;d2p1:TableName&gt;q25_8_1&lt;/d2p1:TableName&gt;&lt;/d2p1:DataQueryItem&gt;&lt;d2p1:DataQueryItem&gt;&lt;d2p1:ColumnSelection&gt;/0[1]&lt;/d2p1:ColumnSelection&gt;&lt;d2p1:ConnectionName&gt;Total&lt;/d2p1:ConnectionName&gt;&lt;d2p1:DataQueryType&gt;SelectCell&lt;/d2p1:DataQueryType&gt;&lt;d2p1:RowSelection&gt;/0[10]&lt;/d2p1:RowSelection&gt;&lt;d2p1:TableName&gt;q25_9_1&lt;/d2p1:TableName&gt;&lt;/d2p1:DataQueryItem&gt;&lt;d2p1:DataQueryItem&gt;&lt;d2p1:ColumnSelection&gt;/1&lt;/d2p1:ColumnSelection&gt;&lt;d2p1:ConnectionName&gt;Total&lt;/d2p1:ConnectionName&gt;&lt;d2p1:DataQueryType&gt;SelectRowInGroup&lt;/d2p1:DataQueryType&gt;&lt;d2p1:RowSelection&gt;/0[10]&lt;/d2p1:RowSelection&gt;&lt;d2p1:TableName&gt;q25_9_1&lt;/d2p1:TableName&gt;&lt;/d2p1:DataQueryItem&gt;&lt;d2p1:DataQueryItem&gt;&lt;d2p1:ColumnSelection&gt;/0[1]&lt;/d2p1:ColumnSelection&gt;&lt;d2p1:ConnectionName&gt;Total&lt;/d2p1:ConnectionName&gt;&lt;d2p1:DataQueryType&gt;SelectCell&lt;/d2p1:DataQueryType&gt;&lt;d2p1:RowSelection&gt;/0[10]&lt;/d2p1:RowSelection&gt;&lt;d2p1:TableName&gt;q25_10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0_1&lt;/d2p1:TableName&gt;&lt;/d2p1:DataQueryItem&gt;&lt;d2p1:DataQueryItem&gt;&lt;d2p1:ColumnSelection&gt;/0[1]&lt;/d2p1:ColumnSelection&gt;&lt;d2p1:ConnectionName&gt;Total&lt;/d2p1:ConnectionName&gt;&lt;d2p1:DataQueryType&gt;SelectCell&lt;/d2p1:DataQueryType&gt;&lt;d2p1:RowSelection&gt;/0[10]&lt;/d2p1:RowSelection&gt;&lt;d2p1:TableName&gt;q25_11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1_1&lt;/d2p1:TableName&gt;&lt;/d2p1:DataQueryItem&gt;&lt;d2p1:DataQueryItem&gt;&lt;d2p1:ColumnSelection&gt;/0[1]&lt;/d2p1:ColumnSelection&gt;&lt;d2p1:ConnectionName&gt;Total&lt;/d2p1:ConnectionName&gt;&lt;d2p1:DataQueryType&gt;SelectCell&lt;/d2p1:DataQueryType&gt;&lt;d2p1:RowSelection&gt;/0[10]&lt;/d2p1:RowSelection&gt;&lt;d2p1:TableName&gt;q25_12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2_1&lt;/d2p1:TableName&gt;&lt;/d2p1:DataQueryItem&gt;&lt;d2p1:DataQueryItem&gt;&lt;d2p1:ColumnSelection&gt;/0[1]&lt;/d2p1:ColumnSelection&gt;&lt;d2p1:ConnectionName&gt;Total&lt;/d2p1:ConnectionName&gt;&lt;d2p1:DataQueryType&gt;SelectCell&lt;/d2p1:DataQueryType&gt;&lt;d2p1:RowSelection&gt;/0[10]&lt;/d2p1:RowSelection&gt;&lt;d2p1:TableName&gt;q25_13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3_1&lt;/d2p1:TableName&gt;&lt;/d2p1:DataQueryItem&gt;&lt;d2p1:DataQueryItem&gt;&lt;d2p1:ColumnSelection&gt;/0[1]&lt;/d2p1:ColumnSelection&gt;&lt;d2p1:ConnectionName&gt;Total&lt;/d2p1:ConnectionName&gt;&lt;d2p1:DataQueryType&gt;SelectCell&lt;/d2p1:DataQueryType&gt;&lt;d2p1:RowSelection&gt;/0[10]&lt;/d2p1:RowSelection&gt;&lt;d2p1:TableName&gt;q25_14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4_1&lt;/d2p1:TableName&gt;&lt;/d2p1:DataQueryItem&gt;&lt;d2p1:DataQueryItem&gt;&lt;d2p1:ColumnSelection&gt;/0[1]&lt;/d2p1:ColumnSelection&gt;&lt;d2p1:ConnectionName&gt;Total&lt;/d2p1:ConnectionName&gt;&lt;d2p1:DataQueryType&gt;SelectCell&lt;/d2p1:DataQueryType&gt;&lt;d2p1:RowSelection&gt;/0[10]&lt;/d2p1:RowSelection&gt;&lt;d2p1:TableName&gt;q25_15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5_1&lt;/d2p1:TableName&gt;&lt;/d2p1:DataQueryItem&gt;&lt;d2p1:DataQueryItem&gt;&lt;d2p1:ColumnSelection&gt;/0[1]&lt;/d2p1:ColumnSelection&gt;&lt;d2p1:ConnectionName&gt;Total&lt;/d2p1:ConnectionName&gt;&lt;d2p1:DataQueryType&gt;SelectCell&lt;/d2p1:DataQueryType&gt;&lt;d2p1:RowSelection&gt;/0[10]&lt;/d2p1:RowSelection&gt;&lt;d2p1:TableName&gt;q25_16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6_1&lt;/d2p1:TableName&gt;&lt;/d2p1:DataQueryItem&gt;&lt;d2p1:DataQueryItem&gt;&lt;d2p1:ColumnSelection&gt;/0[1]&lt;/d2p1:ColumnSelection&gt;&lt;d2p1:ConnectionName&gt;Total&lt;/d2p1:ConnectionName&gt;&lt;d2p1:DataQueryType&gt;SelectCell&lt;/d2p1:DataQueryType&gt;&lt;d2p1:RowSelection&gt;/0[10]&lt;/d2p1:RowSelection&gt;&lt;d2p1:TableName&gt;q25_17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7_1&lt;/d2p1:TableName&gt;&lt;/d2p1:DataQueryItem&gt;&lt;d2p1:DataQueryItem&gt;&lt;d2p1:ColumnSelection&gt;/0[1]&lt;/d2p1:ColumnSelection&gt;&lt;d2p1:ConnectionName&gt;Total&lt;/d2p1:ConnectionName&gt;&lt;d2p1:DataQueryType&gt;SelectCell&lt;/d2p1:DataQueryType&gt;&lt;d2p1:RowSelection&gt;/0[10]&lt;/d2p1:RowSelection&gt;&lt;d2p1:TableName&gt;q25_18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8_1&lt;/d2p1:TableName&gt;&lt;/d2p1:DataQueryItem&gt;&lt;d2p1:DataQueryItem&gt;&lt;d2p1:ColumnSelection&gt;/0[1]&lt;/d2p1:ColumnSelection&gt;&lt;d2p1:ConnectionName&gt;Total&lt;/d2p1:ConnectionName&gt;&lt;d2p1:DataQueryType&gt;SelectCell&lt;/d2p1:DataQueryType&gt;&lt;d2p1:RowSelection&gt;/0[10]&lt;/d2p1:RowSelection&gt;&lt;d2p1:TableName&gt;q25_19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9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38:13.9401341+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mZvciBjb2wgaW4gcmV2ZXJzZWQocmFuZ2UoMTQpKToNCgkJTWF0cml4LkRlbGV0ZUNvbHVtbihjb2wpDQoJCQ0KbWMuRmlsbFdpdGhCYXJzKDcpDQoNCmzDtnNjaExpc3QxPVsiSXRhbHkiLCJTcGFpbiIsIkN6ZWNoIFJlcHVibGljIiwiSXJlbGFuZCJdDQpsw7ZzY2hMaXN0Mj1bIkdlcm1hbnkiLCAiVW5pdGVkIEtpbmdkb20iLCJOZXRoZXJsYW5kcyIsIlBvcnR1Z2FsIl0NCg0KZm9yIHJvdyBpbiByZXZlcnNlZChyYW5nZShNYXRyaXguU2lkZUF4aXMuRGF0YU1lbWJlcnMuQ291bnQpKToNCiAgICBpZiBNYXRyaXguU2lkZUF4aXMuRGF0YU1lbWJlcnNbcm93XS5MYWJlbCBpbiBsw7ZzY2hMaXN0MTogICAgICAgICAgICAjIGFucGFzc2VuDQogICAgICAgIE1hdHJpeC5EZWxldGVSb3cocm93KQ0K&lt;/d2p1:Script&gt;&lt;/d2p1:PackagedScript&gt;&lt;/d2p1:Transformation&gt;&lt;/Query&gt;&lt;Version&gt;4.2.0.0&lt;/Version&gt;&lt;/ShapeLink&gt;"/>
</p:tagLst>
</file>

<file path=ppt/tags/tag11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39:12.0472412+01:00&lt;/d3p1:LastUpdated&gt;&lt;d3p1:Script&gt;DQpmcmFnZT0iUGxlYXNlIHRlbGwgdXMgaG93IG11Y2ggeW91IGFncmVlIHdpdGggdGhlIGZvbGxvd2luZyBzdGF0ZW1lbnRzIHJlZ2FyZGluZyBkaWdpdGFsIHRlY2hub2xvZ2llcyAoc21hcnRwaG9uZXMsIGNvbXB1dGVycywgZXRjLikuOyAiDQpiYXNpcz0iQWxsIHJlc3BvbmRlbnRzOyAiDQoNCmxpc3RlPVtdDQoNCmZvciByb3cgaW4gcmFuZ2UoTWF0cml4LlNpZGVBeGlzLkRhdGFNZW1iZXJzLkNvdW50KToNCglmb3IgY29sIGluIHJhbmdlKE1hdHJpeC5Ub3BBeGlzLkRhdGFNZW1iZXJzLkNvdW50KToNCgkJbGlzdGUuYXBwZW5kKE1hdHJpeFtyb3ddW2NvbF1bMF0uTnVtZXJpY1ZhbHVlKQ0KCQkNCgkJDQpuPSJuPSIrIHN0cihpbnQobWluKGxpc3RlKSkpICsgIi0iICsgc3RyKGludChtYXgobGlzdGUpKSkNCg0KU2hhcGUuVGV4dGZyYW1lLlRleHRyYW5nZS5UZXh0ID0gZnJhZ2UgKyBiYXNpcyArIG4gKyAiOyBNZWFucyBhcmUgc2hvd24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5_1_1&lt;/d2p1:TableName&gt;&lt;/d2p1:DataQueryItem&gt;&lt;d2p1:DataQueryItem&gt;&lt;d2p1:ColumnSelection&gt;/1&lt;/d2p1:ColumnSelection&gt;&lt;d2p1:ConnectionName&gt;Total&lt;/d2p1:ConnectionName&gt;&lt;d2p1:DataQueryType&gt;SelectRowInGroup&lt;/d2p1:DataQueryType&gt;&lt;d2p1:RowSelection&gt;/0[1]&lt;/d2p1:RowSelection&gt;&lt;d2p1:TableName&gt;q25_2_1&lt;/d2p1:TableName&gt;&lt;/d2p1:DataQueryItem&gt;&lt;d2p1:DataQueryItem&gt;&lt;d2p1:ColumnSelection&gt;/1&lt;/d2p1:ColumnSelection&gt;&lt;d2p1:ConnectionName&gt;Total&lt;/d2p1:ConnectionName&gt;&lt;d2p1:DataQueryType&gt;SelectRowInGroup&lt;/d2p1:DataQueryType&gt;&lt;d2p1:RowSelection&gt;/0[1]&lt;/d2p1:RowSelection&gt;&lt;d2p1:TableName&gt;q25_3_1&lt;/d2p1:TableName&gt;&lt;/d2p1:DataQueryItem&gt;&lt;d2p1:DataQueryItem&gt;&lt;d2p1:ColumnSelection&gt;/1&lt;/d2p1:ColumnSelection&gt;&lt;d2p1:ConnectionName&gt;Total&lt;/d2p1:ConnectionName&gt;&lt;d2p1:DataQueryType&gt;SelectRowInGroup&lt;/d2p1:DataQueryType&gt;&lt;d2p1:RowSelection&gt;/0[1]&lt;/d2p1:RowSelection&gt;&lt;d2p1:TableName&gt;q25_4_1&lt;/d2p1:TableName&gt;&lt;/d2p1:DataQueryItem&gt;&lt;d2p1:DataQueryItem&gt;&lt;d2p1:ColumnSelection&gt;/1&lt;/d2p1:ColumnSelection&gt;&lt;d2p1:ConnectionName&gt;Total&lt;/d2p1:ConnectionName&gt;&lt;d2p1:DataQueryType&gt;SelectRowInGroup&lt;/d2p1:DataQueryType&gt;&lt;d2p1:RowSelection&gt;/0[1]&lt;/d2p1:RowSelection&gt;&lt;d2p1:TableName&gt;q25_5_1&lt;/d2p1:TableName&gt;&lt;/d2p1:DataQueryItem&gt;&lt;d2p1:DataQueryItem&gt;&lt;d2p1:ColumnSelection&gt;/1&lt;/d2p1:ColumnSelection&gt;&lt;d2p1:ConnectionName&gt;Total&lt;/d2p1:ConnectionName&gt;&lt;d2p1:DataQueryType&gt;SelectRowInGroup&lt;/d2p1:DataQueryType&gt;&lt;d2p1:RowSelection&gt;/0[1]&lt;/d2p1:RowSelection&gt;&lt;d2p1:TableName&gt;q25_6_1&lt;/d2p1:TableName&gt;&lt;/d2p1:DataQueryItem&gt;&lt;d2p1:DataQueryItem&gt;&lt;d2p1:ColumnSelection&gt;/1&lt;/d2p1:ColumnSelection&gt;&lt;d2p1:ConnectionName&gt;Total&lt;/d2p1:ConnectionName&gt;&lt;d2p1:DataQueryType&gt;SelectRowInGroup&lt;/d2p1:DataQueryType&gt;&lt;d2p1:RowSelection&gt;/0[1]&lt;/d2p1:RowSelection&gt;&lt;d2p1:TableName&gt;q25_7_1&lt;/d2p1:TableName&gt;&lt;/d2p1:DataQueryItem&gt;&lt;d2p1:DataQueryItem&gt;&lt;d2p1:ColumnSelection&gt;/1&lt;/d2p1:ColumnSelection&gt;&lt;d2p1:ConnectionName&gt;Total&lt;/d2p1:ConnectionName&gt;&lt;d2p1:DataQueryType&gt;SelectRowInGroup&lt;/d2p1:DataQueryType&gt;&lt;d2p1:RowSelection&gt;/0[1]&lt;/d2p1:RowSelection&gt;&lt;d2p1:TableName&gt;q25_8_1&lt;/d2p1:TableName&gt;&lt;/d2p1:DataQueryItem&gt;&lt;d2p1:DataQueryItem&gt;&lt;d2p1:ColumnSelection&gt;/1&lt;/d2p1:ColumnSelection&gt;&lt;d2p1:ConnectionName&gt;Total&lt;/d2p1:ConnectionName&gt;&lt;d2p1:DataQueryType&gt;SelectRowInGroup&lt;/d2p1:DataQueryType&gt;&lt;d2p1:RowSelection&gt;/0[1]&lt;/d2p1:RowSelection&gt;&lt;d2p1:TableName&gt;q25_9_1&lt;/d2p1:TableName&gt;&lt;/d2p1:DataQueryItem&gt;&lt;d2p1:DataQueryItem&gt;&lt;d2p1:ColumnSelection&gt;/1&lt;/d2p1:ColumnSelection&gt;&lt;d2p1:ConnectionName&gt;Total&lt;/d2p1:ConnectionName&gt;&lt;d2p1:DataQueryType&gt;SelectRowInGroup&lt;/d2p1:DataQueryType&gt;&lt;d2p1:RowSelection&gt;/0[1]&lt;/d2p1:RowSelection&gt;&lt;d2p1:TableName&gt;q25_10_1&lt;/d2p1:TableName&gt;&lt;/d2p1:DataQueryItem&gt;&lt;d2p1:DataQueryItem&gt;&lt;d2p1:ColumnSelection&gt;/1&lt;/d2p1:ColumnSelection&gt;&lt;d2p1:ConnectionName&gt;Total&lt;/d2p1:ConnectionName&gt;&lt;d2p1:DataQueryType&gt;SelectRowInGroup&lt;/d2p1:DataQueryType&gt;&lt;d2p1:RowSelection&gt;/0[1]&lt;/d2p1:RowSelection&gt;&lt;d2p1:TableName&gt;q25_11_1&lt;/d2p1:TableName&gt;&lt;/d2p1:DataQueryItem&gt;&lt;d2p1:DataQueryItem&gt;&lt;d2p1:ColumnSelection&gt;/1&lt;/d2p1:ColumnSelection&gt;&lt;d2p1:ConnectionName&gt;Total&lt;/d2p1:ConnectionName&gt;&lt;d2p1:DataQueryType&gt;SelectRowInGroup&lt;/d2p1:DataQueryType&gt;&lt;d2p1:RowSelection&gt;/0[1]&lt;/d2p1:RowSelection&gt;&lt;d2p1:TableName&gt;q25_12_1&lt;/d2p1:TableName&gt;&lt;/d2p1:DataQueryItem&gt;&lt;d2p1:DataQueryItem&gt;&lt;d2p1:ColumnSelection&gt;/1&lt;/d2p1:ColumnSelection&gt;&lt;d2p1:ConnectionName&gt;Total&lt;/d2p1:ConnectionName&gt;&lt;d2p1:DataQueryType&gt;SelectRowInGroup&lt;/d2p1:DataQueryType&gt;&lt;d2p1:RowSelection&gt;/0[1]&lt;/d2p1:RowSelection&gt;&lt;d2p1:TableName&gt;q25_13_1&lt;/d2p1:TableName&gt;&lt;/d2p1:DataQueryItem&gt;&lt;d2p1:DataQueryItem&gt;&lt;d2p1:ColumnSelection&gt;/1&lt;/d2p1:ColumnSelection&gt;&lt;d2p1:ConnectionName&gt;Total&lt;/d2p1:ConnectionName&gt;&lt;d2p1:DataQueryType&gt;SelectRowInGroup&lt;/d2p1:DataQueryType&gt;&lt;d2p1:RowSelection&gt;/0[1]&lt;/d2p1:RowSelection&gt;&lt;d2p1:TableName&gt;q25_14_1&lt;/d2p1:TableName&gt;&lt;/d2p1:DataQueryItem&gt;&lt;d2p1:DataQueryItem&gt;&lt;d2p1:ColumnSelection&gt;/1&lt;/d2p1:ColumnSelection&gt;&lt;d2p1:ConnectionName&gt;Total&lt;/d2p1:ConnectionName&gt;&lt;d2p1:DataQueryType&gt;SelectRowInGroup&lt;/d2p1:DataQueryType&gt;&lt;d2p1:RowSelection&gt;/0[1]&lt;/d2p1:RowSelection&gt;&lt;d2p1:TableName&gt;q25_15_1&lt;/d2p1:TableName&gt;&lt;/d2p1:DataQueryItem&gt;&lt;d2p1:DataQueryItem&gt;&lt;d2p1:ColumnSelection&gt;/1&lt;/d2p1:ColumnSelection&gt;&lt;d2p1:ConnectionName&gt;Total&lt;/d2p1:ConnectionName&gt;&lt;d2p1:DataQueryType&gt;SelectRowInGroup&lt;/d2p1:DataQueryType&gt;&lt;d2p1:RowSelection&gt;/0[1]&lt;/d2p1:RowSelection&gt;&lt;d2p1:TableName&gt;q25_16_1&lt;/d2p1:TableName&gt;&lt;/d2p1:DataQueryItem&gt;&lt;d2p1:DataQueryItem&gt;&lt;d2p1:ColumnSelection&gt;/1&lt;/d2p1:ColumnSelection&gt;&lt;d2p1:ConnectionName&gt;Total&lt;/d2p1:ConnectionName&gt;&lt;d2p1:DataQueryType&gt;SelectRowInGroup&lt;/d2p1:DataQueryType&gt;&lt;d2p1:RowSelection&gt;/0[1]&lt;/d2p1:RowSelection&gt;&lt;d2p1:TableName&gt;q25_17_1&lt;/d2p1:TableName&gt;&lt;/d2p1:DataQueryItem&gt;&lt;d2p1:DataQueryItem&gt;&lt;d2p1:ColumnSelection&gt;/1&lt;/d2p1:ColumnSelection&gt;&lt;d2p1:ConnectionName&gt;Total&lt;/d2p1:ConnectionName&gt;&lt;d2p1:DataQueryType&gt;SelectRowInGroup&lt;/d2p1:DataQueryType&gt;&lt;d2p1:RowSelection&gt;/0[1]&lt;/d2p1:RowSelection&gt;&lt;d2p1:TableName&gt;q25_18_1&lt;/d2p1:TableName&gt;&lt;/d2p1:DataQueryItem&gt;&lt;d2p1:DataQueryItem&gt;&lt;d2p1:ColumnSelection&gt;/1&lt;/d2p1:ColumnSelection&gt;&lt;d2p1:ConnectionName&gt;Total&lt;/d2p1:ConnectionName&gt;&lt;d2p1:DataQueryType&gt;SelectRowInGroup&lt;/d2p1:DataQueryType&gt;&lt;d2p1:RowSelection&gt;/0[1]&lt;/d2p1:RowSelection&gt;&lt;d2p1:TableName&gt;q25_19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39:11.9848472+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1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38:54.1886501+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25_1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_1&lt;/d2p1:TableName&gt;&lt;/d2p1:DataQueryItem&gt;&lt;d2p1:DataQueryItem&gt;&lt;d2p1:ColumnSelection&gt;/0[1]&lt;/d2p1:ColumnSelection&gt;&lt;d2p1:ConnectionName&gt;Total&lt;/d2p1:ConnectionName&gt;&lt;d2p1:DataQueryType&gt;SelectCell&lt;/d2p1:DataQueryType&gt;&lt;d2p1:RowSelection&gt;/0[10]&lt;/d2p1:RowSelection&gt;&lt;d2p1:TableName&gt;q25_2_1&lt;/d2p1:TableName&gt;&lt;/d2p1:DataQueryItem&gt;&lt;d2p1:DataQueryItem&gt;&lt;d2p1:ColumnSelection&gt;/1&lt;/d2p1:ColumnSelection&gt;&lt;d2p1:ConnectionName&gt;Total&lt;/d2p1:ConnectionName&gt;&lt;d2p1:DataQueryType&gt;SelectRowInGroup&lt;/d2p1:DataQueryType&gt;&lt;d2p1:RowSelection&gt;/0[10]&lt;/d2p1:RowSelection&gt;&lt;d2p1:TableName&gt;q25_2_1&lt;/d2p1:TableName&gt;&lt;/d2p1:DataQueryItem&gt;&lt;d2p1:DataQueryItem&gt;&lt;d2p1:ColumnSelection&gt;/0[1]&lt;/d2p1:ColumnSelection&gt;&lt;d2p1:ConnectionName&gt;Total&lt;/d2p1:ConnectionName&gt;&lt;d2p1:DataQueryType&gt;SelectCell&lt;/d2p1:DataQueryType&gt;&lt;d2p1:RowSelection&gt;/0[10]&lt;/d2p1:RowSelection&gt;&lt;d2p1:TableName&gt;q25_3_1&lt;/d2p1:TableName&gt;&lt;/d2p1:DataQueryItem&gt;&lt;d2p1:DataQueryItem&gt;&lt;d2p1:ColumnSelection&gt;/1&lt;/d2p1:ColumnSelection&gt;&lt;d2p1:ConnectionName&gt;Total&lt;/d2p1:ConnectionName&gt;&lt;d2p1:DataQueryType&gt;SelectRowInGroup&lt;/d2p1:DataQueryType&gt;&lt;d2p1:RowSelection&gt;/0[10]&lt;/d2p1:RowSelection&gt;&lt;d2p1:TableName&gt;q25_3_1&lt;/d2p1:TableName&gt;&lt;/d2p1:DataQueryItem&gt;&lt;d2p1:DataQueryItem&gt;&lt;d2p1:ColumnSelection&gt;/0[1]&lt;/d2p1:ColumnSelection&gt;&lt;d2p1:ConnectionName&gt;Total&lt;/d2p1:ConnectionName&gt;&lt;d2p1:DataQueryType&gt;SelectCell&lt;/d2p1:DataQueryType&gt;&lt;d2p1:RowSelection&gt;/0[10]&lt;/d2p1:RowSelection&gt;&lt;d2p1:TableName&gt;q25_4_1&lt;/d2p1:TableName&gt;&lt;/d2p1:DataQueryItem&gt;&lt;d2p1:DataQueryItem&gt;&lt;d2p1:ColumnSelection&gt;/1&lt;/d2p1:ColumnSelection&gt;&lt;d2p1:ConnectionName&gt;Total&lt;/d2p1:ConnectionName&gt;&lt;d2p1:DataQueryType&gt;SelectRowInGroup&lt;/d2p1:DataQueryType&gt;&lt;d2p1:RowSelection&gt;/0[10]&lt;/d2p1:RowSelection&gt;&lt;d2p1:TableName&gt;q25_4_1&lt;/d2p1:TableName&gt;&lt;/d2p1:DataQueryItem&gt;&lt;d2p1:DataQueryItem&gt;&lt;d2p1:ColumnSelection&gt;/0[1]&lt;/d2p1:ColumnSelection&gt;&lt;d2p1:ConnectionName&gt;Total&lt;/d2p1:ConnectionName&gt;&lt;d2p1:DataQueryType&gt;SelectCell&lt;/d2p1:DataQueryType&gt;&lt;d2p1:RowSelection&gt;/0[10]&lt;/d2p1:RowSelection&gt;&lt;d2p1:TableName&gt;q25_5_1&lt;/d2p1:TableName&gt;&lt;/d2p1:DataQueryItem&gt;&lt;d2p1:DataQueryItem&gt;&lt;d2p1:ColumnSelection&gt;/1&lt;/d2p1:ColumnSelection&gt;&lt;d2p1:ConnectionName&gt;Total&lt;/d2p1:ConnectionName&gt;&lt;d2p1:DataQueryType&gt;SelectRowInGroup&lt;/d2p1:DataQueryType&gt;&lt;d2p1:RowSelection&gt;/0[10]&lt;/d2p1:RowSelection&gt;&lt;d2p1:TableName&gt;q25_5_1&lt;/d2p1:TableName&gt;&lt;/d2p1:DataQueryItem&gt;&lt;d2p1:DataQueryItem&gt;&lt;d2p1:ColumnSelection&gt;/0[1]&lt;/d2p1:ColumnSelection&gt;&lt;d2p1:ConnectionName&gt;Total&lt;/d2p1:ConnectionName&gt;&lt;d2p1:DataQueryType&gt;SelectCell&lt;/d2p1:DataQueryType&gt;&lt;d2p1:RowSelection&gt;/0[10]&lt;/d2p1:RowSelection&gt;&lt;d2p1:TableName&gt;q25_6_1&lt;/d2p1:TableName&gt;&lt;/d2p1:DataQueryItem&gt;&lt;d2p1:DataQueryItem&gt;&lt;d2p1:ColumnSelection&gt;/1&lt;/d2p1:ColumnSelection&gt;&lt;d2p1:ConnectionName&gt;Total&lt;/d2p1:ConnectionName&gt;&lt;d2p1:DataQueryType&gt;SelectRowInGroup&lt;/d2p1:DataQueryType&gt;&lt;d2p1:RowSelection&gt;/0[10]&lt;/d2p1:RowSelection&gt;&lt;d2p1:TableName&gt;q25_6_1&lt;/d2p1:TableName&gt;&lt;/d2p1:DataQueryItem&gt;&lt;d2p1:DataQueryItem&gt;&lt;d2p1:ColumnSelection&gt;/0[1]&lt;/d2p1:ColumnSelection&gt;&lt;d2p1:ConnectionName&gt;Total&lt;/d2p1:ConnectionName&gt;&lt;d2p1:DataQueryType&gt;SelectCell&lt;/d2p1:DataQueryType&gt;&lt;d2p1:RowSelection&gt;/0[10]&lt;/d2p1:RowSelection&gt;&lt;d2p1:TableName&gt;q25_7_1&lt;/d2p1:TableName&gt;&lt;/d2p1:DataQueryItem&gt;&lt;d2p1:DataQueryItem&gt;&lt;d2p1:ColumnSelection&gt;/1&lt;/d2p1:ColumnSelection&gt;&lt;d2p1:ConnectionName&gt;Total&lt;/d2p1:ConnectionName&gt;&lt;d2p1:DataQueryType&gt;SelectRowInGroup&lt;/d2p1:DataQueryType&gt;&lt;d2p1:RowSelection&gt;/0[10]&lt;/d2p1:RowSelection&gt;&lt;d2p1:TableName&gt;q25_7_1&lt;/d2p1:TableName&gt;&lt;/d2p1:DataQueryItem&gt;&lt;d2p1:DataQueryItem&gt;&lt;d2p1:ColumnSelection&gt;/0[1]&lt;/d2p1:ColumnSelection&gt;&lt;d2p1:ConnectionName&gt;Total&lt;/d2p1:ConnectionName&gt;&lt;d2p1:DataQueryType&gt;SelectCell&lt;/d2p1:DataQueryType&gt;&lt;d2p1:RowSelection&gt;/0[10]&lt;/d2p1:RowSelection&gt;&lt;d2p1:TableName&gt;q25_8_1&lt;/d2p1:TableName&gt;&lt;/d2p1:DataQueryItem&gt;&lt;d2p1:DataQueryItem&gt;&lt;d2p1:ColumnSelection&gt;/1&lt;/d2p1:ColumnSelection&gt;&lt;d2p1:ConnectionName&gt;Total&lt;/d2p1:ConnectionName&gt;&lt;d2p1:DataQueryType&gt;SelectRowInGroup&lt;/d2p1:DataQueryType&gt;&lt;d2p1:RowSelection&gt;/0[10]&lt;/d2p1:RowSelection&gt;&lt;d2p1:TableName&gt;q25_8_1&lt;/d2p1:TableName&gt;&lt;/d2p1:DataQueryItem&gt;&lt;d2p1:DataQueryItem&gt;&lt;d2p1:ColumnSelection&gt;/0[1]&lt;/d2p1:ColumnSelection&gt;&lt;d2p1:ConnectionName&gt;Total&lt;/d2p1:ConnectionName&gt;&lt;d2p1:DataQueryType&gt;SelectCell&lt;/d2p1:DataQueryType&gt;&lt;d2p1:RowSelection&gt;/0[10]&lt;/d2p1:RowSelection&gt;&lt;d2p1:TableName&gt;q25_9_1&lt;/d2p1:TableName&gt;&lt;/d2p1:DataQueryItem&gt;&lt;d2p1:DataQueryItem&gt;&lt;d2p1:ColumnSelection&gt;/1&lt;/d2p1:ColumnSelection&gt;&lt;d2p1:ConnectionName&gt;Total&lt;/d2p1:ConnectionName&gt;&lt;d2p1:DataQueryType&gt;SelectRowInGroup&lt;/d2p1:DataQueryType&gt;&lt;d2p1:RowSelection&gt;/0[10]&lt;/d2p1:RowSelection&gt;&lt;d2p1:TableName&gt;q25_9_1&lt;/d2p1:TableName&gt;&lt;/d2p1:DataQueryItem&gt;&lt;d2p1:DataQueryItem&gt;&lt;d2p1:ColumnSelection&gt;/0[1]&lt;/d2p1:ColumnSelection&gt;&lt;d2p1:ConnectionName&gt;Total&lt;/d2p1:ConnectionName&gt;&lt;d2p1:DataQueryType&gt;SelectCell&lt;/d2p1:DataQueryType&gt;&lt;d2p1:RowSelection&gt;/0[10]&lt;/d2p1:RowSelection&gt;&lt;d2p1:TableName&gt;q25_10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0_1&lt;/d2p1:TableName&gt;&lt;/d2p1:DataQueryItem&gt;&lt;d2p1:DataQueryItem&gt;&lt;d2p1:ColumnSelection&gt;/0[1]&lt;/d2p1:ColumnSelection&gt;&lt;d2p1:ConnectionName&gt;Total&lt;/d2p1:ConnectionName&gt;&lt;d2p1:DataQueryType&gt;SelectCell&lt;/d2p1:DataQueryType&gt;&lt;d2p1:RowSelection&gt;/0[10]&lt;/d2p1:RowSelection&gt;&lt;d2p1:TableName&gt;q25_11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1_1&lt;/d2p1:TableName&gt;&lt;/d2p1:DataQueryItem&gt;&lt;d2p1:DataQueryItem&gt;&lt;d2p1:ColumnSelection&gt;/0[1]&lt;/d2p1:ColumnSelection&gt;&lt;d2p1:ConnectionName&gt;Total&lt;/d2p1:ConnectionName&gt;&lt;d2p1:DataQueryType&gt;SelectCell&lt;/d2p1:DataQueryType&gt;&lt;d2p1:RowSelection&gt;/0[10]&lt;/d2p1:RowSelection&gt;&lt;d2p1:TableName&gt;q25_12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2_1&lt;/d2p1:TableName&gt;&lt;/d2p1:DataQueryItem&gt;&lt;d2p1:DataQueryItem&gt;&lt;d2p1:ColumnSelection&gt;/0[1]&lt;/d2p1:ColumnSelection&gt;&lt;d2p1:ConnectionName&gt;Total&lt;/d2p1:ConnectionName&gt;&lt;d2p1:DataQueryType&gt;SelectCell&lt;/d2p1:DataQueryType&gt;&lt;d2p1:RowSelection&gt;/0[10]&lt;/d2p1:RowSelection&gt;&lt;d2p1:TableName&gt;q25_13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3_1&lt;/d2p1:TableName&gt;&lt;/d2p1:DataQueryItem&gt;&lt;d2p1:DataQueryItem&gt;&lt;d2p1:ColumnSelection&gt;/0[1]&lt;/d2p1:ColumnSelection&gt;&lt;d2p1:ConnectionName&gt;Total&lt;/d2p1:ConnectionName&gt;&lt;d2p1:DataQueryType&gt;SelectCell&lt;/d2p1:DataQueryType&gt;&lt;d2p1:RowSelection&gt;/0[10]&lt;/d2p1:RowSelection&gt;&lt;d2p1:TableName&gt;q25_14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4_1&lt;/d2p1:TableName&gt;&lt;/d2p1:DataQueryItem&gt;&lt;d2p1:DataQueryItem&gt;&lt;d2p1:ColumnSelection&gt;/0[1]&lt;/d2p1:ColumnSelection&gt;&lt;d2p1:ConnectionName&gt;Total&lt;/d2p1:ConnectionName&gt;&lt;d2p1:DataQueryType&gt;SelectCell&lt;/d2p1:DataQueryType&gt;&lt;d2p1:RowSelection&gt;/0[10]&lt;/d2p1:RowSelection&gt;&lt;d2p1:TableName&gt;q25_15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5_1&lt;/d2p1:TableName&gt;&lt;/d2p1:DataQueryItem&gt;&lt;d2p1:DataQueryItem&gt;&lt;d2p1:ColumnSelection&gt;/0[1]&lt;/d2p1:ColumnSelection&gt;&lt;d2p1:ConnectionName&gt;Total&lt;/d2p1:ConnectionName&gt;&lt;d2p1:DataQueryType&gt;SelectCell&lt;/d2p1:DataQueryType&gt;&lt;d2p1:RowSelection&gt;/0[10]&lt;/d2p1:RowSelection&gt;&lt;d2p1:TableName&gt;q25_16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6_1&lt;/d2p1:TableName&gt;&lt;/d2p1:DataQueryItem&gt;&lt;d2p1:DataQueryItem&gt;&lt;d2p1:ColumnSelection&gt;/0[1]&lt;/d2p1:ColumnSelection&gt;&lt;d2p1:ConnectionName&gt;Total&lt;/d2p1:ConnectionName&gt;&lt;d2p1:DataQueryType&gt;SelectCell&lt;/d2p1:DataQueryType&gt;&lt;d2p1:RowSelection&gt;/0[10]&lt;/d2p1:RowSelection&gt;&lt;d2p1:TableName&gt;q25_17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7_1&lt;/d2p1:TableName&gt;&lt;/d2p1:DataQueryItem&gt;&lt;d2p1:DataQueryItem&gt;&lt;d2p1:ColumnSelection&gt;/0[1]&lt;/d2p1:ColumnSelection&gt;&lt;d2p1:ConnectionName&gt;Total&lt;/d2p1:ConnectionName&gt;&lt;d2p1:DataQueryType&gt;SelectCell&lt;/d2p1:DataQueryType&gt;&lt;d2p1:RowSelection&gt;/0[10]&lt;/d2p1:RowSelection&gt;&lt;d2p1:TableName&gt;q25_18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8_1&lt;/d2p1:TableName&gt;&lt;/d2p1:DataQueryItem&gt;&lt;d2p1:DataQueryItem&gt;&lt;d2p1:ColumnSelection&gt;/0[1]&lt;/d2p1:ColumnSelection&gt;&lt;d2p1:ConnectionName&gt;Total&lt;/d2p1:ConnectionName&gt;&lt;d2p1:DataQueryType&gt;SelectCell&lt;/d2p1:DataQueryType&gt;&lt;d2p1:RowSelection&gt;/0[10]&lt;/d2p1:RowSelection&gt;&lt;d2p1:TableName&gt;q25_19_1&lt;/d2p1:TableName&gt;&lt;/d2p1:DataQueryItem&gt;&lt;d2p1:DataQueryItem&gt;&lt;d2p1:ColumnSelection&gt;/1&lt;/d2p1:ColumnSelection&gt;&lt;d2p1:ConnectionName&gt;Total&lt;/d2p1:ConnectionName&gt;&lt;d2p1:DataQueryType&gt;SelectRowInGroup&lt;/d2p1:DataQueryType&gt;&lt;d2p1:RowSelection&gt;/0[10]&lt;/d2p1:RowSelection&gt;&lt;d2p1:TableName&gt;q25_19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38:54.1574497+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mZvciBjb2wgaW4gcmV2ZXJzZWQocmFuZ2UoMTQpKToNCgkJTWF0cml4LkRlbGV0ZUNvbHVtbihjb2wpDQoJCQ0KbWMuRmlsbFdpdGhCYXJzKDcpDQoNCmzDtnNjaExpc3QxPVsiSXRhbHkiLCJTcGFpbiIsIkN6ZWNoIFJlcHVibGljIiwiSXJlbGFuZCJdDQpsw7ZzY2hMaXN0Mj1bIkdlcm1hbnkiLCAiVW5pdGVkIEtpbmdkb20iLCJOZXRoZXJsYW5kcyIsIlBvcnR1Z2FsIl0NCg0KZm9yIHJvdyBpbiByZXZlcnNlZChyYW5nZShNYXRyaXguU2lkZUF4aXMuRGF0YU1lbWJlcnMuQ291bnQpKToNCiAgICBpZiBNYXRyaXguU2lkZUF4aXMuRGF0YU1lbWJlcnNbcm93XS5MYWJlbCBpbiBsw7ZzY2hMaXN0MjogICAgICAgICAgICAjIGFucGFzc2VuDQogICAgICAgIE1hdHJpeC5EZWxldGVSb3cocm93KQ0K&lt;/d2p1:Script&gt;&lt;/d2p1:PackagedScript&gt;&lt;/d2p1:Transformation&gt;&lt;/Query&gt;&lt;Version&gt;4.2.0.0&lt;/Version&gt;&lt;/ShapeLink&gt;"/>
</p:tagLst>
</file>

<file path=ppt/tags/tag11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39:12.0472412+01:00&lt;/d3p1:LastUpdated&gt;&lt;d3p1:Script&gt;DQpmcmFnZT0iUGxlYXNlIHRlbGwgdXMgaG93IG11Y2ggeW91IGFncmVlIHdpdGggdGhlIGZvbGxvd2luZyBzdGF0ZW1lbnRzIHJlZ2FyZGluZyBkaWdpdGFsIHRlY2hub2xvZ2llcyAoc21hcnRwaG9uZXMsIGNvbXB1dGVycywgZXRjLikuOyAiDQpiYXNpcz0iQWxsIHJlc3BvbmRlbnRzOyAiDQoNCmxpc3RlPVtdDQoNCmZvciByb3cgaW4gcmFuZ2UoTWF0cml4LlNpZGVBeGlzLkRhdGFNZW1iZXJzLkNvdW50KToNCglmb3IgY29sIGluIHJhbmdlKE1hdHJpeC5Ub3BBeGlzLkRhdGFNZW1iZXJzLkNvdW50KToNCgkJbGlzdGUuYXBwZW5kKE1hdHJpeFtyb3ddW2NvbF1bMF0uTnVtZXJpY1ZhbHVlKQ0KCQkNCgkJDQpuPSJuPSIrIHN0cihpbnQobWluKGxpc3RlKSkpICsgIi0iICsgc3RyKGludChtYXgobGlzdGUpKSkNCg0KU2hhcGUuVGV4dGZyYW1lLlRleHRyYW5nZS5UZXh0ID0gZnJhZ2UgKyBiYXNpcyArIG4gKyAiOyBNZWFucyBhcmUgc2hvd24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5_1_1&lt;/d2p1:TableName&gt;&lt;/d2p1:DataQueryItem&gt;&lt;d2p1:DataQueryItem&gt;&lt;d2p1:ColumnSelection&gt;/1&lt;/d2p1:ColumnSelection&gt;&lt;d2p1:ConnectionName&gt;Total&lt;/d2p1:ConnectionName&gt;&lt;d2p1:DataQueryType&gt;SelectRowInGroup&lt;/d2p1:DataQueryType&gt;&lt;d2p1:RowSelection&gt;/0[1]&lt;/d2p1:RowSelection&gt;&lt;d2p1:TableName&gt;q25_2_1&lt;/d2p1:TableName&gt;&lt;/d2p1:DataQueryItem&gt;&lt;d2p1:DataQueryItem&gt;&lt;d2p1:ColumnSelection&gt;/1&lt;/d2p1:ColumnSelection&gt;&lt;d2p1:ConnectionName&gt;Total&lt;/d2p1:ConnectionName&gt;&lt;d2p1:DataQueryType&gt;SelectRowInGroup&lt;/d2p1:DataQueryType&gt;&lt;d2p1:RowSelection&gt;/0[1]&lt;/d2p1:RowSelection&gt;&lt;d2p1:TableName&gt;q25_3_1&lt;/d2p1:TableName&gt;&lt;/d2p1:DataQueryItem&gt;&lt;d2p1:DataQueryItem&gt;&lt;d2p1:ColumnSelection&gt;/1&lt;/d2p1:ColumnSelection&gt;&lt;d2p1:ConnectionName&gt;Total&lt;/d2p1:ConnectionName&gt;&lt;d2p1:DataQueryType&gt;SelectRowInGroup&lt;/d2p1:DataQueryType&gt;&lt;d2p1:RowSelection&gt;/0[1]&lt;/d2p1:RowSelection&gt;&lt;d2p1:TableName&gt;q25_4_1&lt;/d2p1:TableName&gt;&lt;/d2p1:DataQueryItem&gt;&lt;d2p1:DataQueryItem&gt;&lt;d2p1:ColumnSelection&gt;/1&lt;/d2p1:ColumnSelection&gt;&lt;d2p1:ConnectionName&gt;Total&lt;/d2p1:ConnectionName&gt;&lt;d2p1:DataQueryType&gt;SelectRowInGroup&lt;/d2p1:DataQueryType&gt;&lt;d2p1:RowSelection&gt;/0[1]&lt;/d2p1:RowSelection&gt;&lt;d2p1:TableName&gt;q25_5_1&lt;/d2p1:TableName&gt;&lt;/d2p1:DataQueryItem&gt;&lt;d2p1:DataQueryItem&gt;&lt;d2p1:ColumnSelection&gt;/1&lt;/d2p1:ColumnSelection&gt;&lt;d2p1:ConnectionName&gt;Total&lt;/d2p1:ConnectionName&gt;&lt;d2p1:DataQueryType&gt;SelectRowInGroup&lt;/d2p1:DataQueryType&gt;&lt;d2p1:RowSelection&gt;/0[1]&lt;/d2p1:RowSelection&gt;&lt;d2p1:TableName&gt;q25_6_1&lt;/d2p1:TableName&gt;&lt;/d2p1:DataQueryItem&gt;&lt;d2p1:DataQueryItem&gt;&lt;d2p1:ColumnSelection&gt;/1&lt;/d2p1:ColumnSelection&gt;&lt;d2p1:ConnectionName&gt;Total&lt;/d2p1:ConnectionName&gt;&lt;d2p1:DataQueryType&gt;SelectRowInGroup&lt;/d2p1:DataQueryType&gt;&lt;d2p1:RowSelection&gt;/0[1]&lt;/d2p1:RowSelection&gt;&lt;d2p1:TableName&gt;q25_7_1&lt;/d2p1:TableName&gt;&lt;/d2p1:DataQueryItem&gt;&lt;d2p1:DataQueryItem&gt;&lt;d2p1:ColumnSelection&gt;/1&lt;/d2p1:ColumnSelection&gt;&lt;d2p1:ConnectionName&gt;Total&lt;/d2p1:ConnectionName&gt;&lt;d2p1:DataQueryType&gt;SelectRowInGroup&lt;/d2p1:DataQueryType&gt;&lt;d2p1:RowSelection&gt;/0[1]&lt;/d2p1:RowSelection&gt;&lt;d2p1:TableName&gt;q25_8_1&lt;/d2p1:TableName&gt;&lt;/d2p1:DataQueryItem&gt;&lt;d2p1:DataQueryItem&gt;&lt;d2p1:ColumnSelection&gt;/1&lt;/d2p1:ColumnSelection&gt;&lt;d2p1:ConnectionName&gt;Total&lt;/d2p1:ConnectionName&gt;&lt;d2p1:DataQueryType&gt;SelectRowInGroup&lt;/d2p1:DataQueryType&gt;&lt;d2p1:RowSelection&gt;/0[1]&lt;/d2p1:RowSelection&gt;&lt;d2p1:TableName&gt;q25_9_1&lt;/d2p1:TableName&gt;&lt;/d2p1:DataQueryItem&gt;&lt;d2p1:DataQueryItem&gt;&lt;d2p1:ColumnSelection&gt;/1&lt;/d2p1:ColumnSelection&gt;&lt;d2p1:ConnectionName&gt;Total&lt;/d2p1:ConnectionName&gt;&lt;d2p1:DataQueryType&gt;SelectRowInGroup&lt;/d2p1:DataQueryType&gt;&lt;d2p1:RowSelection&gt;/0[1]&lt;/d2p1:RowSelection&gt;&lt;d2p1:TableName&gt;q25_10_1&lt;/d2p1:TableName&gt;&lt;/d2p1:DataQueryItem&gt;&lt;d2p1:DataQueryItem&gt;&lt;d2p1:ColumnSelection&gt;/1&lt;/d2p1:ColumnSelection&gt;&lt;d2p1:ConnectionName&gt;Total&lt;/d2p1:ConnectionName&gt;&lt;d2p1:DataQueryType&gt;SelectRowInGroup&lt;/d2p1:DataQueryType&gt;&lt;d2p1:RowSelection&gt;/0[1]&lt;/d2p1:RowSelection&gt;&lt;d2p1:TableName&gt;q25_11_1&lt;/d2p1:TableName&gt;&lt;/d2p1:DataQueryItem&gt;&lt;d2p1:DataQueryItem&gt;&lt;d2p1:ColumnSelection&gt;/1&lt;/d2p1:ColumnSelection&gt;&lt;d2p1:ConnectionName&gt;Total&lt;/d2p1:ConnectionName&gt;&lt;d2p1:DataQueryType&gt;SelectRowInGroup&lt;/d2p1:DataQueryType&gt;&lt;d2p1:RowSelection&gt;/0[1]&lt;/d2p1:RowSelection&gt;&lt;d2p1:TableName&gt;q25_12_1&lt;/d2p1:TableName&gt;&lt;/d2p1:DataQueryItem&gt;&lt;d2p1:DataQueryItem&gt;&lt;d2p1:ColumnSelection&gt;/1&lt;/d2p1:ColumnSelection&gt;&lt;d2p1:ConnectionName&gt;Total&lt;/d2p1:ConnectionName&gt;&lt;d2p1:DataQueryType&gt;SelectRowInGroup&lt;/d2p1:DataQueryType&gt;&lt;d2p1:RowSelection&gt;/0[1]&lt;/d2p1:RowSelection&gt;&lt;d2p1:TableName&gt;q25_13_1&lt;/d2p1:TableName&gt;&lt;/d2p1:DataQueryItem&gt;&lt;d2p1:DataQueryItem&gt;&lt;d2p1:ColumnSelection&gt;/1&lt;/d2p1:ColumnSelection&gt;&lt;d2p1:ConnectionName&gt;Total&lt;/d2p1:ConnectionName&gt;&lt;d2p1:DataQueryType&gt;SelectRowInGroup&lt;/d2p1:DataQueryType&gt;&lt;d2p1:RowSelection&gt;/0[1]&lt;/d2p1:RowSelection&gt;&lt;d2p1:TableName&gt;q25_14_1&lt;/d2p1:TableName&gt;&lt;/d2p1:DataQueryItem&gt;&lt;d2p1:DataQueryItem&gt;&lt;d2p1:ColumnSelection&gt;/1&lt;/d2p1:ColumnSelection&gt;&lt;d2p1:ConnectionName&gt;Total&lt;/d2p1:ConnectionName&gt;&lt;d2p1:DataQueryType&gt;SelectRowInGroup&lt;/d2p1:DataQueryType&gt;&lt;d2p1:RowSelection&gt;/0[1]&lt;/d2p1:RowSelection&gt;&lt;d2p1:TableName&gt;q25_15_1&lt;/d2p1:TableName&gt;&lt;/d2p1:DataQueryItem&gt;&lt;d2p1:DataQueryItem&gt;&lt;d2p1:ColumnSelection&gt;/1&lt;/d2p1:ColumnSelection&gt;&lt;d2p1:ConnectionName&gt;Total&lt;/d2p1:ConnectionName&gt;&lt;d2p1:DataQueryType&gt;SelectRowInGroup&lt;/d2p1:DataQueryType&gt;&lt;d2p1:RowSelection&gt;/0[1]&lt;/d2p1:RowSelection&gt;&lt;d2p1:TableName&gt;q25_16_1&lt;/d2p1:TableName&gt;&lt;/d2p1:DataQueryItem&gt;&lt;d2p1:DataQueryItem&gt;&lt;d2p1:ColumnSelection&gt;/1&lt;/d2p1:ColumnSelection&gt;&lt;d2p1:ConnectionName&gt;Total&lt;/d2p1:ConnectionName&gt;&lt;d2p1:DataQueryType&gt;SelectRowInGroup&lt;/d2p1:DataQueryType&gt;&lt;d2p1:RowSelection&gt;/0[1]&lt;/d2p1:RowSelection&gt;&lt;d2p1:TableName&gt;q25_17_1&lt;/d2p1:TableName&gt;&lt;/d2p1:DataQueryItem&gt;&lt;d2p1:DataQueryItem&gt;&lt;d2p1:ColumnSelection&gt;/1&lt;/d2p1:ColumnSelection&gt;&lt;d2p1:ConnectionName&gt;Total&lt;/d2p1:ConnectionName&gt;&lt;d2p1:DataQueryType&gt;SelectRowInGroup&lt;/d2p1:DataQueryType&gt;&lt;d2p1:RowSelection&gt;/0[1]&lt;/d2p1:RowSelection&gt;&lt;d2p1:TableName&gt;q25_18_1&lt;/d2p1:TableName&gt;&lt;/d2p1:DataQueryItem&gt;&lt;d2p1:DataQueryItem&gt;&lt;d2p1:ColumnSelection&gt;/1&lt;/d2p1:ColumnSelection&gt;&lt;d2p1:ConnectionName&gt;Total&lt;/d2p1:ConnectionName&gt;&lt;d2p1:DataQueryType&gt;SelectRowInGroup&lt;/d2p1:DataQueryType&gt;&lt;d2p1:RowSelection&gt;/0[1]&lt;/d2p1:RowSelection&gt;&lt;d2p1:TableName&gt;q25_19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39:11.9848472+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1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7:09:12.9830347+01:00&lt;/d3p1:LastUpdated&gt;&lt;d3p1:Script&gt;DQpmcmFnZT0iV2lsbCB0aGVyZSBiZSBtb3JlIG9yIGxlc3Mgam9icyBpbiB0aGUgZnV0dXJlIGR1ZSB0byB0aGUgZGlnaXRhbCByZXZvbHV0aW9uPzsgIg0KYmFzaXM9J0FsbCByZXNwb25kZW50czsgJw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6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7:09:12.9518353+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12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7:07:41.9587852+01:00&lt;/d3p1:LastUpdated&gt;&lt;d3p1:Script&gt;aW1wb3J0IG1vZGlmeV9jaGFydCBhcyBtYw0KaW1wb3J0IGJhY2tncm91bmRzDQoNCg0KZm9yIHNlcmllcyBpbiByYW5nZShDaGFydC5TZXJpZXNDb2xsZWN0aW9uKCkuQ291bnQpOg0KCWZvciBwb2ludCBpbiByYW5nZShDaGFydC5TZXJpZXNDb2xsZWN0aW9uKHNlcmllcysxKS5Qb2ludHMoKS5Db3VudCk6DQoJCWlmIENoYXJ0LlNlcmllc0NvbGxlY3Rpb24oc2VyaWVzKzEpLlBvaW50cyhwb2ludCsxKS5IYXNEYXRhTGFiZWwgPT0gVHJ1ZToNCgkJCUNoYXJ0LlNlcmllc0NvbGxlY3Rpb24oc2VyaWVzKzEpLlBvaW50cyhwb2ludCsxKS5EYXRhTGFiZWwuRGVsZXRlKCkNCgkJaWYgTWF0cml4W3Nlcmllc11bcG9pbnRdLkNvdW50PjA6DQoJCQlpZiBNYXRyaXhbc2VyaWVzXVtwb2ludF1bMF0uTnVtZXJpY1ZhbHVlID4gMS41Og0KCQkJCUNoYXJ0LlNlcmllc0NvbGxlY3Rpb24oc2VyaWVzKzEpLlBvaW50cyhwb2ludCsxKS5BcHBseURhdGFMYWJlbHMoKQ0KCQkJCUNoYXJ0LlNlcmllc0NvbGxlY3Rpb24oc2VyaWVzKzEpLlBvaW50cyhwb2ludCsxKS5EYXRhTGFiZWwuRm9udC5Db2xvciA9IGJhY2tncm91bmRzLlJHQigyNTUsIDI1NSwgMjU1KQ0KCQkJCUNoYXJ0LlNlcmllc0NvbGxlY3Rpb24oc2VyaWVzKzEpLlBvaW50cyhwb2ludCsxKS5EYXRhTGFiZWwuRm9udC5Cb2xkID0gMQ0KCQkJCUNoYXJ0LlNlcmllc0NvbGxlY3Rpb24oc2VyaWVzKzEpLlBvaW50cyhwb2ludCsxKS5EYXRhTGFiZWwuRm9udC5TaXplID0gMTMNCgkJCQlDaGFydC5TZXJpZXNDb2xsZWN0aW9uKHNlcmllcysxKS5Qb2ludHMocG9pbnQrMSkuRGF0YUxhYmVsLk51bWJlckZvcm1hdCA9IjAi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26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Transformation&gt;&lt;d2p1:PackagedScript&gt;&lt;d2p1:CreatedBy&gt;gs&lt;/d2p1:CreatedBy&gt;&lt;d2p1:LastUpdated&gt;2014-10-29T17:07:41.9587852+01:00&lt;/d2p1:LastUpdated&gt;&lt;d2p1:Script&gt;aW1wb3J0IG1vZGlmeV9jaGFydCBhcyBtYw0KDQptYy5Nb3ZlUm93TGFiZWxUb0VuZCgnSSBoYXZlIG5vdCBjb21wbGV0ZWQgYW55IGVkdWNhdGlvbmFsIHRyYWluaW5ncyBvciBzdHVkaWVzLicpDQptYy5Nb3ZlUm93TGFiZWxUb0VuZCgnTm8gYW5zd2VyIC8gZG9uwrR0IGtub3cnKQ0KDQo=&lt;/d2p1:Script&gt;&lt;/d2p1:PackagedScript&gt;&lt;/d2p1:Transformation&gt;&lt;/Query&gt;&lt;Version&gt;4.2.0.0&lt;/Version&gt;&lt;/ShapeLink&gt;"/>
</p:tagLst>
</file>

<file path=ppt/tags/tag12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7:11:44.4717214+01:00&lt;/d3p1:LastUpdated&gt;&lt;d3p1:Script&gt;aW1wb3J0IG1vZGlmeV9jaGFydCBhcyBtYw0KDQpwZmFkID0gcidYOlxfMjAxNFwzODgzMzQgVm9kYWZvbmUgeW91dGhcUlMgRm9sZGVyc1wxX0RhdGVucXVlbGxlblxQaWN0dXJlcycNCmltcG9ydCBjaGFydA0KI2bDvHIgQmlsZGVyOg0KY2hhcnQuR2VuZXJhdGVTaGFwZXNGcm9tQ29sdW1ubGFiZWxzKHNob3dMYWJlbCA9IEZhbHNlLHNoYXBlV2lkdGg9IDc1LCBzaG93UGljdHVyZSA9IFRydWUsIFBpY3R1cmVGb3JtYXQgPSAnLmpwZycsUGljdHVyZVBhdGggPSBwZmFkLCBTaG93TGFiZWxJZlBpY3R1cmVNaXNzaW5nID0gVHJ1ZSkNCg0KaW1wb3J0IGJhY2tncm91bmRz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EuNToNCgkJCQlDaGFydC5TZXJpZXNDb2xsZWN0aW9uKHNlcmllcysxKS5Qb2ludHMocG9pbnQrMSkuQXBwbHlEYXRhTGFiZWxzKCkNCgkJCQlDaGFydC5TZXJpZXNDb2xsZWN0aW9uKHNlcmllcysxKS5Qb2ludHMocG9pbnQrMSkuRGF0YUxhYmVsLkZvbnQuQ29sb3IgPSBiYWNrZ3JvdW5kcy5SR0IoMjU1LCAyNTUsIDI1NSkNCgkJCQlDaGFydC5TZXJpZXNDb2xsZWN0aW9uKHNlcmllcysxKS5Qb2ludHMocG9pbnQrMSkuRGF0YUxhYmVsLkZvbnQuQm9sZCA9IDENCgkJCQlDaGFydC5TZXJpZXNDb2xsZWN0aW9uKHNlcmllcysxKS5Qb2ludHMocG9pbnQrMSkuRGF0YUxhYmVsLkZvbnQuU2l6ZSA9IDEzDQoJCQkJQ2hhcnQuU2VyaWVzQ29sbGVjdGlvbihzZXJpZXMrMSkuUG9pbnRzKHBvaW50KzEpLkRhdGFMYWJlbC5OdW1iZXJGb3JtYXQgPSIwIg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27_1_rec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Transformation&gt;&lt;d2p1:PackagedScript&gt;&lt;d2p1:CreatedBy&gt;gs&lt;/d2p1:CreatedBy&gt;&lt;d2p1:LastUpdated&gt;2014-10-29T17:11:44.4717214+01:00&lt;/d2p1:LastUpdated&gt;&lt;d2p1:Script&gt;aW1wb3J0IG1vZGlmeV9jaGFydCBhcyBtYw0KDQojbWMuSW5zZXJ0Q29sdW1uKDEpDQojbWMuSW5zZXJ0Q29sdW1uKDMpDQoNCg==&lt;/d2p1:Script&gt;&lt;/d2p1:PackagedScript&gt;&lt;/d2p1:Transformation&gt;&lt;/Query&gt;&lt;Version&gt;4.2.0.0&lt;/Version&gt;&lt;/ShapeLink&gt;"/>
</p:tagLst>
</file>

<file path=ppt/tags/tag12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7:14:52.1517121+01:00&lt;/d3p1:LastUpdated&gt;&lt;d3p1:Script&gt;DQpmcmFnZT0iSW4gcGVyY2VudCBvZiBjdXJyZW50IGpvYnMsIGhvdyBtYW55IGpvYnMgZG8geW91IHRoaW5rIHdpbGwgYmUgbG9zdD87ICINCmJhc2lzPSJSZXNwb25kZW50cyB3aG8gYmVsaWV2ZSBqb2JzIHdpbGwgYmUgbG9zdDsgIg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7_1_rec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7:14:52.1205127+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12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7:15:09.9990553+01:00&lt;/d3p1:LastUpdated&gt;&lt;d3p1:Script&gt;aW1wb3J0IG1vZGlmeV9jaGFydCBhcyBtYw0KDQpwZmFkID0gcidYOlxfMjAxNFwzODgzMzQgVm9kYWZvbmUgeW91dGhcUlMgRm9sZGVyc1wxX0RhdGVucXVlbGxlblxQaWN0dXJlcycNCmltcG9ydCBjaGFydA0KI2bDvHIgQmlsZGVyOg0KY2hhcnQuR2VuZXJhdGVTaGFwZXNGcm9tQ29sdW1ubGFiZWxzKHNob3dMYWJlbCA9IEZhbHNlLHNoYXBlV2lkdGg9IDc1LCBzaG93UGljdHVyZSA9IFRydWUsIFBpY3R1cmVGb3JtYXQgPSAnLmpwZycsUGljdHVyZVBhdGggPSBwZmFkLCBTaG93TGFiZWxJZlBpY3R1cmVNaXNzaW5nID0gVHJ1ZSkNCg0KaW1wb3J0IGJhY2tncm91bmRz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EuNToNCgkJCQlDaGFydC5TZXJpZXNDb2xsZWN0aW9uKHNlcmllcysxKS5Qb2ludHMocG9pbnQrMSkuQXBwbHlEYXRhTGFiZWxzKCkNCgkJCQlDaGFydC5TZXJpZXNDb2xsZWN0aW9uKHNlcmllcysxKS5Qb2ludHMocG9pbnQrMSkuRGF0YUxhYmVsLkZvbnQuQ29sb3IgPSBiYWNrZ3JvdW5kcy5SR0IoMjU1LCAyNTUsIDI1NSkNCgkJCQlDaGFydC5TZXJpZXNDb2xsZWN0aW9uKHNlcmllcysxKS5Qb2ludHMocG9pbnQrMSkuRGF0YUxhYmVsLkZvbnQuQm9sZCA9IDENCgkJCQlDaGFydC5TZXJpZXNDb2xsZWN0aW9uKHNlcmllcysxKS5Qb2ludHMocG9pbnQrMSkuRGF0YUxhYmVsLkZvbnQuU2l6ZSA9IDEzDQoJCQkJQ2hhcnQuU2VyaWVzQ29sbGVjdGlvbihzZXJpZXMrMSkuUG9pbnRzKHBvaW50KzEpLkRhdGFMYWJlbC5OdW1iZXJGb3JtYXQgPSIwIg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27_2_rec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Transformation&gt;&lt;d2p1:PackagedScript&gt;&lt;d2p1:CreatedBy&gt;gs&lt;/d2p1:CreatedBy&gt;&lt;d2p1:LastUpdated&gt;2014-10-29T17:15:09.9990553+01:00&lt;/d2p1:LastUpdated&gt;&lt;d2p1:Script&gt;aW1wb3J0IG1vZGlmeV9jaGFydCBhcyBtYw0KDQojbWMuSW5zZXJ0Q29sdW1uKDEpDQojbWMuSW5zZXJ0Q29sdW1uKDMpDQoNCg==&lt;/d2p1:Script&gt;&lt;/d2p1:PackagedScript&gt;&lt;/d2p1:Transformation&gt;&lt;/Query&gt;&lt;Version&gt;4.2.0.0&lt;/Version&gt;&lt;/ShapeLink&gt;"/>
</p:tagLst>
</file>

<file path=ppt/tags/tag12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7:16:16.1173647+01:00&lt;/d3p1:LastUpdated&gt;&lt;d3p1:Script&gt;DQpmcmFnZT0iSW4gcGVyY2VudCBvZiBjdXJyZW50IGpvYnMsIGhvdyBtYW55IGpvYnMgZG8geW91IHRoaW5rIHdpbGwgYmUgZ2FpbmVkPzsgIg0KYmFzaXM9IlJlc3BvbmRlbnRzIHdobyBiZWxpZXZlIGpvYnMgd2lsbCBiZSBnYWluZWQ7ICINCm49Im49IisgTWF0cml4WzBdWzBdWzBdLlZhbHVlICsgIi0iICsgTWF0cml4W01hdHJpeC5TaWRlQXhpcy5EYXRhTWVtYmVycy5Db3VudC0xXVswXVswXS5WYWx1ZQ0KDQoNClNoYXBlLlRleHRmcmFtZS5UZXh0cmFuZ2UuVGV4dCA9IGZyYWdlICsgYmFzaXMgKyBu&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7_2_rec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7:16:16.0861621+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12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7:21:40.2873104+01:00&lt;/d3p1:LastUpdated&gt;&lt;d3p1:Script&gt;DQpmcmFnZT0iT3V0IG9mIHRoZSBmb2xsb3dpbmcgYXJlYXMsIHBsZWFzZSByYW5rIHRoZSBmaXZlIGFyZWFzIHdoaWNoIHdpbGwgYmUgYWZmZWN0ZWQgbW9zdCBieSBjaGFuZ2luZyBkaWdpdGFsIHRlY2hub2xvZ2llcywgYmVnaW5uaW5nIHdpdGggdGhlIGFyZWEgd2hlcmUgeW91IGV4cGVjdCB0aGUgZ3JlYXRlc3QgY2hhbmdlcy47ICINCmJhc2lzPSJBbGwgcmVzcG9uZGVudHM7ICINCg0KDQpsaXN0ZT1bXQ0KDQpmb3Igcm93IGluIHJhbmdlKE1hdHJpeC5TaWRlQXhpcy5EYXRhTWVtYmVycy5Db3VudCk6DQoJZm9yIGNvbCBpbiByYW5nZShNYXRyaXguVG9wQXhpcy5EYXRhTWVtYmVycy5Db3VudCk6DQoJCWxpc3RlLmFwcGVuZChNYXRyaXhbcm93XVtjb2xdWzBdLk51bWVyaWNWYWx1ZSkNCgkJDQoJCQ0Kbj0ibj0iKyBzdHIoaW50KG1pbihsaXN0ZSkpKSArICItIiArIHN0cihpbnQobWF4KGxpc3RlKSkpDQoNClNoYXBlLlRleHRmcmFtZS5UZXh0cmFuZ2UuVGV4dCA9IGZyYWdlICsgYmFzaXMgKyBu&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8re_1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2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3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4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5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6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7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8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9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10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11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12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13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14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RowCombinationSettings&gt;&lt;d2p1:SwitchRowsAndColumns&gt;true&lt;/d2p1:SwitchRowsAndColumns&gt;&lt;d2p1:Transformation&gt;&lt;d2p1:PackagedScript&gt;&lt;d2p1:CreatedBy&gt;gs&lt;/d2p1:CreatedBy&gt;&lt;d2p1:LastUpdated&gt;2014-10-29T17:21:40.2405098+01:00&lt;/d2p1:LastUpdated&gt;&lt;d2p1:Script&gt;aW1wb3J0IG1vZGlmeV9jaGFydCBhcyBtYw0KDQpmb3Igcm93IGluIHJldmVyc2VkKHJhbmdlKE1hdHJpeC5TaWRlQXhpcy5EYXRhTWVtYmVycy5Db3VudCkpOg0KCWlmIE1hdHJpeFtyb3ddWzBdWzBdLk51bWVyaWNWYWx1ZT09MDoNCgkJTWF0cml4LkRlbGV0ZVJvdyhyb3cpDQoJCQ0K&lt;/d2p1:Script&gt;&lt;/d2p1:PackagedScript&gt;&lt;/d2p1:Transformation&gt;&lt;/Query&gt;&lt;Version&gt;4.2.0.0&lt;/Version&gt;&lt;/ShapeLink&gt;"/>
</p:tagLst>
</file>

<file path=ppt/tags/tag12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7:19:18.0597253+01:00&lt;/d3p1:LastUpdated&gt;&lt;d3p1:Script&gt;aW1wb3J0IG1vZGlmeV9jaGFydCBhcyBtYw0KDQptYy5HZW5lcmF0ZUxhYmVscygxMSxzaGFwZVdpZHRoPTI1MCkNCg0KZm9yIHNlcmllcyBpbiByYW5nZShDaGFydC5TZXJpZXNDb2xsZWN0aW9uKCkuQ291bnQpOg0KCWZvciBwb2ludCBpbiByYW5nZShDaGFydC5TZXJpZXNDb2xsZWN0aW9uKHNlcmllcysxKS5Qb2ludHMoKS5Db3VudCk6DQoJCWlmIENoYXJ0LlNlcmllc0NvbGxlY3Rpb24oc2VyaWVzKzEpLlBvaW50cyhwb2ludCsxKS5IYXNEYXRhTGFiZWwgPT0gVHJ1ZToNCgkJCUNoYXJ0LlNlcmllc0NvbGxlY3Rpb24oc2VyaWVzKzEpLlBvaW50cyhwb2ludCsxKS5EYXRhTGFiZWwuRGVsZXRlKCkNCgkJaWYgTWF0cml4W3Nlcmllc11bcG9pbnRdLkNvdW50PjA6DQoJCQlpZiBNYXRyaXhbc2VyaWVzXVtwb2ludF1bMF0uTnVtZXJpY1ZhbHVlID4gMi41Og0KCQkJCUNoYXJ0LlNlcmllc0NvbGxlY3Rpb24oc2VyaWVzKzEpLlBvaW50cyhwb2ludCsxKS5BcHBseURhdGFMYWJlbHMoKQ==&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8re_1_1&lt;/d2p1:TableName&gt;&lt;/d2p1:DataQueryItem&gt;&lt;d2p1:DataQueryItem&gt;&lt;d2p1:ColumnSelection&gt;/1[2]&lt;/d2p1:ColumnSelection&gt;&lt;d2p1:ConnectionName&gt;Total&lt;/d2p1:ConnectionName&gt;&lt;d2p1:DataQueryType&gt;SelectColumn&lt;/d2p1:DataQueryType&gt;&lt;d2p1:RowSelection&gt;/&lt;/d2p1:RowSelection&gt;&lt;d2p1:TableName&gt;q28re_1_1&lt;/d2p1:TableName&gt;&lt;/d2p1:DataQueryItem&gt;&lt;d2p1:DataQueryItem&gt;&lt;d2p1:ColumnSelection&gt;/0[1]&lt;/d2p1:ColumnSelection&gt;&lt;d2p1:ConnectionName&gt;Total&lt;/d2p1:ConnectionName&gt;&lt;d2p1:DataQueryType&gt;SelectColumn&lt;/d2p1:DataQueryType&gt;&lt;d2p1:RowSelection&gt;/&lt;/d2p1:RowSelection&gt;&lt;d2p1:TableName&gt;q28re_2_1&lt;/d2p1:TableName&gt;&lt;/d2p1:DataQueryItem&gt;&lt;d2p1:DataQueryItem&gt;&lt;d2p1:ColumnSelection&gt;/1[2]&lt;/d2p1:ColumnSelection&gt;&lt;d2p1:ConnectionName&gt;Total&lt;/d2p1:ConnectionName&gt;&lt;d2p1:DataQueryType&gt;SelectColumn&lt;/d2p1:DataQueryType&gt;&lt;d2p1:RowSelection&gt;/&lt;/d2p1:RowSelection&gt;&lt;d2p1:TableName&gt;q28re_2_1&lt;/d2p1:TableName&gt;&lt;/d2p1:DataQueryItem&gt;&lt;d2p1:DataQueryItem&gt;&lt;d2p1:ColumnSelection&gt;/0[1]&lt;/d2p1:ColumnSelection&gt;&lt;d2p1:ConnectionName&gt;Total&lt;/d2p1:ConnectionName&gt;&lt;d2p1:DataQueryType&gt;SelectColumn&lt;/d2p1:DataQueryType&gt;&lt;d2p1:RowSelection&gt;/&lt;/d2p1:RowSelection&gt;&lt;d2p1:TableName&gt;q28re_3_1&lt;/d2p1:TableName&gt;&lt;/d2p1:DataQueryItem&gt;&lt;d2p1:DataQueryItem&gt;&lt;d2p1:ColumnSelection&gt;/1[2]&lt;/d2p1:ColumnSelection&gt;&lt;d2p1:ConnectionName&gt;Total&lt;/d2p1:ConnectionName&gt;&lt;d2p1:DataQueryType&gt;SelectColumn&lt;/d2p1:DataQueryType&gt;&lt;d2p1:RowSelection&gt;/&lt;/d2p1:RowSelection&gt;&lt;d2p1:TableName&gt;q28re_3_1&lt;/d2p1:TableName&gt;&lt;/d2p1:DataQueryItem&gt;&lt;d2p1:DataQueryItem&gt;&lt;d2p1:ColumnSelection&gt;/0[1]&lt;/d2p1:ColumnSelection&gt;&lt;d2p1:ConnectionName&gt;Total&lt;/d2p1:ConnectionName&gt;&lt;d2p1:DataQueryType&gt;SelectColumn&lt;/d2p1:DataQueryType&gt;&lt;d2p1:RowSelection&gt;/&lt;/d2p1:RowSelection&gt;&lt;d2p1:TableName&gt;q28re_4_1&lt;/d2p1:TableName&gt;&lt;/d2p1:DataQueryItem&gt;&lt;d2p1:DataQueryItem&gt;&lt;d2p1:ColumnSelection&gt;/1[2]&lt;/d2p1:ColumnSelection&gt;&lt;d2p1:ConnectionName&gt;Total&lt;/d2p1:ConnectionName&gt;&lt;d2p1:DataQueryType&gt;SelectColumn&lt;/d2p1:DataQueryType&gt;&lt;d2p1:RowSelection&gt;/&lt;/d2p1:RowSelection&gt;&lt;d2p1:TableName&gt;q28re_4_1&lt;/d2p1:TableName&gt;&lt;/d2p1:DataQueryItem&gt;&lt;d2p1:DataQueryItem&gt;&lt;d2p1:ColumnSelection&gt;/0[1]&lt;/d2p1:ColumnSelection&gt;&lt;d2p1:ConnectionName&gt;Total&lt;/d2p1:ConnectionName&gt;&lt;d2p1:DataQueryType&gt;SelectColumn&lt;/d2p1:DataQueryType&gt;&lt;d2p1:RowSelection&gt;/&lt;/d2p1:RowSelection&gt;&lt;d2p1:TableName&gt;q28re_5_1&lt;/d2p1:TableName&gt;&lt;/d2p1:DataQueryItem&gt;&lt;d2p1:DataQueryItem&gt;&lt;d2p1:ColumnSelection&gt;/1[2]&lt;/d2p1:ColumnSelection&gt;&lt;d2p1:ConnectionName&gt;Total&lt;/d2p1:ConnectionName&gt;&lt;d2p1:DataQueryType&gt;SelectColumn&lt;/d2p1:DataQueryType&gt;&lt;d2p1:RowSelection&gt;/&lt;/d2p1:RowSelection&gt;&lt;d2p1:TableName&gt;q28re_5_1&lt;/d2p1:TableName&gt;&lt;/d2p1:DataQueryItem&gt;&lt;d2p1:DataQueryItem&gt;&lt;d2p1:ColumnSelection&gt;/0[1]&lt;/d2p1:ColumnSelection&gt;&lt;d2p1:ConnectionName&gt;Total&lt;/d2p1:ConnectionName&gt;&lt;d2p1:DataQueryType&gt;SelectColumn&lt;/d2p1:DataQueryType&gt;&lt;d2p1:RowSelection&gt;/&lt;/d2p1:RowSelection&gt;&lt;d2p1:TableName&gt;q28re_6_1&lt;/d2p1:TableName&gt;&lt;/d2p1:DataQueryItem&gt;&lt;d2p1:DataQueryItem&gt;&lt;d2p1:ColumnSelection&gt;/1[2]&lt;/d2p1:ColumnSelection&gt;&lt;d2p1:ConnectionName&gt;Total&lt;/d2p1:ConnectionName&gt;&lt;d2p1:DataQueryType&gt;SelectColumn&lt;/d2p1:DataQueryType&gt;&lt;d2p1:RowSelection&gt;/&lt;/d2p1:RowSelection&gt;&lt;d2p1:TableName&gt;q28re_6_1&lt;/d2p1:TableName&gt;&lt;/d2p1:DataQueryItem&gt;&lt;d2p1:DataQueryItem&gt;&lt;d2p1:ColumnSelection&gt;/0[1]&lt;/d2p1:ColumnSelection&gt;&lt;d2p1:ConnectionName&gt;Total&lt;/d2p1:ConnectionName&gt;&lt;d2p1:DataQueryType&gt;SelectColumn&lt;/d2p1:DataQueryType&gt;&lt;d2p1:RowSelection&gt;/&lt;/d2p1:RowSelection&gt;&lt;d2p1:TableName&gt;q28re_7_1&lt;/d2p1:TableName&gt;&lt;/d2p1:DataQueryItem&gt;&lt;d2p1:DataQueryItem&gt;&lt;d2p1:ColumnSelection&gt;/1[2]&lt;/d2p1:ColumnSelection&gt;&lt;d2p1:ConnectionName&gt;Total&lt;/d2p1:ConnectionName&gt;&lt;d2p1:DataQueryType&gt;SelectColumn&lt;/d2p1:DataQueryType&gt;&lt;d2p1:RowSelection&gt;/&lt;/d2p1:RowSelection&gt;&lt;d2p1:TableName&gt;q28re_7_1&lt;/d2p1:TableName&gt;&lt;/d2p1:DataQueryItem&gt;&lt;d2p1:DataQueryItem&gt;&lt;d2p1:ColumnSelection&gt;/0[1]&lt;/d2p1:ColumnSelection&gt;&lt;d2p1:ConnectionName&gt;Total&lt;/d2p1:ConnectionName&gt;&lt;d2p1:DataQueryType&gt;SelectColumn&lt;/d2p1:DataQueryType&gt;&lt;d2p1:RowSelection&gt;/&lt;/d2p1:RowSelection&gt;&lt;d2p1:TableName&gt;q28re_8_1&lt;/d2p1:TableName&gt;&lt;/d2p1:DataQueryItem&gt;&lt;d2p1:DataQueryItem&gt;&lt;d2p1:ColumnSelection&gt;/1[2]&lt;/d2p1:ColumnSelection&gt;&lt;d2p1:ConnectionName&gt;Total&lt;/d2p1:ConnectionName&gt;&lt;d2p1:DataQueryType&gt;SelectColumn&lt;/d2p1:DataQueryType&gt;&lt;d2p1:RowSelection&gt;/&lt;/d2p1:RowSelection&gt;&lt;d2p1:TableName&gt;q28re_8_1&lt;/d2p1:TableName&gt;&lt;/d2p1:DataQueryItem&gt;&lt;d2p1:DataQueryItem&gt;&lt;d2p1:ColumnSelection&gt;/0[1]&lt;/d2p1:ColumnSelection&gt;&lt;d2p1:ConnectionName&gt;Total&lt;/d2p1:ConnectionName&gt;&lt;d2p1:DataQueryType&gt;SelectColumn&lt;/d2p1:DataQueryType&gt;&lt;d2p1:RowSelection&gt;/&lt;/d2p1:RowSelection&gt;&lt;d2p1:TableName&gt;q28re_9_1&lt;/d2p1:TableName&gt;&lt;/d2p1:DataQueryItem&gt;&lt;d2p1:DataQueryItem&gt;&lt;d2p1:ColumnSelection&gt;/1[2]&lt;/d2p1:ColumnSelection&gt;&lt;d2p1:ConnectionName&gt;Total&lt;/d2p1:ConnectionName&gt;&lt;d2p1:DataQueryType&gt;SelectColumn&lt;/d2p1:DataQueryType&gt;&lt;d2p1:RowSelection&gt;/&lt;/d2p1:RowSelection&gt;&lt;d2p1:TableName&gt;q28re_9_1&lt;/d2p1:TableName&gt;&lt;/d2p1:DataQueryItem&gt;&lt;d2p1:DataQueryItem&gt;&lt;d2p1:ColumnSelection&gt;/0[1]&lt;/d2p1:ColumnSelection&gt;&lt;d2p1:ConnectionName&gt;Total&lt;/d2p1:ConnectionName&gt;&lt;d2p1:DataQueryType&gt;SelectColumn&lt;/d2p1:DataQueryType&gt;&lt;d2p1:RowSelection&gt;/&lt;/d2p1:RowSelection&gt;&lt;d2p1:TableName&gt;q28re_10_1&lt;/d2p1:TableName&gt;&lt;/d2p1:DataQueryItem&gt;&lt;d2p1:DataQueryItem&gt;&lt;d2p1:ColumnSelection&gt;/1[2]&lt;/d2p1:ColumnSelection&gt;&lt;d2p1:ConnectionName&gt;Total&lt;/d2p1:ConnectionName&gt;&lt;d2p1:DataQueryType&gt;SelectColumn&lt;/d2p1:DataQueryType&gt;&lt;d2p1:RowSelection&gt;/&lt;/d2p1:RowSelection&gt;&lt;d2p1:TableName&gt;q28re_10_1&lt;/d2p1:TableName&gt;&lt;/d2p1:DataQueryItem&gt;&lt;d2p1:DataQueryItem&gt;&lt;d2p1:ColumnSelection&gt;/0[1]&lt;/d2p1:ColumnSelection&gt;&lt;d2p1:ConnectionName&gt;Total&lt;/d2p1:ConnectionName&gt;&lt;d2p1:DataQueryType&gt;SelectColumn&lt;/d2p1:DataQueryType&gt;&lt;d2p1:RowSelection&gt;/&lt;/d2p1:RowSelection&gt;&lt;d2p1:TableName&gt;q28re_11_1&lt;/d2p1:TableName&gt;&lt;/d2p1:DataQueryItem&gt;&lt;d2p1:DataQueryItem&gt;&lt;d2p1:ColumnSelection&gt;/1[2]&lt;/d2p1:ColumnSelection&gt;&lt;d2p1:ConnectionName&gt;Total&lt;/d2p1:ConnectionName&gt;&lt;d2p1:DataQueryType&gt;SelectColumn&lt;/d2p1:DataQueryType&gt;&lt;d2p1:RowSelection&gt;/&lt;/d2p1:RowSelection&gt;&lt;d2p1:TableName&gt;q28re_11_1&lt;/d2p1:TableName&gt;&lt;/d2p1:DataQueryItem&gt;&lt;d2p1:DataQueryItem&gt;&lt;d2p1:ColumnSelection&gt;/0[1]&lt;/d2p1:ColumnSelection&gt;&lt;d2p1:ConnectionName&gt;Total&lt;/d2p1:ConnectionName&gt;&lt;d2p1:DataQueryType&gt;SelectColumn&lt;/d2p1:DataQueryType&gt;&lt;d2p1:RowSelection&gt;/&lt;/d2p1:RowSelection&gt;&lt;d2p1:TableName&gt;q28re_12_1&lt;/d2p1:TableName&gt;&lt;/d2p1:DataQueryItem&gt;&lt;d2p1:DataQueryItem&gt;&lt;d2p1:ColumnSelection&gt;/1[2]&lt;/d2p1:ColumnSelection&gt;&lt;d2p1:ConnectionName&gt;Total&lt;/d2p1:ConnectionName&gt;&lt;d2p1:DataQueryType&gt;SelectColumn&lt;/d2p1:DataQueryType&gt;&lt;d2p1:RowSelection&gt;/&lt;/d2p1:RowSelection&gt;&lt;d2p1:TableName&gt;q28re_12_1&lt;/d2p1:TableName&gt;&lt;/d2p1:DataQueryItem&gt;&lt;d2p1:DataQueryItem&gt;&lt;d2p1:ColumnSelection&gt;/0[1]&lt;/d2p1:ColumnSelection&gt;&lt;d2p1:ConnectionName&gt;Total&lt;/d2p1:ConnectionName&gt;&lt;d2p1:DataQueryType&gt;SelectColumn&lt;/d2p1:DataQueryType&gt;&lt;d2p1:RowSelection&gt;/&lt;/d2p1:RowSelection&gt;&lt;d2p1:TableName&gt;q28re_13_1&lt;/d2p1:TableName&gt;&lt;/d2p1:DataQueryItem&gt;&lt;d2p1:DataQueryItem&gt;&lt;d2p1:ColumnSelection&gt;/1[2]&lt;/d2p1:ColumnSelection&gt;&lt;d2p1:ConnectionName&gt;Total&lt;/d2p1:ConnectionName&gt;&lt;d2p1:DataQueryType&gt;SelectColumn&lt;/d2p1:DataQueryType&gt;&lt;d2p1:RowSelection&gt;/&lt;/d2p1:RowSelection&gt;&lt;d2p1:TableName&gt;q28re_13_1&lt;/d2p1:TableName&gt;&lt;/d2p1:DataQueryItem&gt;&lt;d2p1:DataQueryItem&gt;&lt;d2p1:ColumnSelection&gt;/0[1]&lt;/d2p1:ColumnSelection&gt;&lt;d2p1:ConnectionName&gt;Total&lt;/d2p1:ConnectionName&gt;&lt;d2p1:DataQueryType&gt;SelectColumn&lt;/d2p1:DataQueryType&gt;&lt;d2p1:RowSelection&gt;/&lt;/d2p1:RowSelection&gt;&lt;d2p1:TableName&gt;q28re_14_1&lt;/d2p1:TableName&gt;&lt;/d2p1:DataQueryItem&gt;&lt;d2p1:DataQueryItem&gt;&lt;d2p1:ColumnSelection&gt;/1[2]&lt;/d2p1:ColumnSelection&gt;&lt;d2p1:ConnectionName&gt;Total&lt;/d2p1:ConnectionName&gt;&lt;d2p1:DataQueryType&gt;SelectColumn&lt;/d2p1:DataQueryType&gt;&lt;d2p1:RowSelection&gt;/&lt;/d2p1:RowSelection&gt;&lt;d2p1:TableName&gt;q28re_14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7:19:18.0597253+01:00&lt;/d2p1:LastUpdated&gt;&lt;d2p1:Script&gt;aW1wb3J0IG1vZGlmeV9jaGFydCBhcyBtYw0KDQptYy5NZXJnZVJvd3NCeUxhYmVsKCkNCiNtYy5TcGxpdExhYmVsKCdDb2wnLCAnOicsMCkNCg0KTEw9Ww0KIkVkdWNhdGlvbiIsDQoiRWR1Y2F0aW9uIiwNCiJBcnRzLCBodW1hbml0aWVzLCBsYW5ndWFnZXMiLA0KIkFydHMsIGh1bWFuaXRpZXMsIGxhbmd1YWdlcyIsDQoiU29jaWFsIGFuZCBiZWhhdmlvcmFsIHNjaWVuY2VzIiwNCiJTb2NpYWwgYW5kIGJlaGF2aW9yYWwgc2NpZW5jZXMiLA0KIkpvdXJuYWxpc20gYW5kIGluZm9ybWF0aW9uIChuZXdzKSIsDQoiSm91cm5hbGlzbSBhbmQgaW5mb3JtYXRpb24gKG5ld3MpIiwNCiJCdXNpbmVzcywgYWRtaW5pc3RyYXRpb24gYW5kIGxhdyIsDQoiQnVzaW5lc3MsIGFkbWluaXN0cmF0aW9uIGFuZCBsYXciLA0KIk5hdHVyYWwgc2NpZW5jZXMiLA0KIk5hdHVyYWwgc2NpZW5jZXMiLA0KIk1hdGhlbWF0aWNzIGFuZCBzdGF0aXN0aWNzIiwNCiJNYXRoZW1hdGljcyBhbmQgc3RhdGlzdGljcyIsDQoiSW5mb3JtYXRpb24gYW5kIGNvbW11bmljYXRpb24gdGVjaG5vbG9naWVzIiwNCiJJbmZvcm1hdGlvbiBhbmQgY29tbXVuaWNhdGlvbiB0ZWNobm9sb2dpZXMiLA0KIkVuZ2luZWVyaW5nIGFuZCBlbmdpbmVlcmluZyB0cmFkZXMiLA0KIkVuZ2luZWVyaW5nIGFuZCBlbmdpbmVlcmluZyB0cmFkZXMiLA0KIk1hbnVmYWN0dXJpbmcsIHByb2Nlc3NpbmciLA0KIk1hbnVmYWN0dXJpbmcsIHByb2Nlc3NpbmciLA0KIkFyY2hpdGVjdHVyZSBhbmQgY29uc3RydWN0aW9uIiwNCiJBcmNoaXRlY3R1cmUgYW5kIGNvbnN0cnVjdGlvbiIsDQoiQWdyaWN1bHR1cmUsIGZvcmVzdHJ5LCBmaXNoZXJpZXMgYW5kIHZldGVyaW5hcnkiLA0KIkFncmljdWx0dXJlLCBmb3Jlc3RyeSwgZmlzaGVyaWVzIGFuZCB2ZXRlcmluYXJ5IiwNCiJIZWFsdGggLyBtZWRpY2luZSBhbmQgd2VsZmFyZSIsDQoiSGVhbHRoIC8gbWVkaWNpbmUgYW5kIHdlbGZhcmUiLA0KIlNlcnZpY2VzIiwNCiJTZXJ2aWNlcyINCl0NCg0KbWMuUmVwbGFjZUxhYmVscygnQ29sJyxMTCkNCg0KbWMuSW5zZXJ0Um93KDYsbGFiZWw9InRvcDIiKQ0KDQpmb3IgY29sIGluIHJhbmdlKE1hdHJpeC5Ub3BBeGlzLkRhdGFNZW1iZXJzLkNvdW50KToNCglNYXRyaXhbTWF0cml4LlNpZGVBeGlzLkRhdGFNZW1iZXJzLkNvdW50LTFdW2NvbF0uQWRkVmFsdWUoIiIpDQoJTWF0cml4W01hdHJpeC5TaWRlQXhpcy5EYXRhTWVtYmVycy5Db3VudC0xXVtjb2xdWzBdLk51bWVyaWNWYWx1ZSA9IE1hdHJpeFswXVtjb2xdWzBdLk51bWVyaWNWYWx1ZSArIE1hdHJpeFsxXVtjb2xdWzBdLk51bWVyaWNWYWx1ZQ0KDQptYy5Tb3J0U2Vjb25kQ29sdW1ucyhieVJvdz1NYXRyaXguU2lkZUF4aXMuRGF0YU1lbWJlcnMuQ291bnQtMSxkZWxldGVDYXQ9RmFsc2UsZGVsZXRlU2Vjb25kPVRydWUsRmlyc3RDYXQ9VHJ1ZSkNCg0KTWF0cml4LkRlbGV0ZVJvdygzKQ0KTWF0cml4LkRlbGV0ZVJvdygzKQ0KTWF0cml4LkRlbGV0ZVJvdygzKQ0KTWF0cml4LkRlbGV0ZVJvdygzKQ0KDQpmb3IgbWVtYmVyIGluIE1hdHJpeC5TaWRlQXhpcy5EYXRhTWVtYmVyczoNCgltZW1iZXIuTGFiZWw9IlJhbmsgLSAiICsgbWVtYmVyLkxhYmVsDQoJDQo=&lt;/d2p1:Script&gt;&lt;/d2p1:PackagedScript&gt;&lt;/d2p1:Transformation&gt;&lt;/Query&gt;&lt;Version&gt;4.2.0.0&lt;/Version&gt;&lt;/ShapeLink&gt;"/>
</p:tagLst>
</file>

<file path=ppt/tags/tag12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7:19:18.0597253+01:00&lt;/d3p1:LastUpdated&gt;&lt;d3p1:Script&gt;aW1wb3J0IG1vZGlmeV9jaGFydCBhcyBtYw0KDQojbWMuR2VuZXJhdGVMYWJlbHMoMTEsc2hhcGVXaWR0aD0yMDAp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IuNToNCgkJCQlDaGFydC5TZXJpZXNDb2xsZWN0aW9uKHNlcmllcysxKS5Qb2ludHMocG9pbnQrMSkuQXBwbHlEYXRhTGFiZWxzKC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8re_1_1&lt;/d2p1:TableName&gt;&lt;/d2p1:DataQueryItem&gt;&lt;d2p1:DataQueryItem&gt;&lt;d2p1:ColumnSelection&gt;/1[3]&lt;/d2p1:ColumnSelection&gt;&lt;d2p1:ConnectionName&gt;Total&lt;/d2p1:ConnectionName&gt;&lt;d2p1:DataQueryType&gt;SelectColumn&lt;/d2p1:DataQueryType&gt;&lt;d2p1:RowSelection&gt;/&lt;/d2p1:RowSelection&gt;&lt;d2p1:TableName&gt;q28re_1_1&lt;/d2p1:TableName&gt;&lt;/d2p1:DataQueryItem&gt;&lt;d2p1:DataQueryItem&gt;&lt;d2p1:ColumnSelection&gt;/0[1]&lt;/d2p1:ColumnSelection&gt;&lt;d2p1:ConnectionName&gt;Total&lt;/d2p1:ConnectionName&gt;&lt;d2p1:DataQueryType&gt;SelectColumn&lt;/d2p1:DataQueryType&gt;&lt;d2p1:RowSelection&gt;/&lt;/d2p1:RowSelection&gt;&lt;d2p1:TableName&gt;q28re_2_1&lt;/d2p1:TableName&gt;&lt;/d2p1:DataQueryItem&gt;&lt;d2p1:DataQueryItem&gt;&lt;d2p1:ColumnSelection&gt;/1[3]&lt;/d2p1:ColumnSelection&gt;&lt;d2p1:ConnectionName&gt;Total&lt;/d2p1:ConnectionName&gt;&lt;d2p1:DataQueryType&gt;SelectColumn&lt;/d2p1:DataQueryType&gt;&lt;d2p1:RowSelection&gt;/&lt;/d2p1:RowSelection&gt;&lt;d2p1:TableName&gt;q28re_2_1&lt;/d2p1:TableName&gt;&lt;/d2p1:DataQueryItem&gt;&lt;d2p1:DataQueryItem&gt;&lt;d2p1:ColumnSelection&gt;/0[1]&lt;/d2p1:ColumnSelection&gt;&lt;d2p1:ConnectionName&gt;Total&lt;/d2p1:ConnectionName&gt;&lt;d2p1:DataQueryType&gt;SelectColumn&lt;/d2p1:DataQueryType&gt;&lt;d2p1:RowSelection&gt;/&lt;/d2p1:RowSelection&gt;&lt;d2p1:TableName&gt;q28re_3_1&lt;/d2p1:TableName&gt;&lt;/d2p1:DataQueryItem&gt;&lt;d2p1:DataQueryItem&gt;&lt;d2p1:ColumnSelection&gt;/1[3]&lt;/d2p1:ColumnSelection&gt;&lt;d2p1:ConnectionName&gt;Total&lt;/d2p1:ConnectionName&gt;&lt;d2p1:DataQueryType&gt;SelectColumn&lt;/d2p1:DataQueryType&gt;&lt;d2p1:RowSelection&gt;/&lt;/d2p1:RowSelection&gt;&lt;d2p1:TableName&gt;q28re_3_1&lt;/d2p1:TableName&gt;&lt;/d2p1:DataQueryItem&gt;&lt;d2p1:DataQueryItem&gt;&lt;d2p1:ColumnSelection&gt;/0[1]&lt;/d2p1:ColumnSelection&gt;&lt;d2p1:ConnectionName&gt;Total&lt;/d2p1:ConnectionName&gt;&lt;d2p1:DataQueryType&gt;SelectColumn&lt;/d2p1:DataQueryType&gt;&lt;d2p1:RowSelection&gt;/&lt;/d2p1:RowSelection&gt;&lt;d2p1:TableName&gt;q28re_4_1&lt;/d2p1:TableName&gt;&lt;/d2p1:DataQueryItem&gt;&lt;d2p1:DataQueryItem&gt;&lt;d2p1:ColumnSelection&gt;/1[3]&lt;/d2p1:ColumnSelection&gt;&lt;d2p1:ConnectionName&gt;Total&lt;/d2p1:ConnectionName&gt;&lt;d2p1:DataQueryType&gt;SelectColumn&lt;/d2p1:DataQueryType&gt;&lt;d2p1:RowSelection&gt;/&lt;/d2p1:RowSelection&gt;&lt;d2p1:TableName&gt;q28re_4_1&lt;/d2p1:TableName&gt;&lt;/d2p1:DataQueryItem&gt;&lt;d2p1:DataQueryItem&gt;&lt;d2p1:ColumnSelection&gt;/0[1]&lt;/d2p1:ColumnSelection&gt;&lt;d2p1:ConnectionName&gt;Total&lt;/d2p1:ConnectionName&gt;&lt;d2p1:DataQueryType&gt;SelectColumn&lt;/d2p1:DataQueryType&gt;&lt;d2p1:RowSelection&gt;/&lt;/d2p1:RowSelection&gt;&lt;d2p1:TableName&gt;q28re_5_1&lt;/d2p1:TableName&gt;&lt;/d2p1:DataQueryItem&gt;&lt;d2p1:DataQueryItem&gt;&lt;d2p1:ColumnSelection&gt;/1[3]&lt;/d2p1:ColumnSelection&gt;&lt;d2p1:ConnectionName&gt;Total&lt;/d2p1:ConnectionName&gt;&lt;d2p1:DataQueryType&gt;SelectColumn&lt;/d2p1:DataQueryType&gt;&lt;d2p1:RowSelection&gt;/&lt;/d2p1:RowSelection&gt;&lt;d2p1:TableName&gt;q28re_5_1&lt;/d2p1:TableName&gt;&lt;/d2p1:DataQueryItem&gt;&lt;d2p1:DataQueryItem&gt;&lt;d2p1:ColumnSelection&gt;/0[1]&lt;/d2p1:ColumnSelection&gt;&lt;d2p1:ConnectionName&gt;Total&lt;/d2p1:ConnectionName&gt;&lt;d2p1:DataQueryType&gt;SelectColumn&lt;/d2p1:DataQueryType&gt;&lt;d2p1:RowSelection&gt;/&lt;/d2p1:RowSelection&gt;&lt;d2p1:TableName&gt;q28re_6_1&lt;/d2p1:TableName&gt;&lt;/d2p1:DataQueryItem&gt;&lt;d2p1:DataQueryItem&gt;&lt;d2p1:ColumnSelection&gt;/1[3]&lt;/d2p1:ColumnSelection&gt;&lt;d2p1:ConnectionName&gt;Total&lt;/d2p1:ConnectionName&gt;&lt;d2p1:DataQueryType&gt;SelectColumn&lt;/d2p1:DataQueryType&gt;&lt;d2p1:RowSelection&gt;/&lt;/d2p1:RowSelection&gt;&lt;d2p1:TableName&gt;q28re_6_1&lt;/d2p1:TableName&gt;&lt;/d2p1:DataQueryItem&gt;&lt;d2p1:DataQueryItem&gt;&lt;d2p1:ColumnSelection&gt;/0[1]&lt;/d2p1:ColumnSelection&gt;&lt;d2p1:ConnectionName&gt;Total&lt;/d2p1:ConnectionName&gt;&lt;d2p1:DataQueryType&gt;SelectColumn&lt;/d2p1:DataQueryType&gt;&lt;d2p1:RowSelection&gt;/&lt;/d2p1:RowSelection&gt;&lt;d2p1:TableName&gt;q28re_7_1&lt;/d2p1:TableName&gt;&lt;/d2p1:DataQueryItem&gt;&lt;d2p1:DataQueryItem&gt;&lt;d2p1:ColumnSelection&gt;/1[3]&lt;/d2p1:ColumnSelection&gt;&lt;d2p1:ConnectionName&gt;Total&lt;/d2p1:ConnectionName&gt;&lt;d2p1:DataQueryType&gt;SelectColumn&lt;/d2p1:DataQueryType&gt;&lt;d2p1:RowSelection&gt;/&lt;/d2p1:RowSelection&gt;&lt;d2p1:TableName&gt;q28re_7_1&lt;/d2p1:TableName&gt;&lt;/d2p1:DataQueryItem&gt;&lt;d2p1:DataQueryItem&gt;&lt;d2p1:ColumnSelection&gt;/0[1]&lt;/d2p1:ColumnSelection&gt;&lt;d2p1:ConnectionName&gt;Total&lt;/d2p1:ConnectionName&gt;&lt;d2p1:DataQueryType&gt;SelectColumn&lt;/d2p1:DataQueryType&gt;&lt;d2p1:RowSelection&gt;/&lt;/d2p1:RowSelection&gt;&lt;d2p1:TableName&gt;q28re_8_1&lt;/d2p1:TableName&gt;&lt;/d2p1:DataQueryItem&gt;&lt;d2p1:DataQueryItem&gt;&lt;d2p1:ColumnSelection&gt;/1[3]&lt;/d2p1:ColumnSelection&gt;&lt;d2p1:ConnectionName&gt;Total&lt;/d2p1:ConnectionName&gt;&lt;d2p1:DataQueryType&gt;SelectColumn&lt;/d2p1:DataQueryType&gt;&lt;d2p1:RowSelection&gt;/&lt;/d2p1:RowSelection&gt;&lt;d2p1:TableName&gt;q28re_8_1&lt;/d2p1:TableName&gt;&lt;/d2p1:DataQueryItem&gt;&lt;d2p1:DataQueryItem&gt;&lt;d2p1:ColumnSelection&gt;/0[1]&lt;/d2p1:ColumnSelection&gt;&lt;d2p1:ConnectionName&gt;Total&lt;/d2p1:ConnectionName&gt;&lt;d2p1:DataQueryType&gt;SelectColumn&lt;/d2p1:DataQueryType&gt;&lt;d2p1:RowSelection&gt;/&lt;/d2p1:RowSelection&gt;&lt;d2p1:TableName&gt;q28re_9_1&lt;/d2p1:TableName&gt;&lt;/d2p1:DataQueryItem&gt;&lt;d2p1:DataQueryItem&gt;&lt;d2p1:ColumnSelection&gt;/1[3]&lt;/d2p1:ColumnSelection&gt;&lt;d2p1:ConnectionName&gt;Total&lt;/d2p1:ConnectionName&gt;&lt;d2p1:DataQueryType&gt;SelectColumn&lt;/d2p1:DataQueryType&gt;&lt;d2p1:RowSelection&gt;/&lt;/d2p1:RowSelection&gt;&lt;d2p1:TableName&gt;q28re_9_1&lt;/d2p1:TableName&gt;&lt;/d2p1:DataQueryItem&gt;&lt;d2p1:DataQueryItem&gt;&lt;d2p1:ColumnSelection&gt;/0[1]&lt;/d2p1:ColumnSelection&gt;&lt;d2p1:ConnectionName&gt;Total&lt;/d2p1:ConnectionName&gt;&lt;d2p1:DataQueryType&gt;SelectColumn&lt;/d2p1:DataQueryType&gt;&lt;d2p1:RowSelection&gt;/&lt;/d2p1:RowSelection&gt;&lt;d2p1:TableName&gt;q28re_10_1&lt;/d2p1:TableName&gt;&lt;/d2p1:DataQueryItem&gt;&lt;d2p1:DataQueryItem&gt;&lt;d2p1:ColumnSelection&gt;/1[3]&lt;/d2p1:ColumnSelection&gt;&lt;d2p1:ConnectionName&gt;Total&lt;/d2p1:ConnectionName&gt;&lt;d2p1:DataQueryType&gt;SelectColumn&lt;/d2p1:DataQueryType&gt;&lt;d2p1:RowSelection&gt;/&lt;/d2p1:RowSelection&gt;&lt;d2p1:TableName&gt;q28re_10_1&lt;/d2p1:TableName&gt;&lt;/d2p1:DataQueryItem&gt;&lt;d2p1:DataQueryItem&gt;&lt;d2p1:ColumnSelection&gt;/0[1]&lt;/d2p1:ColumnSelection&gt;&lt;d2p1:ConnectionName&gt;Total&lt;/d2p1:ConnectionName&gt;&lt;d2p1:DataQueryType&gt;SelectColumn&lt;/d2p1:DataQueryType&gt;&lt;d2p1:RowSelection&gt;/&lt;/d2p1:RowSelection&gt;&lt;d2p1:TableName&gt;q28re_11_1&lt;/d2p1:TableName&gt;&lt;/d2p1:DataQueryItem&gt;&lt;d2p1:DataQueryItem&gt;&lt;d2p1:ColumnSelection&gt;/1[3]&lt;/d2p1:ColumnSelection&gt;&lt;d2p1:ConnectionName&gt;Total&lt;/d2p1:ConnectionName&gt;&lt;d2p1:DataQueryType&gt;SelectColumn&lt;/d2p1:DataQueryType&gt;&lt;d2p1:RowSelection&gt;/&lt;/d2p1:RowSelection&gt;&lt;d2p1:TableName&gt;q28re_11_1&lt;/d2p1:TableName&gt;&lt;/d2p1:DataQueryItem&gt;&lt;d2p1:DataQueryItem&gt;&lt;d2p1:ColumnSelection&gt;/0[1]&lt;/d2p1:ColumnSelection&gt;&lt;d2p1:ConnectionName&gt;Total&lt;/d2p1:ConnectionName&gt;&lt;d2p1:DataQueryType&gt;SelectColumn&lt;/d2p1:DataQueryType&gt;&lt;d2p1:RowSelection&gt;/&lt;/d2p1:RowSelection&gt;&lt;d2p1:TableName&gt;q28re_12_1&lt;/d2p1:TableName&gt;&lt;/d2p1:DataQueryItem&gt;&lt;d2p1:DataQueryItem&gt;&lt;d2p1:ColumnSelection&gt;/1[3]&lt;/d2p1:ColumnSelection&gt;&lt;d2p1:ConnectionName&gt;Total&lt;/d2p1:ConnectionName&gt;&lt;d2p1:DataQueryType&gt;SelectColumn&lt;/d2p1:DataQueryType&gt;&lt;d2p1:RowSelection&gt;/&lt;/d2p1:RowSelection&gt;&lt;d2p1:TableName&gt;q28re_12_1&lt;/d2p1:TableName&gt;&lt;/d2p1:DataQueryItem&gt;&lt;d2p1:DataQueryItem&gt;&lt;d2p1:ColumnSelection&gt;/0[1]&lt;/d2p1:ColumnSelection&gt;&lt;d2p1:ConnectionName&gt;Total&lt;/d2p1:ConnectionName&gt;&lt;d2p1:DataQueryType&gt;SelectColumn&lt;/d2p1:DataQueryType&gt;&lt;d2p1:RowSelection&gt;/&lt;/d2p1:RowSelection&gt;&lt;d2p1:TableName&gt;q28re_13_1&lt;/d2p1:TableName&gt;&lt;/d2p1:DataQueryItem&gt;&lt;d2p1:DataQueryItem&gt;&lt;d2p1:ColumnSelection&gt;/1[3]&lt;/d2p1:ColumnSelection&gt;&lt;d2p1:ConnectionName&gt;Total&lt;/d2p1:ConnectionName&gt;&lt;d2p1:DataQueryType&gt;SelectColumn&lt;/d2p1:DataQueryType&gt;&lt;d2p1:RowSelection&gt;/&lt;/d2p1:RowSelection&gt;&lt;d2p1:TableName&gt;q28re_13_1&lt;/d2p1:TableName&gt;&lt;/d2p1:DataQueryItem&gt;&lt;d2p1:DataQueryItem&gt;&lt;d2p1:ColumnSelection&gt;/0[1]&lt;/d2p1:ColumnSelection&gt;&lt;d2p1:ConnectionName&gt;Total&lt;/d2p1:ConnectionName&gt;&lt;d2p1:DataQueryType&gt;SelectColumn&lt;/d2p1:DataQueryType&gt;&lt;d2p1:RowSelection&gt;/&lt;/d2p1:RowSelection&gt;&lt;d2p1:TableName&gt;q28re_14_1&lt;/d2p1:TableName&gt;&lt;/d2p1:DataQueryItem&gt;&lt;d2p1:DataQueryItem&gt;&lt;d2p1:ColumnSelection&gt;/1[3]&lt;/d2p1:ColumnSelection&gt;&lt;d2p1:ConnectionName&gt;Total&lt;/d2p1:ConnectionName&gt;&lt;d2p1:DataQueryType&gt;SelectColumn&lt;/d2p1:DataQueryType&gt;&lt;d2p1:RowSelection&gt;/&lt;/d2p1:RowSelection&gt;&lt;d2p1:TableName&gt;q28re_14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7:19:18.0597253+01:00&lt;/d2p1:LastUpdated&gt;&lt;d2p1:Script&gt;aW1wb3J0IG1vZGlmeV9jaGFydCBhcyBtYw0KDQptYy5NZXJnZVJvd3NCeUxhYmVsKCkNCiNtYy5TcGxpdExhYmVsKCdDb2wnLCAnOicsMCkNCg0KTEw9Ww0KIkVkdWNhdGlvbiIsDQoiRWR1Y2F0aW9uIiwNCiJBcnRzLCBodW1hbml0aWVzLCBsYW5ndWFnZXMiLA0KIkFydHMsIGh1bWFuaXRpZXMsIGxhbmd1YWdlcyIsDQoiU29jaWFsIGFuZCBiZWhhdmlvcmFsIHNjaWVuY2VzIiwNCiJTb2NpYWwgYW5kIGJlaGF2aW9yYWwgc2NpZW5jZXMiLA0KIkpvdXJuYWxpc20gYW5kIGluZm9ybWF0aW9uIChuZXdzKSIsDQoiSm91cm5hbGlzbSBhbmQgaW5mb3JtYXRpb24gKG5ld3MpIiwNCiJCdXNpbmVzcywgYWRtaW5pc3RyYXRpb24gYW5kIGxhdyIsDQoiQnVzaW5lc3MsIGFkbWluaXN0cmF0aW9uIGFuZCBsYXciLA0KIk5hdHVyYWwgc2NpZW5jZXMiLA0KIk5hdHVyYWwgc2NpZW5jZXMiLA0KIk1hdGhlbWF0aWNzIGFuZCBzdGF0aXN0aWNzIiwNCiJNYXRoZW1hdGljcyBhbmQgc3RhdGlzdGljcyIsDQoiSW5mb3JtYXRpb24gYW5kIGNvbW11bmljYXRpb24gdGVjaG5vbG9naWVzIiwNCiJJbmZvcm1hdGlvbiBhbmQgY29tbXVuaWNhdGlvbiB0ZWNobm9sb2dpZXMiLA0KIkVuZ2luZWVyaW5nIGFuZCBlbmdpbmVlcmluZyB0cmFkZXMiLA0KIkVuZ2luZWVyaW5nIGFuZCBlbmdpbmVlcmluZyB0cmFkZXMiLA0KIk1hbnVmYWN0dXJpbmcsIHByb2Nlc3NpbmciLA0KIk1hbnVmYWN0dXJpbmcsIHByb2Nlc3NpbmciLA0KIkFyY2hpdGVjdHVyZSBhbmQgY29uc3RydWN0aW9uIiwNCiJBcmNoaXRlY3R1cmUgYW5kIGNvbnN0cnVjdGlvbiIsDQoiQWdyaWN1bHR1cmUsIGZvcmVzdHJ5LCBmaXNoZXJpZXMgYW5kIHZldGVyaW5hcnkiLA0KIkFncmljdWx0dXJlLCBmb3Jlc3RyeSwgZmlzaGVyaWVzIGFuZCB2ZXRlcmluYXJ5IiwNCiJIZWFsdGggLyBtZWRpY2luZSBhbmQgd2VsZmFyZSIsDQoiSGVhbHRoIC8gbWVkaWNpbmUgYW5kIHdlbGZhcmUiLA0KIlNlcnZpY2VzIiwNCiJTZXJ2aWNlcyINCl0NCg0KbWMuUmVwbGFjZUxhYmVscygnQ29sJyxMTCkNCg0KbWMuSW5zZXJ0Um93KDYsbGFiZWw9InRvcDIiKQ0KDQpmb3IgY29sIGluIHJhbmdlKE1hdHJpeC5Ub3BBeGlzLkRhdGFNZW1iZXJzLkNvdW50KToNCglNYXRyaXhbTWF0cml4LlNpZGVBeGlzLkRhdGFNZW1iZXJzLkNvdW50LTFdW2NvbF0uQWRkVmFsdWUoIiIpDQoJTWF0cml4W01hdHJpeC5TaWRlQXhpcy5EYXRhTWVtYmVycy5Db3VudC0xXVtjb2xdWzBdLk51bWVyaWNWYWx1ZSA9IE1hdHJpeFswXVtjb2xdWzBdLk51bWVyaWNWYWx1ZSArIE1hdHJpeFsxXVtjb2xdWzBdLk51bWVyaWNWYWx1ZQ0KDQptYy5Tb3J0U2Vjb25kQ29sdW1ucyhieVJvdz1NYXRyaXguU2lkZUF4aXMuRGF0YU1lbWJlcnMuQ291bnQtMSxkZWxldGVDYXQ9RmFsc2UsZGVsZXRlU2Vjb25kPVRydWUsRmlyc3RDYXQ9VHJ1ZSkNCg0KTWF0cml4LkRlbGV0ZVJvdygzKQ0KTWF0cml4LkRlbGV0ZVJvdygzKQ0KTWF0cml4LkRlbGV0ZVJvdygzKQ0KTWF0cml4LkRlbGV0ZVJvdygzKQ0KDQpmb3IgbWVtYmVyIGluIE1hdHJpeC5TaWRlQXhpcy5EYXRhTWVtYmVyczoNCgltZW1iZXIuTGFiZWw9IlJhbmsgLSAiICsgbWVtYmVyLkxhYmVsDQoJDQo=&lt;/d2p1:Script&gt;&lt;/d2p1:PackagedScript&gt;&lt;/d2p1:Transformation&gt;&lt;/Query&gt;&lt;Version&gt;4.2.0.0&lt;/Version&gt;&lt;/ShapeLink&gt;"/>
</p:tagLst>
</file>

<file path=ppt/tags/tag12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7:19:18.0597253+01:00&lt;/d3p1:LastUpdated&gt;&lt;d3p1:Script&gt;aW1wb3J0IG1vZGlmeV9jaGFydCBhcyBtYw0KDQojbWMuR2VuZXJhdGVMYWJlbHMoMTEsc2hhcGVXaWR0aD0yMDAp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IuNToNCgkJCQlDaGFydC5TZXJpZXNDb2xsZWN0aW9uKHNlcmllcysxKS5Qb2ludHMocG9pbnQrMSkuQXBwbHlEYXRhTGFiZWxzKC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8re_1_1&lt;/d2p1:TableName&gt;&lt;/d2p1:DataQueryItem&gt;&lt;d2p1:DataQueryItem&gt;&lt;d2p1:ColumnSelection&gt;/1[4]&lt;/d2p1:ColumnSelection&gt;&lt;d2p1:ConnectionName&gt;Total&lt;/d2p1:ConnectionName&gt;&lt;d2p1:DataQueryType&gt;SelectColumn&lt;/d2p1:DataQueryType&gt;&lt;d2p1:RowSelection&gt;/&lt;/d2p1:RowSelection&gt;&lt;d2p1:TableName&gt;q28re_1_1&lt;/d2p1:TableName&gt;&lt;/d2p1:DataQueryItem&gt;&lt;d2p1:DataQueryItem&gt;&lt;d2p1:ColumnSelection&gt;/0[1]&lt;/d2p1:ColumnSelection&gt;&lt;d2p1:ConnectionName&gt;Total&lt;/d2p1:ConnectionName&gt;&lt;d2p1:DataQueryType&gt;SelectColumn&lt;/d2p1:DataQueryType&gt;&lt;d2p1:RowSelection&gt;/&lt;/d2p1:RowSelection&gt;&lt;d2p1:TableName&gt;q28re_2_1&lt;/d2p1:TableName&gt;&lt;/d2p1:DataQueryItem&gt;&lt;d2p1:DataQueryItem&gt;&lt;d2p1:ColumnSelection&gt;/1[4]&lt;/d2p1:ColumnSelection&gt;&lt;d2p1:ConnectionName&gt;Total&lt;/d2p1:ConnectionName&gt;&lt;d2p1:DataQueryType&gt;SelectColumn&lt;/d2p1:DataQueryType&gt;&lt;d2p1:RowSelection&gt;/&lt;/d2p1:RowSelection&gt;&lt;d2p1:TableName&gt;q28re_2_1&lt;/d2p1:TableName&gt;&lt;/d2p1:DataQueryItem&gt;&lt;d2p1:DataQueryItem&gt;&lt;d2p1:ColumnSelection&gt;/0[1]&lt;/d2p1:ColumnSelection&gt;&lt;d2p1:ConnectionName&gt;Total&lt;/d2p1:ConnectionName&gt;&lt;d2p1:DataQueryType&gt;SelectColumn&lt;/d2p1:DataQueryType&gt;&lt;d2p1:RowSelection&gt;/&lt;/d2p1:RowSelection&gt;&lt;d2p1:TableName&gt;q28re_3_1&lt;/d2p1:TableName&gt;&lt;/d2p1:DataQueryItem&gt;&lt;d2p1:DataQueryItem&gt;&lt;d2p1:ColumnSelection&gt;/1[4]&lt;/d2p1:ColumnSelection&gt;&lt;d2p1:ConnectionName&gt;Total&lt;/d2p1:ConnectionName&gt;&lt;d2p1:DataQueryType&gt;SelectColumn&lt;/d2p1:DataQueryType&gt;&lt;d2p1:RowSelection&gt;/&lt;/d2p1:RowSelection&gt;&lt;d2p1:TableName&gt;q28re_3_1&lt;/d2p1:TableName&gt;&lt;/d2p1:DataQueryItem&gt;&lt;d2p1:DataQueryItem&gt;&lt;d2p1:ColumnSelection&gt;/0[1]&lt;/d2p1:ColumnSelection&gt;&lt;d2p1:ConnectionName&gt;Total&lt;/d2p1:ConnectionName&gt;&lt;d2p1:DataQueryType&gt;SelectColumn&lt;/d2p1:DataQueryType&gt;&lt;d2p1:RowSelection&gt;/&lt;/d2p1:RowSelection&gt;&lt;d2p1:TableName&gt;q28re_4_1&lt;/d2p1:TableName&gt;&lt;/d2p1:DataQueryItem&gt;&lt;d2p1:DataQueryItem&gt;&lt;d2p1:ColumnSelection&gt;/1[4]&lt;/d2p1:ColumnSelection&gt;&lt;d2p1:ConnectionName&gt;Total&lt;/d2p1:ConnectionName&gt;&lt;d2p1:DataQueryType&gt;SelectColumn&lt;/d2p1:DataQueryType&gt;&lt;d2p1:RowSelection&gt;/&lt;/d2p1:RowSelection&gt;&lt;d2p1:TableName&gt;q28re_4_1&lt;/d2p1:TableName&gt;&lt;/d2p1:DataQueryItem&gt;&lt;d2p1:DataQueryItem&gt;&lt;d2p1:ColumnSelection&gt;/0[1]&lt;/d2p1:ColumnSelection&gt;&lt;d2p1:ConnectionName&gt;Total&lt;/d2p1:ConnectionName&gt;&lt;d2p1:DataQueryType&gt;SelectColumn&lt;/d2p1:DataQueryType&gt;&lt;d2p1:RowSelection&gt;/&lt;/d2p1:RowSelection&gt;&lt;d2p1:TableName&gt;q28re_5_1&lt;/d2p1:TableName&gt;&lt;/d2p1:DataQueryItem&gt;&lt;d2p1:DataQueryItem&gt;&lt;d2p1:ColumnSelection&gt;/1[4]&lt;/d2p1:ColumnSelection&gt;&lt;d2p1:ConnectionName&gt;Total&lt;/d2p1:ConnectionName&gt;&lt;d2p1:DataQueryType&gt;SelectColumn&lt;/d2p1:DataQueryType&gt;&lt;d2p1:RowSelection&gt;/&lt;/d2p1:RowSelection&gt;&lt;d2p1:TableName&gt;q28re_5_1&lt;/d2p1:TableName&gt;&lt;/d2p1:DataQueryItem&gt;&lt;d2p1:DataQueryItem&gt;&lt;d2p1:ColumnSelection&gt;/0[1]&lt;/d2p1:ColumnSelection&gt;&lt;d2p1:ConnectionName&gt;Total&lt;/d2p1:ConnectionName&gt;&lt;d2p1:DataQueryType&gt;SelectColumn&lt;/d2p1:DataQueryType&gt;&lt;d2p1:RowSelection&gt;/&lt;/d2p1:RowSelection&gt;&lt;d2p1:TableName&gt;q28re_6_1&lt;/d2p1:TableName&gt;&lt;/d2p1:DataQueryItem&gt;&lt;d2p1:DataQueryItem&gt;&lt;d2p1:ColumnSelection&gt;/1[4]&lt;/d2p1:ColumnSelection&gt;&lt;d2p1:ConnectionName&gt;Total&lt;/d2p1:ConnectionName&gt;&lt;d2p1:DataQueryType&gt;SelectColumn&lt;/d2p1:DataQueryType&gt;&lt;d2p1:RowSelection&gt;/&lt;/d2p1:RowSelection&gt;&lt;d2p1:TableName&gt;q28re_6_1&lt;/d2p1:TableName&gt;&lt;/d2p1:DataQueryItem&gt;&lt;d2p1:DataQueryItem&gt;&lt;d2p1:ColumnSelection&gt;/0[1]&lt;/d2p1:ColumnSelection&gt;&lt;d2p1:ConnectionName&gt;Total&lt;/d2p1:ConnectionName&gt;&lt;d2p1:DataQueryType&gt;SelectColumn&lt;/d2p1:DataQueryType&gt;&lt;d2p1:RowSelection&gt;/&lt;/d2p1:RowSelection&gt;&lt;d2p1:TableName&gt;q28re_7_1&lt;/d2p1:TableName&gt;&lt;/d2p1:DataQueryItem&gt;&lt;d2p1:DataQueryItem&gt;&lt;d2p1:ColumnSelection&gt;/1[4]&lt;/d2p1:ColumnSelection&gt;&lt;d2p1:ConnectionName&gt;Total&lt;/d2p1:ConnectionName&gt;&lt;d2p1:DataQueryType&gt;SelectColumn&lt;/d2p1:DataQueryType&gt;&lt;d2p1:RowSelection&gt;/&lt;/d2p1:RowSelection&gt;&lt;d2p1:TableName&gt;q28re_7_1&lt;/d2p1:TableName&gt;&lt;/d2p1:DataQueryItem&gt;&lt;d2p1:DataQueryItem&gt;&lt;d2p1:ColumnSelection&gt;/0[1]&lt;/d2p1:ColumnSelection&gt;&lt;d2p1:ConnectionName&gt;Total&lt;/d2p1:ConnectionName&gt;&lt;d2p1:DataQueryType&gt;SelectColumn&lt;/d2p1:DataQueryType&gt;&lt;d2p1:RowSelection&gt;/&lt;/d2p1:RowSelection&gt;&lt;d2p1:TableName&gt;q28re_8_1&lt;/d2p1:TableName&gt;&lt;/d2p1:DataQueryItem&gt;&lt;d2p1:DataQueryItem&gt;&lt;d2p1:ColumnSelection&gt;/1[4]&lt;/d2p1:ColumnSelection&gt;&lt;d2p1:ConnectionName&gt;Total&lt;/d2p1:ConnectionName&gt;&lt;d2p1:DataQueryType&gt;SelectColumn&lt;/d2p1:DataQueryType&gt;&lt;d2p1:RowSelection&gt;/&lt;/d2p1:RowSelection&gt;&lt;d2p1:TableName&gt;q28re_8_1&lt;/d2p1:TableName&gt;&lt;/d2p1:DataQueryItem&gt;&lt;d2p1:DataQueryItem&gt;&lt;d2p1:ColumnSelection&gt;/0[1]&lt;/d2p1:ColumnSelection&gt;&lt;d2p1:ConnectionName&gt;Total&lt;/d2p1:ConnectionName&gt;&lt;d2p1:DataQueryType&gt;SelectColumn&lt;/d2p1:DataQueryType&gt;&lt;d2p1:RowSelection&gt;/&lt;/d2p1:RowSelection&gt;&lt;d2p1:TableName&gt;q28re_9_1&lt;/d2p1:TableName&gt;&lt;/d2p1:DataQueryItem&gt;&lt;d2p1:DataQueryItem&gt;&lt;d2p1:ColumnSelection&gt;/1[4]&lt;/d2p1:ColumnSelection&gt;&lt;d2p1:ConnectionName&gt;Total&lt;/d2p1:ConnectionName&gt;&lt;d2p1:DataQueryType&gt;SelectColumn&lt;/d2p1:DataQueryType&gt;&lt;d2p1:RowSelection&gt;/&lt;/d2p1:RowSelection&gt;&lt;d2p1:TableName&gt;q28re_9_1&lt;/d2p1:TableName&gt;&lt;/d2p1:DataQueryItem&gt;&lt;d2p1:DataQueryItem&gt;&lt;d2p1:ColumnSelection&gt;/0[1]&lt;/d2p1:ColumnSelection&gt;&lt;d2p1:ConnectionName&gt;Total&lt;/d2p1:ConnectionName&gt;&lt;d2p1:DataQueryType&gt;SelectColumn&lt;/d2p1:DataQueryType&gt;&lt;d2p1:RowSelection&gt;/&lt;/d2p1:RowSelection&gt;&lt;d2p1:TableName&gt;q28re_10_1&lt;/d2p1:TableName&gt;&lt;/d2p1:DataQueryItem&gt;&lt;d2p1:DataQueryItem&gt;&lt;d2p1:ColumnSelection&gt;/1[4]&lt;/d2p1:ColumnSelection&gt;&lt;d2p1:ConnectionName&gt;Total&lt;/d2p1:ConnectionName&gt;&lt;d2p1:DataQueryType&gt;SelectColumn&lt;/d2p1:DataQueryType&gt;&lt;d2p1:RowSelection&gt;/&lt;/d2p1:RowSelection&gt;&lt;d2p1:TableName&gt;q28re_10_1&lt;/d2p1:TableName&gt;&lt;/d2p1:DataQueryItem&gt;&lt;d2p1:DataQueryItem&gt;&lt;d2p1:ColumnSelection&gt;/0[1]&lt;/d2p1:ColumnSelection&gt;&lt;d2p1:ConnectionName&gt;Total&lt;/d2p1:ConnectionName&gt;&lt;d2p1:DataQueryType&gt;SelectColumn&lt;/d2p1:DataQueryType&gt;&lt;d2p1:RowSelection&gt;/&lt;/d2p1:RowSelection&gt;&lt;d2p1:TableName&gt;q28re_11_1&lt;/d2p1:TableName&gt;&lt;/d2p1:DataQueryItem&gt;&lt;d2p1:DataQueryItem&gt;&lt;d2p1:ColumnSelection&gt;/1[4]&lt;/d2p1:ColumnSelection&gt;&lt;d2p1:ConnectionName&gt;Total&lt;/d2p1:ConnectionName&gt;&lt;d2p1:DataQueryType&gt;SelectColumn&lt;/d2p1:DataQueryType&gt;&lt;d2p1:RowSelection&gt;/&lt;/d2p1:RowSelection&gt;&lt;d2p1:TableName&gt;q28re_11_1&lt;/d2p1:TableName&gt;&lt;/d2p1:DataQueryItem&gt;&lt;d2p1:DataQueryItem&gt;&lt;d2p1:ColumnSelection&gt;/0[1]&lt;/d2p1:ColumnSelection&gt;&lt;d2p1:ConnectionName&gt;Total&lt;/d2p1:ConnectionName&gt;&lt;d2p1:DataQueryType&gt;SelectColumn&lt;/d2p1:DataQueryType&gt;&lt;d2p1:RowSelection&gt;/&lt;/d2p1:RowSelection&gt;&lt;d2p1:TableName&gt;q28re_12_1&lt;/d2p1:TableName&gt;&lt;/d2p1:DataQueryItem&gt;&lt;d2p1:DataQueryItem&gt;&lt;d2p1:ColumnSelection&gt;/1[4]&lt;/d2p1:ColumnSelection&gt;&lt;d2p1:ConnectionName&gt;Total&lt;/d2p1:ConnectionName&gt;&lt;d2p1:DataQueryType&gt;SelectColumn&lt;/d2p1:DataQueryType&gt;&lt;d2p1:RowSelection&gt;/&lt;/d2p1:RowSelection&gt;&lt;d2p1:TableName&gt;q28re_12_1&lt;/d2p1:TableName&gt;&lt;/d2p1:DataQueryItem&gt;&lt;d2p1:DataQueryItem&gt;&lt;d2p1:ColumnSelection&gt;/0[1]&lt;/d2p1:ColumnSelection&gt;&lt;d2p1:ConnectionName&gt;Total&lt;/d2p1:ConnectionName&gt;&lt;d2p1:DataQueryType&gt;SelectColumn&lt;/d2p1:DataQueryType&gt;&lt;d2p1:RowSelection&gt;/&lt;/d2p1:RowSelection&gt;&lt;d2p1:TableName&gt;q28re_13_1&lt;/d2p1:TableName&gt;&lt;/d2p1:DataQueryItem&gt;&lt;d2p1:DataQueryItem&gt;&lt;d2p1:ColumnSelection&gt;/1[4]&lt;/d2p1:ColumnSelection&gt;&lt;d2p1:ConnectionName&gt;Total&lt;/d2p1:ConnectionName&gt;&lt;d2p1:DataQueryType&gt;SelectColumn&lt;/d2p1:DataQueryType&gt;&lt;d2p1:RowSelection&gt;/&lt;/d2p1:RowSelection&gt;&lt;d2p1:TableName&gt;q28re_13_1&lt;/d2p1:TableName&gt;&lt;/d2p1:DataQueryItem&gt;&lt;d2p1:DataQueryItem&gt;&lt;d2p1:ColumnSelection&gt;/0[1]&lt;/d2p1:ColumnSelection&gt;&lt;d2p1:ConnectionName&gt;Total&lt;/d2p1:ConnectionName&gt;&lt;d2p1:DataQueryType&gt;SelectColumn&lt;/d2p1:DataQueryType&gt;&lt;d2p1:RowSelection&gt;/&lt;/d2p1:RowSelection&gt;&lt;d2p1:TableName&gt;q28re_14_1&lt;/d2p1:TableName&gt;&lt;/d2p1:DataQueryItem&gt;&lt;d2p1:DataQueryItem&gt;&lt;d2p1:ColumnSelection&gt;/1[4]&lt;/d2p1:ColumnSelection&gt;&lt;d2p1:ConnectionName&gt;Total&lt;/d2p1:ConnectionName&gt;&lt;d2p1:DataQueryType&gt;SelectColumn&lt;/d2p1:DataQueryType&gt;&lt;d2p1:RowSelection&gt;/&lt;/d2p1:RowSelection&gt;&lt;d2p1:TableName&gt;q28re_14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7:19:18.0597253+01:00&lt;/d2p1:LastUpdated&gt;&lt;d2p1:Script&gt;aW1wb3J0IG1vZGlmeV9jaGFydCBhcyBtYw0KDQptYy5NZXJnZVJvd3NCeUxhYmVsKCkNCiNtYy5TcGxpdExhYmVsKCdDb2wnLCAnOicsMCkNCg0KTEw9Ww0KIkVkdWNhdGlvbiIsDQoiRWR1Y2F0aW9uIiwNCiJBcnRzLCBodW1hbml0aWVzLCBsYW5ndWFnZXMiLA0KIkFydHMsIGh1bWFuaXRpZXMsIGxhbmd1YWdlcyIsDQoiU29jaWFsIGFuZCBiZWhhdmlvcmFsIHNjaWVuY2VzIiwNCiJTb2NpYWwgYW5kIGJlaGF2aW9yYWwgc2NpZW5jZXMiLA0KIkpvdXJuYWxpc20gYW5kIGluZm9ybWF0aW9uIChuZXdzKSIsDQoiSm91cm5hbGlzbSBhbmQgaW5mb3JtYXRpb24gKG5ld3MpIiwNCiJCdXNpbmVzcywgYWRtaW5pc3RyYXRpb24gYW5kIGxhdyIsDQoiQnVzaW5lc3MsIGFkbWluaXN0cmF0aW9uIGFuZCBsYXciLA0KIk5hdHVyYWwgc2NpZW5jZXMiLA0KIk5hdHVyYWwgc2NpZW5jZXMiLA0KIk1hdGhlbWF0aWNzIGFuZCBzdGF0aXN0aWNzIiwNCiJNYXRoZW1hdGljcyBhbmQgc3RhdGlzdGljcyIsDQoiSW5mb3JtYXRpb24gYW5kIGNvbW11bmljYXRpb24gdGVjaG5vbG9naWVzIiwNCiJJbmZvcm1hdGlvbiBhbmQgY29tbXVuaWNhdGlvbiB0ZWNobm9sb2dpZXMiLA0KIkVuZ2luZWVyaW5nIGFuZCBlbmdpbmVlcmluZyB0cmFkZXMiLA0KIkVuZ2luZWVyaW5nIGFuZCBlbmdpbmVlcmluZyB0cmFkZXMiLA0KIk1hbnVmYWN0dXJpbmcsIHByb2Nlc3NpbmciLA0KIk1hbnVmYWN0dXJpbmcsIHByb2Nlc3NpbmciLA0KIkFyY2hpdGVjdHVyZSBhbmQgY29uc3RydWN0aW9uIiwNCiJBcmNoaXRlY3R1cmUgYW5kIGNvbnN0cnVjdGlvbiIsDQoiQWdyaWN1bHR1cmUsIGZvcmVzdHJ5LCBmaXNoZXJpZXMgYW5kIHZldGVyaW5hcnkiLA0KIkFncmljdWx0dXJlLCBmb3Jlc3RyeSwgZmlzaGVyaWVzIGFuZCB2ZXRlcmluYXJ5IiwNCiJIZWFsdGggLyBtZWRpY2luZSBhbmQgd2VsZmFyZSIsDQoiSGVhbHRoIC8gbWVkaWNpbmUgYW5kIHdlbGZhcmUiLA0KIlNlcnZpY2VzIiwNCiJTZXJ2aWNlcyINCl0NCg0KbWMuUmVwbGFjZUxhYmVscygnQ29sJyxMTCkNCg0KbWMuSW5zZXJ0Um93KDYsbGFiZWw9InRvcDIiKQ0KDQpmb3IgY29sIGluIHJhbmdlKE1hdHJpeC5Ub3BBeGlzLkRhdGFNZW1iZXJzLkNvdW50KToNCglNYXRyaXhbTWF0cml4LlNpZGVBeGlzLkRhdGFNZW1iZXJzLkNvdW50LTFdW2NvbF0uQWRkVmFsdWUoIiIpDQoJTWF0cml4W01hdHJpeC5TaWRlQXhpcy5EYXRhTWVtYmVycy5Db3VudC0xXVtjb2xdWzBdLk51bWVyaWNWYWx1ZSA9IE1hdHJpeFswXVtjb2xdWzBdLk51bWVyaWNWYWx1ZSArIE1hdHJpeFsxXVtjb2xdWzBdLk51bWVyaWNWYWx1ZQ0KDQptYy5Tb3J0U2Vjb25kQ29sdW1ucyhieVJvdz1NYXRyaXguU2lkZUF4aXMuRGF0YU1lbWJlcnMuQ291bnQtMSxkZWxldGVDYXQ9RmFsc2UsZGVsZXRlU2Vjb25kPVRydWUsRmlyc3RDYXQ9VHJ1ZSkNCg0KTWF0cml4LkRlbGV0ZVJvdygzKQ0KTWF0cml4LkRlbGV0ZVJvdygzKQ0KTWF0cml4LkRlbGV0ZVJvdygzKQ0KTWF0cml4LkRlbGV0ZVJvdygzKQ0KDQpmb3IgbWVtYmVyIGluIE1hdHJpeC5TaWRlQXhpcy5EYXRhTWVtYmVyczoNCgltZW1iZXIuTGFiZWw9IlJhbmsgLSAiICsgbWVtYmVyLkxhYmVsDQoJDQo=&lt;/d2p1:Script&gt;&lt;/d2p1:PackagedScript&gt;&lt;/d2p1:Transformation&gt;&lt;/Query&gt;&lt;Version&gt;4.2.0.0&lt;/Version&gt;&lt;/ShapeLink&gt;"/>
</p:tagLst>
</file>

<file path=ppt/tags/tag12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7:20:03.2562844+01:00&lt;/d3p1:LastUpdated&gt;&lt;d3p1:Script&gt;aW1wb3J0IG1vZGlmeV9jaGFydCBhcyBtYw0KDQptYy5HZW5lcmF0ZUxhYmVscygxMSxzaGFwZVdpZHRoPTI1MCkNCg0KZm9yIHNlcmllcyBpbiByYW5nZShDaGFydC5TZXJpZXNDb2xsZWN0aW9uKCkuQ291bnQpOg0KCWZvciBwb2ludCBpbiByYW5nZShDaGFydC5TZXJpZXNDb2xsZWN0aW9uKHNlcmllcysxKS5Qb2ludHMoKS5Db3VudCk6DQoJCWlmIENoYXJ0LlNlcmllc0NvbGxlY3Rpb24oc2VyaWVzKzEpLlBvaW50cyhwb2ludCsxKS5IYXNEYXRhTGFiZWwgPT0gVHJ1ZToNCgkJCUNoYXJ0LlNlcmllc0NvbGxlY3Rpb24oc2VyaWVzKzEpLlBvaW50cyhwb2ludCsxKS5EYXRhTGFiZWwuRGVsZXRlKCkNCgkJaWYgTWF0cml4W3Nlcmllc11bcG9pbnRdLkNvdW50PjA6DQoJCQlpZiBNYXRyaXhbc2VyaWVzXVtwb2ludF1bMF0uTnVtZXJpY1ZhbHVlID4gMi41Og0KCQkJCUNoYXJ0LlNlcmllc0NvbGxlY3Rpb24oc2VyaWVzKzEpLlBvaW50cyhwb2ludCsxKS5BcHBseURhdGFMYWJlbHMoKQ==&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8re_1_1&lt;/d2p1:TableName&gt;&lt;/d2p1:DataQueryItem&gt;&lt;d2p1:DataQueryItem&gt;&lt;d2p1:ColumnSelection&gt;/1[5]&lt;/d2p1:ColumnSelection&gt;&lt;d2p1:ConnectionName&gt;Total&lt;/d2p1:ConnectionName&gt;&lt;d2p1:DataQueryType&gt;SelectColumn&lt;/d2p1:DataQueryType&gt;&lt;d2p1:RowSelection&gt;/&lt;/d2p1:RowSelection&gt;&lt;d2p1:TableName&gt;q28re_1_1&lt;/d2p1:TableName&gt;&lt;/d2p1:DataQueryItem&gt;&lt;d2p1:DataQueryItem&gt;&lt;d2p1:ColumnSelection&gt;/0[1]&lt;/d2p1:ColumnSelection&gt;&lt;d2p1:ConnectionName&gt;Total&lt;/d2p1:ConnectionName&gt;&lt;d2p1:DataQueryType&gt;SelectColumn&lt;/d2p1:DataQueryType&gt;&lt;d2p1:RowSelection&gt;/&lt;/d2p1:RowSelection&gt;&lt;d2p1:TableName&gt;q28re_2_1&lt;/d2p1:TableName&gt;&lt;/d2p1:DataQueryItem&gt;&lt;d2p1:DataQueryItem&gt;&lt;d2p1:ColumnSelection&gt;/1[5]&lt;/d2p1:ColumnSelection&gt;&lt;d2p1:ConnectionName&gt;Total&lt;/d2p1:ConnectionName&gt;&lt;d2p1:DataQueryType&gt;SelectColumn&lt;/d2p1:DataQueryType&gt;&lt;d2p1:RowSelection&gt;/&lt;/d2p1:RowSelection&gt;&lt;d2p1:TableName&gt;q28re_2_1&lt;/d2p1:TableName&gt;&lt;/d2p1:DataQueryItem&gt;&lt;d2p1:DataQueryItem&gt;&lt;d2p1:ColumnSelection&gt;/0[1]&lt;/d2p1:ColumnSelection&gt;&lt;d2p1:ConnectionName&gt;Total&lt;/d2p1:ConnectionName&gt;&lt;d2p1:DataQueryType&gt;SelectColumn&lt;/d2p1:DataQueryType&gt;&lt;d2p1:RowSelection&gt;/&lt;/d2p1:RowSelection&gt;&lt;d2p1:TableName&gt;q28re_3_1&lt;/d2p1:TableName&gt;&lt;/d2p1:DataQueryItem&gt;&lt;d2p1:DataQueryItem&gt;&lt;d2p1:ColumnSelection&gt;/1[5]&lt;/d2p1:ColumnSelection&gt;&lt;d2p1:ConnectionName&gt;Total&lt;/d2p1:ConnectionName&gt;&lt;d2p1:DataQueryType&gt;SelectColumn&lt;/d2p1:DataQueryType&gt;&lt;d2p1:RowSelection&gt;/&lt;/d2p1:RowSelection&gt;&lt;d2p1:TableName&gt;q28re_3_1&lt;/d2p1:TableName&gt;&lt;/d2p1:DataQueryItem&gt;&lt;d2p1:DataQueryItem&gt;&lt;d2p1:ColumnSelection&gt;/0[1]&lt;/d2p1:ColumnSelection&gt;&lt;d2p1:ConnectionName&gt;Total&lt;/d2p1:ConnectionName&gt;&lt;d2p1:DataQueryType&gt;SelectColumn&lt;/d2p1:DataQueryType&gt;&lt;d2p1:RowSelection&gt;/&lt;/d2p1:RowSelection&gt;&lt;d2p1:TableName&gt;q28re_4_1&lt;/d2p1:TableName&gt;&lt;/d2p1:DataQueryItem&gt;&lt;d2p1:DataQueryItem&gt;&lt;d2p1:ColumnSelection&gt;/1[5]&lt;/d2p1:ColumnSelection&gt;&lt;d2p1:ConnectionName&gt;Total&lt;/d2p1:ConnectionName&gt;&lt;d2p1:DataQueryType&gt;SelectColumn&lt;/d2p1:DataQueryType&gt;&lt;d2p1:RowSelection&gt;/&lt;/d2p1:RowSelection&gt;&lt;d2p1:TableName&gt;q28re_4_1&lt;/d2p1:TableName&gt;&lt;/d2p1:DataQueryItem&gt;&lt;d2p1:DataQueryItem&gt;&lt;d2p1:ColumnSelection&gt;/0[1]&lt;/d2p1:ColumnSelection&gt;&lt;d2p1:ConnectionName&gt;Total&lt;/d2p1:ConnectionName&gt;&lt;d2p1:DataQueryType&gt;SelectColumn&lt;/d2p1:DataQueryType&gt;&lt;d2p1:RowSelection&gt;/&lt;/d2p1:RowSelection&gt;&lt;d2p1:TableName&gt;q28re_5_1&lt;/d2p1:TableName&gt;&lt;/d2p1:DataQueryItem&gt;&lt;d2p1:DataQueryItem&gt;&lt;d2p1:ColumnSelection&gt;/1[5]&lt;/d2p1:ColumnSelection&gt;&lt;d2p1:ConnectionName&gt;Total&lt;/d2p1:ConnectionName&gt;&lt;d2p1:DataQueryType&gt;SelectColumn&lt;/d2p1:DataQueryType&gt;&lt;d2p1:RowSelection&gt;/&lt;/d2p1:RowSelection&gt;&lt;d2p1:TableName&gt;q28re_5_1&lt;/d2p1:TableName&gt;&lt;/d2p1:DataQueryItem&gt;&lt;d2p1:DataQueryItem&gt;&lt;d2p1:ColumnSelection&gt;/0[1]&lt;/d2p1:ColumnSelection&gt;&lt;d2p1:ConnectionName&gt;Total&lt;/d2p1:ConnectionName&gt;&lt;d2p1:DataQueryType&gt;SelectColumn&lt;/d2p1:DataQueryType&gt;&lt;d2p1:RowSelection&gt;/&lt;/d2p1:RowSelection&gt;&lt;d2p1:TableName&gt;q28re_6_1&lt;/d2p1:TableName&gt;&lt;/d2p1:DataQueryItem&gt;&lt;d2p1:DataQueryItem&gt;&lt;d2p1:ColumnSelection&gt;/1[5]&lt;/d2p1:ColumnSelection&gt;&lt;d2p1:ConnectionName&gt;Total&lt;/d2p1:ConnectionName&gt;&lt;d2p1:DataQueryType&gt;SelectColumn&lt;/d2p1:DataQueryType&gt;&lt;d2p1:RowSelection&gt;/&lt;/d2p1:RowSelection&gt;&lt;d2p1:TableName&gt;q28re_6_1&lt;/d2p1:TableName&gt;&lt;/d2p1:DataQueryItem&gt;&lt;d2p1:DataQueryItem&gt;&lt;d2p1:ColumnSelection&gt;/0[1]&lt;/d2p1:ColumnSelection&gt;&lt;d2p1:ConnectionName&gt;Total&lt;/d2p1:ConnectionName&gt;&lt;d2p1:DataQueryType&gt;SelectColumn&lt;/d2p1:DataQueryType&gt;&lt;d2p1:RowSelection&gt;/&lt;/d2p1:RowSelection&gt;&lt;d2p1:TableName&gt;q28re_7_1&lt;/d2p1:TableName&gt;&lt;/d2p1:DataQueryItem&gt;&lt;d2p1:DataQueryItem&gt;&lt;d2p1:ColumnSelection&gt;/1[5]&lt;/d2p1:ColumnSelection&gt;&lt;d2p1:ConnectionName&gt;Total&lt;/d2p1:ConnectionName&gt;&lt;d2p1:DataQueryType&gt;SelectColumn&lt;/d2p1:DataQueryType&gt;&lt;d2p1:RowSelection&gt;/&lt;/d2p1:RowSelection&gt;&lt;d2p1:TableName&gt;q28re_7_1&lt;/d2p1:TableName&gt;&lt;/d2p1:DataQueryItem&gt;&lt;d2p1:DataQueryItem&gt;&lt;d2p1:ColumnSelection&gt;/0[1]&lt;/d2p1:ColumnSelection&gt;&lt;d2p1:ConnectionName&gt;Total&lt;/d2p1:ConnectionName&gt;&lt;d2p1:DataQueryType&gt;SelectColumn&lt;/d2p1:DataQueryType&gt;&lt;d2p1:RowSelection&gt;/&lt;/d2p1:RowSelection&gt;&lt;d2p1:TableName&gt;q28re_8_1&lt;/d2p1:TableName&gt;&lt;/d2p1:DataQueryItem&gt;&lt;d2p1:DataQueryItem&gt;&lt;d2p1:ColumnSelection&gt;/1[5]&lt;/d2p1:ColumnSelection&gt;&lt;d2p1:ConnectionName&gt;Total&lt;/d2p1:ConnectionName&gt;&lt;d2p1:DataQueryType&gt;SelectColumn&lt;/d2p1:DataQueryType&gt;&lt;d2p1:RowSelection&gt;/&lt;/d2p1:RowSelection&gt;&lt;d2p1:TableName&gt;q28re_8_1&lt;/d2p1:TableName&gt;&lt;/d2p1:DataQueryItem&gt;&lt;d2p1:DataQueryItem&gt;&lt;d2p1:ColumnSelection&gt;/0[1]&lt;/d2p1:ColumnSelection&gt;&lt;d2p1:ConnectionName&gt;Total&lt;/d2p1:ConnectionName&gt;&lt;d2p1:DataQueryType&gt;SelectColumn&lt;/d2p1:DataQueryType&gt;&lt;d2p1:RowSelection&gt;/&lt;/d2p1:RowSelection&gt;&lt;d2p1:TableName&gt;q28re_9_1&lt;/d2p1:TableName&gt;&lt;/d2p1:DataQueryItem&gt;&lt;d2p1:DataQueryItem&gt;&lt;d2p1:ColumnSelection&gt;/1[5]&lt;/d2p1:ColumnSelection&gt;&lt;d2p1:ConnectionName&gt;Total&lt;/d2p1:ConnectionName&gt;&lt;d2p1:DataQueryType&gt;SelectColumn&lt;/d2p1:DataQueryType&gt;&lt;d2p1:RowSelection&gt;/&lt;/d2p1:RowSelection&gt;&lt;d2p1:TableName&gt;q28re_9_1&lt;/d2p1:TableName&gt;&lt;/d2p1:DataQueryItem&gt;&lt;d2p1:DataQueryItem&gt;&lt;d2p1:ColumnSelection&gt;/0[1]&lt;/d2p1:ColumnSelection&gt;&lt;d2p1:ConnectionName&gt;Total&lt;/d2p1:ConnectionName&gt;&lt;d2p1:DataQueryType&gt;SelectColumn&lt;/d2p1:DataQueryType&gt;&lt;d2p1:RowSelection&gt;/&lt;/d2p1:RowSelection&gt;&lt;d2p1:TableName&gt;q28re_10_1&lt;/d2p1:TableName&gt;&lt;/d2p1:DataQueryItem&gt;&lt;d2p1:DataQueryItem&gt;&lt;d2p1:ColumnSelection&gt;/1[5]&lt;/d2p1:ColumnSelection&gt;&lt;d2p1:ConnectionName&gt;Total&lt;/d2p1:ConnectionName&gt;&lt;d2p1:DataQueryType&gt;SelectColumn&lt;/d2p1:DataQueryType&gt;&lt;d2p1:RowSelection&gt;/&lt;/d2p1:RowSelection&gt;&lt;d2p1:TableName&gt;q28re_10_1&lt;/d2p1:TableName&gt;&lt;/d2p1:DataQueryItem&gt;&lt;d2p1:DataQueryItem&gt;&lt;d2p1:ColumnSelection&gt;/0[1]&lt;/d2p1:ColumnSelection&gt;&lt;d2p1:ConnectionName&gt;Total&lt;/d2p1:ConnectionName&gt;&lt;d2p1:DataQueryType&gt;SelectColumn&lt;/d2p1:DataQueryType&gt;&lt;d2p1:RowSelection&gt;/&lt;/d2p1:RowSelection&gt;&lt;d2p1:TableName&gt;q28re_11_1&lt;/d2p1:TableName&gt;&lt;/d2p1:DataQueryItem&gt;&lt;d2p1:DataQueryItem&gt;&lt;d2p1:ColumnSelection&gt;/1[5]&lt;/d2p1:ColumnSelection&gt;&lt;d2p1:ConnectionName&gt;Total&lt;/d2p1:ConnectionName&gt;&lt;d2p1:DataQueryType&gt;SelectColumn&lt;/d2p1:DataQueryType&gt;&lt;d2p1:RowSelection&gt;/&lt;/d2p1:RowSelection&gt;&lt;d2p1:TableName&gt;q28re_11_1&lt;/d2p1:TableName&gt;&lt;/d2p1:DataQueryItem&gt;&lt;d2p1:DataQueryItem&gt;&lt;d2p1:ColumnSelection&gt;/0[1]&lt;/d2p1:ColumnSelection&gt;&lt;d2p1:ConnectionName&gt;Total&lt;/d2p1:ConnectionName&gt;&lt;d2p1:DataQueryType&gt;SelectColumn&lt;/d2p1:DataQueryType&gt;&lt;d2p1:RowSelection&gt;/&lt;/d2p1:RowSelection&gt;&lt;d2p1:TableName&gt;q28re_12_1&lt;/d2p1:TableName&gt;&lt;/d2p1:DataQueryItem&gt;&lt;d2p1:DataQueryItem&gt;&lt;d2p1:ColumnSelection&gt;/1[5]&lt;/d2p1:ColumnSelection&gt;&lt;d2p1:ConnectionName&gt;Total&lt;/d2p1:ConnectionName&gt;&lt;d2p1:DataQueryType&gt;SelectColumn&lt;/d2p1:DataQueryType&gt;&lt;d2p1:RowSelection&gt;/&lt;/d2p1:RowSelection&gt;&lt;d2p1:TableName&gt;q28re_12_1&lt;/d2p1:TableName&gt;&lt;/d2p1:DataQueryItem&gt;&lt;d2p1:DataQueryItem&gt;&lt;d2p1:ColumnSelection&gt;/0[1]&lt;/d2p1:ColumnSelection&gt;&lt;d2p1:ConnectionName&gt;Total&lt;/d2p1:ConnectionName&gt;&lt;d2p1:DataQueryType&gt;SelectColumn&lt;/d2p1:DataQueryType&gt;&lt;d2p1:RowSelection&gt;/&lt;/d2p1:RowSelection&gt;&lt;d2p1:TableName&gt;q28re_13_1&lt;/d2p1:TableName&gt;&lt;/d2p1:DataQueryItem&gt;&lt;d2p1:DataQueryItem&gt;&lt;d2p1:ColumnSelection&gt;/1[5]&lt;/d2p1:ColumnSelection&gt;&lt;d2p1:ConnectionName&gt;Total&lt;/d2p1:ConnectionName&gt;&lt;d2p1:DataQueryType&gt;SelectColumn&lt;/d2p1:DataQueryType&gt;&lt;d2p1:RowSelection&gt;/&lt;/d2p1:RowSelection&gt;&lt;d2p1:TableName&gt;q28re_13_1&lt;/d2p1:TableName&gt;&lt;/d2p1:DataQueryItem&gt;&lt;d2p1:DataQueryItem&gt;&lt;d2p1:ColumnSelection&gt;/0[1]&lt;/d2p1:ColumnSelection&gt;&lt;d2p1:ConnectionName&gt;Total&lt;/d2p1:ConnectionName&gt;&lt;d2p1:DataQueryType&gt;SelectColumn&lt;/d2p1:DataQueryType&gt;&lt;d2p1:RowSelection&gt;/&lt;/d2p1:RowSelection&gt;&lt;d2p1:TableName&gt;q28re_14_1&lt;/d2p1:TableName&gt;&lt;/d2p1:DataQueryItem&gt;&lt;d2p1:DataQueryItem&gt;&lt;d2p1:ColumnSelection&gt;/1[5]&lt;/d2p1:ColumnSelection&gt;&lt;d2p1:ConnectionName&gt;Total&lt;/d2p1:ConnectionName&gt;&lt;d2p1:DataQueryType&gt;SelectColumn&lt;/d2p1:DataQueryType&gt;&lt;d2p1:RowSelection&gt;/&lt;/d2p1:RowSelection&gt;&lt;d2p1:TableName&gt;q28re_14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7:20:03.2562844+01:00&lt;/d2p1:LastUpdated&gt;&lt;d2p1:Script&gt;aW1wb3J0IG1vZGlmeV9jaGFydCBhcyBtYw0KDQptYy5NZXJnZVJvd3NCeUxhYmVsKCkNCiNtYy5TcGxpdExhYmVsKCdDb2wnLCAnOicsMCkNCg0KTEw9Ww0KIkVkdWNhdGlvbiIsDQoiRWR1Y2F0aW9uIiwNCiJBcnRzLCBodW1hbml0aWVzLCBsYW5ndWFnZXMiLA0KIkFydHMsIGh1bWFuaXRpZXMsIGxhbmd1YWdlcyIsDQoiU29jaWFsIGFuZCBiZWhhdmlvcmFsIHNjaWVuY2VzIiwNCiJTb2NpYWwgYW5kIGJlaGF2aW9yYWwgc2NpZW5jZXMiLA0KIkpvdXJuYWxpc20gYW5kIGluZm9ybWF0aW9uIChuZXdzKSIsDQoiSm91cm5hbGlzbSBhbmQgaW5mb3JtYXRpb24gKG5ld3MpIiwNCiJCdXNpbmVzcywgYWRtaW5pc3RyYXRpb24gYW5kIGxhdyIsDQoiQnVzaW5lc3MsIGFkbWluaXN0cmF0aW9uIGFuZCBsYXciLA0KIk5hdHVyYWwgc2NpZW5jZXMiLA0KIk5hdHVyYWwgc2NpZW5jZXMiLA0KIk1hdGhlbWF0aWNzIGFuZCBzdGF0aXN0aWNzIiwNCiJNYXRoZW1hdGljcyBhbmQgc3RhdGlzdGljcyIsDQoiSW5mb3JtYXRpb24gYW5kIGNvbW11bmljYXRpb24gdGVjaG5vbG9naWVzIiwNCiJJbmZvcm1hdGlvbiBhbmQgY29tbXVuaWNhdGlvbiB0ZWNobm9sb2dpZXMiLA0KIkVuZ2luZWVyaW5nIGFuZCBlbmdpbmVlcmluZyB0cmFkZXMiLA0KIkVuZ2luZWVyaW5nIGFuZCBlbmdpbmVlcmluZyB0cmFkZXMiLA0KIk1hbnVmYWN0dXJpbmcsIHByb2Nlc3NpbmciLA0KIk1hbnVmYWN0dXJpbmcsIHByb2Nlc3NpbmciLA0KIkFyY2hpdGVjdHVyZSBhbmQgY29uc3RydWN0aW9uIiwNCiJBcmNoaXRlY3R1cmUgYW5kIGNvbnN0cnVjdGlvbiIsDQoiQWdyaWN1bHR1cmUsIGZvcmVzdHJ5LCBmaXNoZXJpZXMgYW5kIHZldGVyaW5hcnkiLA0KIkFncmljdWx0dXJlLCBmb3Jlc3RyeSwgZmlzaGVyaWVzIGFuZCB2ZXRlcmluYXJ5IiwNCiJIZWFsdGggLyBtZWRpY2luZSBhbmQgd2VsZmFyZSIsDQoiSGVhbHRoIC8gbWVkaWNpbmUgYW5kIHdlbGZhcmUiLA0KIlNlcnZpY2VzIiwNCiJTZXJ2aWNlcyINCl0NCg0KbWMuUmVwbGFjZUxhYmVscygnQ29sJyxMTCkNCg0KbWMuSW5zZXJ0Um93KDYsbGFiZWw9InRvcDIiKQ0KDQpmb3IgY29sIGluIHJhbmdlKE1hdHJpeC5Ub3BBeGlzLkRhdGFNZW1iZXJzLkNvdW50KToNCglNYXRyaXhbTWF0cml4LlNpZGVBeGlzLkRhdGFNZW1iZXJzLkNvdW50LTFdW2NvbF0uQWRkVmFsdWUoIiIpDQoJTWF0cml4W01hdHJpeC5TaWRlQXhpcy5EYXRhTWVtYmVycy5Db3VudC0xXVtjb2xdWzBdLk51bWVyaWNWYWx1ZSA9IE1hdHJpeFswXVtjb2xdWzBdLk51bWVyaWNWYWx1ZSArIE1hdHJpeFsxXVtjb2xdWzBdLk51bWVyaWNWYWx1ZQ0KDQptYy5Tb3J0U2Vjb25kQ29sdW1ucyhieVJvdz1NYXRyaXguU2lkZUF4aXMuRGF0YU1lbWJlcnMuQ291bnQtMSxkZWxldGVDYXQ9RmFsc2UsZGVsZXRlU2Vjb25kPVRydWUsRmlyc3RDYXQ9VHJ1ZSkNCg0KTWF0cml4LkRlbGV0ZVJvdygzKQ0KTWF0cml4LkRlbGV0ZVJvdygzKQ0KTWF0cml4LkRlbGV0ZVJvdygzKQ0KTWF0cml4LkRlbGV0ZVJvdygzKQ0KDQpmb3IgbWVtYmVyIGluIE1hdHJpeC5TaWRlQXhpcy5EYXRhTWVtYmVyczoNCgltZW1iZXIuTGFiZWw9IlJhbmsgLSAiICsgbWVtYmVyLkxhYmVsDQoJDQo=&lt;/d2p1:Script&gt;&lt;/d2p1:PackagedScript&gt;&lt;/d2p1:Transformation&gt;&lt;/Query&gt;&lt;Version&gt;4.2.0.0&lt;/Version&gt;&lt;/ShapeLink&gt;"/>
</p:tagLst>
</file>

<file path=ppt/tags/tag13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7:20:03.2562844+01:00&lt;/d3p1:LastUpdated&gt;&lt;d3p1:Script&gt;aW1wb3J0IG1vZGlmeV9jaGFydCBhcyBtYw0KDQojbWMuR2VuZXJhdGVMYWJlbHMoMTEsc2hhcGVXaWR0aD0yMDAp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IuNToNCgkJCQlDaGFydC5TZXJpZXNDb2xsZWN0aW9uKHNlcmllcysxKS5Qb2ludHMocG9pbnQrMSkuQXBwbHlEYXRhTGFiZWxzKC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8re_1_1&lt;/d2p1:TableName&gt;&lt;/d2p1:DataQueryItem&gt;&lt;d2p1:DataQueryItem&gt;&lt;d2p1:ColumnSelection&gt;/1[6]&lt;/d2p1:ColumnSelection&gt;&lt;d2p1:ConnectionName&gt;Total&lt;/d2p1:ConnectionName&gt;&lt;d2p1:DataQueryType&gt;SelectColumn&lt;/d2p1:DataQueryType&gt;&lt;d2p1:RowSelection&gt;/&lt;/d2p1:RowSelection&gt;&lt;d2p1:TableName&gt;q28re_1_1&lt;/d2p1:TableName&gt;&lt;/d2p1:DataQueryItem&gt;&lt;d2p1:DataQueryItem&gt;&lt;d2p1:ColumnSelection&gt;/0[1]&lt;/d2p1:ColumnSelection&gt;&lt;d2p1:ConnectionName&gt;Total&lt;/d2p1:ConnectionName&gt;&lt;d2p1:DataQueryType&gt;SelectColumn&lt;/d2p1:DataQueryType&gt;&lt;d2p1:RowSelection&gt;/&lt;/d2p1:RowSelection&gt;&lt;d2p1:TableName&gt;q28re_2_1&lt;/d2p1:TableName&gt;&lt;/d2p1:DataQueryItem&gt;&lt;d2p1:DataQueryItem&gt;&lt;d2p1:ColumnSelection&gt;/1[6]&lt;/d2p1:ColumnSelection&gt;&lt;d2p1:ConnectionName&gt;Total&lt;/d2p1:ConnectionName&gt;&lt;d2p1:DataQueryType&gt;SelectColumn&lt;/d2p1:DataQueryType&gt;&lt;d2p1:RowSelection&gt;/&lt;/d2p1:RowSelection&gt;&lt;d2p1:TableName&gt;q28re_2_1&lt;/d2p1:TableName&gt;&lt;/d2p1:DataQueryItem&gt;&lt;d2p1:DataQueryItem&gt;&lt;d2p1:ColumnSelection&gt;/0[1]&lt;/d2p1:ColumnSelection&gt;&lt;d2p1:ConnectionName&gt;Total&lt;/d2p1:ConnectionName&gt;&lt;d2p1:DataQueryType&gt;SelectColumn&lt;/d2p1:DataQueryType&gt;&lt;d2p1:RowSelection&gt;/&lt;/d2p1:RowSelection&gt;&lt;d2p1:TableName&gt;q28re_3_1&lt;/d2p1:TableName&gt;&lt;/d2p1:DataQueryItem&gt;&lt;d2p1:DataQueryItem&gt;&lt;d2p1:ColumnSelection&gt;/1[6]&lt;/d2p1:ColumnSelection&gt;&lt;d2p1:ConnectionName&gt;Total&lt;/d2p1:ConnectionName&gt;&lt;d2p1:DataQueryType&gt;SelectColumn&lt;/d2p1:DataQueryType&gt;&lt;d2p1:RowSelection&gt;/&lt;/d2p1:RowSelection&gt;&lt;d2p1:TableName&gt;q28re_3_1&lt;/d2p1:TableName&gt;&lt;/d2p1:DataQueryItem&gt;&lt;d2p1:DataQueryItem&gt;&lt;d2p1:ColumnSelection&gt;/0[1]&lt;/d2p1:ColumnSelection&gt;&lt;d2p1:ConnectionName&gt;Total&lt;/d2p1:ConnectionName&gt;&lt;d2p1:DataQueryType&gt;SelectColumn&lt;/d2p1:DataQueryType&gt;&lt;d2p1:RowSelection&gt;/&lt;/d2p1:RowSelection&gt;&lt;d2p1:TableName&gt;q28re_4_1&lt;/d2p1:TableName&gt;&lt;/d2p1:DataQueryItem&gt;&lt;d2p1:DataQueryItem&gt;&lt;d2p1:ColumnSelection&gt;/1[6]&lt;/d2p1:ColumnSelection&gt;&lt;d2p1:ConnectionName&gt;Total&lt;/d2p1:ConnectionName&gt;&lt;d2p1:DataQueryType&gt;SelectColumn&lt;/d2p1:DataQueryType&gt;&lt;d2p1:RowSelection&gt;/&lt;/d2p1:RowSelection&gt;&lt;d2p1:TableName&gt;q28re_4_1&lt;/d2p1:TableName&gt;&lt;/d2p1:DataQueryItem&gt;&lt;d2p1:DataQueryItem&gt;&lt;d2p1:ColumnSelection&gt;/0[1]&lt;/d2p1:ColumnSelection&gt;&lt;d2p1:ConnectionName&gt;Total&lt;/d2p1:ConnectionName&gt;&lt;d2p1:DataQueryType&gt;SelectColumn&lt;/d2p1:DataQueryType&gt;&lt;d2p1:RowSelection&gt;/&lt;/d2p1:RowSelection&gt;&lt;d2p1:TableName&gt;q28re_5_1&lt;/d2p1:TableName&gt;&lt;/d2p1:DataQueryItem&gt;&lt;d2p1:DataQueryItem&gt;&lt;d2p1:ColumnSelection&gt;/1[6]&lt;/d2p1:ColumnSelection&gt;&lt;d2p1:ConnectionName&gt;Total&lt;/d2p1:ConnectionName&gt;&lt;d2p1:DataQueryType&gt;SelectColumn&lt;/d2p1:DataQueryType&gt;&lt;d2p1:RowSelection&gt;/&lt;/d2p1:RowSelection&gt;&lt;d2p1:TableName&gt;q28re_5_1&lt;/d2p1:TableName&gt;&lt;/d2p1:DataQueryItem&gt;&lt;d2p1:DataQueryItem&gt;&lt;d2p1:ColumnSelection&gt;/0[1]&lt;/d2p1:ColumnSelection&gt;&lt;d2p1:ConnectionName&gt;Total&lt;/d2p1:ConnectionName&gt;&lt;d2p1:DataQueryType&gt;SelectColumn&lt;/d2p1:DataQueryType&gt;&lt;d2p1:RowSelection&gt;/&lt;/d2p1:RowSelection&gt;&lt;d2p1:TableName&gt;q28re_6_1&lt;/d2p1:TableName&gt;&lt;/d2p1:DataQueryItem&gt;&lt;d2p1:DataQueryItem&gt;&lt;d2p1:ColumnSelection&gt;/1[6]&lt;/d2p1:ColumnSelection&gt;&lt;d2p1:ConnectionName&gt;Total&lt;/d2p1:ConnectionName&gt;&lt;d2p1:DataQueryType&gt;SelectColumn&lt;/d2p1:DataQueryType&gt;&lt;d2p1:RowSelection&gt;/&lt;/d2p1:RowSelection&gt;&lt;d2p1:TableName&gt;q28re_6_1&lt;/d2p1:TableName&gt;&lt;/d2p1:DataQueryItem&gt;&lt;d2p1:DataQueryItem&gt;&lt;d2p1:ColumnSelection&gt;/0[1]&lt;/d2p1:ColumnSelection&gt;&lt;d2p1:ConnectionName&gt;Total&lt;/d2p1:ConnectionName&gt;&lt;d2p1:DataQueryType&gt;SelectColumn&lt;/d2p1:DataQueryType&gt;&lt;d2p1:RowSelection&gt;/&lt;/d2p1:RowSelection&gt;&lt;d2p1:TableName&gt;q28re_7_1&lt;/d2p1:TableName&gt;&lt;/d2p1:DataQueryItem&gt;&lt;d2p1:DataQueryItem&gt;&lt;d2p1:ColumnSelection&gt;/1[6]&lt;/d2p1:ColumnSelection&gt;&lt;d2p1:ConnectionName&gt;Total&lt;/d2p1:ConnectionName&gt;&lt;d2p1:DataQueryType&gt;SelectColumn&lt;/d2p1:DataQueryType&gt;&lt;d2p1:RowSelection&gt;/&lt;/d2p1:RowSelection&gt;&lt;d2p1:TableName&gt;q28re_7_1&lt;/d2p1:TableName&gt;&lt;/d2p1:DataQueryItem&gt;&lt;d2p1:DataQueryItem&gt;&lt;d2p1:ColumnSelection&gt;/0[1]&lt;/d2p1:ColumnSelection&gt;&lt;d2p1:ConnectionName&gt;Total&lt;/d2p1:ConnectionName&gt;&lt;d2p1:DataQueryType&gt;SelectColumn&lt;/d2p1:DataQueryType&gt;&lt;d2p1:RowSelection&gt;/&lt;/d2p1:RowSelection&gt;&lt;d2p1:TableName&gt;q28re_8_1&lt;/d2p1:TableName&gt;&lt;/d2p1:DataQueryItem&gt;&lt;d2p1:DataQueryItem&gt;&lt;d2p1:ColumnSelection&gt;/1[6]&lt;/d2p1:ColumnSelection&gt;&lt;d2p1:ConnectionName&gt;Total&lt;/d2p1:ConnectionName&gt;&lt;d2p1:DataQueryType&gt;SelectColumn&lt;/d2p1:DataQueryType&gt;&lt;d2p1:RowSelection&gt;/&lt;/d2p1:RowSelection&gt;&lt;d2p1:TableName&gt;q28re_8_1&lt;/d2p1:TableName&gt;&lt;/d2p1:DataQueryItem&gt;&lt;d2p1:DataQueryItem&gt;&lt;d2p1:ColumnSelection&gt;/0[1]&lt;/d2p1:ColumnSelection&gt;&lt;d2p1:ConnectionName&gt;Total&lt;/d2p1:ConnectionName&gt;&lt;d2p1:DataQueryType&gt;SelectColumn&lt;/d2p1:DataQueryType&gt;&lt;d2p1:RowSelection&gt;/&lt;/d2p1:RowSelection&gt;&lt;d2p1:TableName&gt;q28re_9_1&lt;/d2p1:TableName&gt;&lt;/d2p1:DataQueryItem&gt;&lt;d2p1:DataQueryItem&gt;&lt;d2p1:ColumnSelection&gt;/1[6]&lt;/d2p1:ColumnSelection&gt;&lt;d2p1:ConnectionName&gt;Total&lt;/d2p1:ConnectionName&gt;&lt;d2p1:DataQueryType&gt;SelectColumn&lt;/d2p1:DataQueryType&gt;&lt;d2p1:RowSelection&gt;/&lt;/d2p1:RowSelection&gt;&lt;d2p1:TableName&gt;q28re_9_1&lt;/d2p1:TableName&gt;&lt;/d2p1:DataQueryItem&gt;&lt;d2p1:DataQueryItem&gt;&lt;d2p1:ColumnSelection&gt;/0[1]&lt;/d2p1:ColumnSelection&gt;&lt;d2p1:ConnectionName&gt;Total&lt;/d2p1:ConnectionName&gt;&lt;d2p1:DataQueryType&gt;SelectColumn&lt;/d2p1:DataQueryType&gt;&lt;d2p1:RowSelection&gt;/&lt;/d2p1:RowSelection&gt;&lt;d2p1:TableName&gt;q28re_10_1&lt;/d2p1:TableName&gt;&lt;/d2p1:DataQueryItem&gt;&lt;d2p1:DataQueryItem&gt;&lt;d2p1:ColumnSelection&gt;/1[6]&lt;/d2p1:ColumnSelection&gt;&lt;d2p1:ConnectionName&gt;Total&lt;/d2p1:ConnectionName&gt;&lt;d2p1:DataQueryType&gt;SelectColumn&lt;/d2p1:DataQueryType&gt;&lt;d2p1:RowSelection&gt;/&lt;/d2p1:RowSelection&gt;&lt;d2p1:TableName&gt;q28re_10_1&lt;/d2p1:TableName&gt;&lt;/d2p1:DataQueryItem&gt;&lt;d2p1:DataQueryItem&gt;&lt;d2p1:ColumnSelection&gt;/0[1]&lt;/d2p1:ColumnSelection&gt;&lt;d2p1:ConnectionName&gt;Total&lt;/d2p1:ConnectionName&gt;&lt;d2p1:DataQueryType&gt;SelectColumn&lt;/d2p1:DataQueryType&gt;&lt;d2p1:RowSelection&gt;/&lt;/d2p1:RowSelection&gt;&lt;d2p1:TableName&gt;q28re_11_1&lt;/d2p1:TableName&gt;&lt;/d2p1:DataQueryItem&gt;&lt;d2p1:DataQueryItem&gt;&lt;d2p1:ColumnSelection&gt;/1[6]&lt;/d2p1:ColumnSelection&gt;&lt;d2p1:ConnectionName&gt;Total&lt;/d2p1:ConnectionName&gt;&lt;d2p1:DataQueryType&gt;SelectColumn&lt;/d2p1:DataQueryType&gt;&lt;d2p1:RowSelection&gt;/&lt;/d2p1:RowSelection&gt;&lt;d2p1:TableName&gt;q28re_11_1&lt;/d2p1:TableName&gt;&lt;/d2p1:DataQueryItem&gt;&lt;d2p1:DataQueryItem&gt;&lt;d2p1:ColumnSelection&gt;/0[1]&lt;/d2p1:ColumnSelection&gt;&lt;d2p1:ConnectionName&gt;Total&lt;/d2p1:ConnectionName&gt;&lt;d2p1:DataQueryType&gt;SelectColumn&lt;/d2p1:DataQueryType&gt;&lt;d2p1:RowSelection&gt;/&lt;/d2p1:RowSelection&gt;&lt;d2p1:TableName&gt;q28re_12_1&lt;/d2p1:TableName&gt;&lt;/d2p1:DataQueryItem&gt;&lt;d2p1:DataQueryItem&gt;&lt;d2p1:ColumnSelection&gt;/1[6]&lt;/d2p1:ColumnSelection&gt;&lt;d2p1:ConnectionName&gt;Total&lt;/d2p1:ConnectionName&gt;&lt;d2p1:DataQueryType&gt;SelectColumn&lt;/d2p1:DataQueryType&gt;&lt;d2p1:RowSelection&gt;/&lt;/d2p1:RowSelection&gt;&lt;d2p1:TableName&gt;q28re_12_1&lt;/d2p1:TableName&gt;&lt;/d2p1:DataQueryItem&gt;&lt;d2p1:DataQueryItem&gt;&lt;d2p1:ColumnSelection&gt;/0[1]&lt;/d2p1:ColumnSelection&gt;&lt;d2p1:ConnectionName&gt;Total&lt;/d2p1:ConnectionName&gt;&lt;d2p1:DataQueryType&gt;SelectColumn&lt;/d2p1:DataQueryType&gt;&lt;d2p1:RowSelection&gt;/&lt;/d2p1:RowSelection&gt;&lt;d2p1:TableName&gt;q28re_13_1&lt;/d2p1:TableName&gt;&lt;/d2p1:DataQueryItem&gt;&lt;d2p1:DataQueryItem&gt;&lt;d2p1:ColumnSelection&gt;/1[6]&lt;/d2p1:ColumnSelection&gt;&lt;d2p1:ConnectionName&gt;Total&lt;/d2p1:ConnectionName&gt;&lt;d2p1:DataQueryType&gt;SelectColumn&lt;/d2p1:DataQueryType&gt;&lt;d2p1:RowSelection&gt;/&lt;/d2p1:RowSelection&gt;&lt;d2p1:TableName&gt;q28re_13_1&lt;/d2p1:TableName&gt;&lt;/d2p1:DataQueryItem&gt;&lt;d2p1:DataQueryItem&gt;&lt;d2p1:ColumnSelection&gt;/0[1]&lt;/d2p1:ColumnSelection&gt;&lt;d2p1:ConnectionName&gt;Total&lt;/d2p1:ConnectionName&gt;&lt;d2p1:DataQueryType&gt;SelectColumn&lt;/d2p1:DataQueryType&gt;&lt;d2p1:RowSelection&gt;/&lt;/d2p1:RowSelection&gt;&lt;d2p1:TableName&gt;q28re_14_1&lt;/d2p1:TableName&gt;&lt;/d2p1:DataQueryItem&gt;&lt;d2p1:DataQueryItem&gt;&lt;d2p1:ColumnSelection&gt;/1[6]&lt;/d2p1:ColumnSelection&gt;&lt;d2p1:ConnectionName&gt;Total&lt;/d2p1:ConnectionName&gt;&lt;d2p1:DataQueryType&gt;SelectColumn&lt;/d2p1:DataQueryType&gt;&lt;d2p1:RowSelection&gt;/&lt;/d2p1:RowSelection&gt;&lt;d2p1:TableName&gt;q28re_14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7:20:03.2562844+01:00&lt;/d2p1:LastUpdated&gt;&lt;d2p1:Script&gt;aW1wb3J0IG1vZGlmeV9jaGFydCBhcyBtYw0KDQptYy5NZXJnZVJvd3NCeUxhYmVsKCkNCiNtYy5TcGxpdExhYmVsKCdDb2wnLCAnOicsMCkNCg0KTEw9Ww0KIkVkdWNhdGlvbiIsDQoiRWR1Y2F0aW9uIiwNCiJBcnRzLCBodW1hbml0aWVzLCBsYW5ndWFnZXMiLA0KIkFydHMsIGh1bWFuaXRpZXMsIGxhbmd1YWdlcyIsDQoiU29jaWFsIGFuZCBiZWhhdmlvcmFsIHNjaWVuY2VzIiwNCiJTb2NpYWwgYW5kIGJlaGF2aW9yYWwgc2NpZW5jZXMiLA0KIkpvdXJuYWxpc20gYW5kIGluZm9ybWF0aW9uIChuZXdzKSIsDQoiSm91cm5hbGlzbSBhbmQgaW5mb3JtYXRpb24gKG5ld3MpIiwNCiJCdXNpbmVzcywgYWRtaW5pc3RyYXRpb24gYW5kIGxhdyIsDQoiQnVzaW5lc3MsIGFkbWluaXN0cmF0aW9uIGFuZCBsYXciLA0KIk5hdHVyYWwgc2NpZW5jZXMiLA0KIk5hdHVyYWwgc2NpZW5jZXMiLA0KIk1hdGhlbWF0aWNzIGFuZCBzdGF0aXN0aWNzIiwNCiJNYXRoZW1hdGljcyBhbmQgc3RhdGlzdGljcyIsDQoiSW5mb3JtYXRpb24gYW5kIGNvbW11bmljYXRpb24gdGVjaG5vbG9naWVzIiwNCiJJbmZvcm1hdGlvbiBhbmQgY29tbXVuaWNhdGlvbiB0ZWNobm9sb2dpZXMiLA0KIkVuZ2luZWVyaW5nIGFuZCBlbmdpbmVlcmluZyB0cmFkZXMiLA0KIkVuZ2luZWVyaW5nIGFuZCBlbmdpbmVlcmluZyB0cmFkZXMiLA0KIk1hbnVmYWN0dXJpbmcsIHByb2Nlc3NpbmciLA0KIk1hbnVmYWN0dXJpbmcsIHByb2Nlc3NpbmciLA0KIkFyY2hpdGVjdHVyZSBhbmQgY29uc3RydWN0aW9uIiwNCiJBcmNoaXRlY3R1cmUgYW5kIGNvbnN0cnVjdGlvbiIsDQoiQWdyaWN1bHR1cmUsIGZvcmVzdHJ5LCBmaXNoZXJpZXMgYW5kIHZldGVyaW5hcnkiLA0KIkFncmljdWx0dXJlLCBmb3Jlc3RyeSwgZmlzaGVyaWVzIGFuZCB2ZXRlcmluYXJ5IiwNCiJIZWFsdGggLyBtZWRpY2luZSBhbmQgd2VsZmFyZSIsDQoiSGVhbHRoIC8gbWVkaWNpbmUgYW5kIHdlbGZhcmUiLA0KIlNlcnZpY2VzIiwNCiJTZXJ2aWNlcyINCl0NCg0KbWMuUmVwbGFjZUxhYmVscygnQ29sJyxMTCkNCg0KbWMuSW5zZXJ0Um93KDYsbGFiZWw9InRvcDIiKQ0KDQpmb3IgY29sIGluIHJhbmdlKE1hdHJpeC5Ub3BBeGlzLkRhdGFNZW1iZXJzLkNvdW50KToNCglNYXRyaXhbTWF0cml4LlNpZGVBeGlzLkRhdGFNZW1iZXJzLkNvdW50LTFdW2NvbF0uQWRkVmFsdWUoIiIpDQoJTWF0cml4W01hdHJpeC5TaWRlQXhpcy5EYXRhTWVtYmVycy5Db3VudC0xXVtjb2xdWzBdLk51bWVyaWNWYWx1ZSA9IE1hdHJpeFswXVtjb2xdWzBdLk51bWVyaWNWYWx1ZSArIE1hdHJpeFsxXVtjb2xdWzBdLk51bWVyaWNWYWx1ZQ0KDQptYy5Tb3J0U2Vjb25kQ29sdW1ucyhieVJvdz1NYXRyaXguU2lkZUF4aXMuRGF0YU1lbWJlcnMuQ291bnQtMSxkZWxldGVDYXQ9RmFsc2UsZGVsZXRlU2Vjb25kPVRydWUsRmlyc3RDYXQ9VHJ1ZSkNCg0KTWF0cml4LkRlbGV0ZVJvdygzKQ0KTWF0cml4LkRlbGV0ZVJvdygzKQ0KTWF0cml4LkRlbGV0ZVJvdygzKQ0KTWF0cml4LkRlbGV0ZVJvdygzKQ0KDQpmb3IgbWVtYmVyIGluIE1hdHJpeC5TaWRlQXhpcy5EYXRhTWVtYmVyczoNCgltZW1iZXIuTGFiZWw9IlJhbmsgLSAiICsgbWVtYmVyLkxhYmVsDQoJDQo=&lt;/d2p1:Script&gt;&lt;/d2p1:PackagedScript&gt;&lt;/d2p1:Transformation&gt;&lt;/Query&gt;&lt;Version&gt;4.2.0.0&lt;/Version&gt;&lt;/ShapeLink&gt;"/>
</p:tagLst>
</file>

<file path=ppt/tags/tag13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7:20:03.2562844+01:00&lt;/d3p1:LastUpdated&gt;&lt;d3p1:Script&gt;aW1wb3J0IG1vZGlmeV9jaGFydCBhcyBtYw0KDQojbWMuR2VuZXJhdGVMYWJlbHMoMTEsc2hhcGVXaWR0aD0yMDAp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IuNToNCgkJCQlDaGFydC5TZXJpZXNDb2xsZWN0aW9uKHNlcmllcysxKS5Qb2ludHMocG9pbnQrMSkuQXBwbHlEYXRhTGFiZWxzKC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28re_1_1&lt;/d2p1:TableName&gt;&lt;/d2p1:DataQueryItem&gt;&lt;d2p1:DataQueryItem&gt;&lt;d2p1:ColumnSelection&gt;/1[7]&lt;/d2p1:ColumnSelection&gt;&lt;d2p1:ConnectionName&gt;Total&lt;/d2p1:ConnectionName&gt;&lt;d2p1:DataQueryType&gt;SelectColumn&lt;/d2p1:DataQueryType&gt;&lt;d2p1:RowSelection&gt;/&lt;/d2p1:RowSelection&gt;&lt;d2p1:TableName&gt;q28re_1_1&lt;/d2p1:TableName&gt;&lt;/d2p1:DataQueryItem&gt;&lt;d2p1:DataQueryItem&gt;&lt;d2p1:ColumnSelection&gt;/0[1]&lt;/d2p1:ColumnSelection&gt;&lt;d2p1:ConnectionName&gt;Total&lt;/d2p1:ConnectionName&gt;&lt;d2p1:DataQueryType&gt;SelectColumn&lt;/d2p1:DataQueryType&gt;&lt;d2p1:RowSelection&gt;/&lt;/d2p1:RowSelection&gt;&lt;d2p1:TableName&gt;q28re_2_1&lt;/d2p1:TableName&gt;&lt;/d2p1:DataQueryItem&gt;&lt;d2p1:DataQueryItem&gt;&lt;d2p1:ColumnSelection&gt;/1[7]&lt;/d2p1:ColumnSelection&gt;&lt;d2p1:ConnectionName&gt;Total&lt;/d2p1:ConnectionName&gt;&lt;d2p1:DataQueryType&gt;SelectColumn&lt;/d2p1:DataQueryType&gt;&lt;d2p1:RowSelection&gt;/&lt;/d2p1:RowSelection&gt;&lt;d2p1:TableName&gt;q28re_2_1&lt;/d2p1:TableName&gt;&lt;/d2p1:DataQueryItem&gt;&lt;d2p1:DataQueryItem&gt;&lt;d2p1:ColumnSelection&gt;/0[1]&lt;/d2p1:ColumnSelection&gt;&lt;d2p1:ConnectionName&gt;Total&lt;/d2p1:ConnectionName&gt;&lt;d2p1:DataQueryType&gt;SelectColumn&lt;/d2p1:DataQueryType&gt;&lt;d2p1:RowSelection&gt;/&lt;/d2p1:RowSelection&gt;&lt;d2p1:TableName&gt;q28re_3_1&lt;/d2p1:TableName&gt;&lt;/d2p1:DataQueryItem&gt;&lt;d2p1:DataQueryItem&gt;&lt;d2p1:ColumnSelection&gt;/1[7]&lt;/d2p1:ColumnSelection&gt;&lt;d2p1:ConnectionName&gt;Total&lt;/d2p1:ConnectionName&gt;&lt;d2p1:DataQueryType&gt;SelectColumn&lt;/d2p1:DataQueryType&gt;&lt;d2p1:RowSelection&gt;/&lt;/d2p1:RowSelection&gt;&lt;d2p1:TableName&gt;q28re_3_1&lt;/d2p1:TableName&gt;&lt;/d2p1:DataQueryItem&gt;&lt;d2p1:DataQueryItem&gt;&lt;d2p1:ColumnSelection&gt;/0[1]&lt;/d2p1:ColumnSelection&gt;&lt;d2p1:ConnectionName&gt;Total&lt;/d2p1:ConnectionName&gt;&lt;d2p1:DataQueryType&gt;SelectColumn&lt;/d2p1:DataQueryType&gt;&lt;d2p1:RowSelection&gt;/&lt;/d2p1:RowSelection&gt;&lt;d2p1:TableName&gt;q28re_4_1&lt;/d2p1:TableName&gt;&lt;/d2p1:DataQueryItem&gt;&lt;d2p1:DataQueryItem&gt;&lt;d2p1:ColumnSelection&gt;/1[7]&lt;/d2p1:ColumnSelection&gt;&lt;d2p1:ConnectionName&gt;Total&lt;/d2p1:ConnectionName&gt;&lt;d2p1:DataQueryType&gt;SelectColumn&lt;/d2p1:DataQueryType&gt;&lt;d2p1:RowSelection&gt;/&lt;/d2p1:RowSelection&gt;&lt;d2p1:TableName&gt;q28re_4_1&lt;/d2p1:TableName&gt;&lt;/d2p1:DataQueryItem&gt;&lt;d2p1:DataQueryItem&gt;&lt;d2p1:ColumnSelection&gt;/0[1]&lt;/d2p1:ColumnSelection&gt;&lt;d2p1:ConnectionName&gt;Total&lt;/d2p1:ConnectionName&gt;&lt;d2p1:DataQueryType&gt;SelectColumn&lt;/d2p1:DataQueryType&gt;&lt;d2p1:RowSelection&gt;/&lt;/d2p1:RowSelection&gt;&lt;d2p1:TableName&gt;q28re_5_1&lt;/d2p1:TableName&gt;&lt;/d2p1:DataQueryItem&gt;&lt;d2p1:DataQueryItem&gt;&lt;d2p1:ColumnSelection&gt;/1[7]&lt;/d2p1:ColumnSelection&gt;&lt;d2p1:ConnectionName&gt;Total&lt;/d2p1:ConnectionName&gt;&lt;d2p1:DataQueryType&gt;SelectColumn&lt;/d2p1:DataQueryType&gt;&lt;d2p1:RowSelection&gt;/&lt;/d2p1:RowSelection&gt;&lt;d2p1:TableName&gt;q28re_5_1&lt;/d2p1:TableName&gt;&lt;/d2p1:DataQueryItem&gt;&lt;d2p1:DataQueryItem&gt;&lt;d2p1:ColumnSelection&gt;/0[1]&lt;/d2p1:ColumnSelection&gt;&lt;d2p1:ConnectionName&gt;Total&lt;/d2p1:ConnectionName&gt;&lt;d2p1:DataQueryType&gt;SelectColumn&lt;/d2p1:DataQueryType&gt;&lt;d2p1:RowSelection&gt;/&lt;/d2p1:RowSelection&gt;&lt;d2p1:TableName&gt;q28re_6_1&lt;/d2p1:TableName&gt;&lt;/d2p1:DataQueryItem&gt;&lt;d2p1:DataQueryItem&gt;&lt;d2p1:ColumnSelection&gt;/1[7]&lt;/d2p1:ColumnSelection&gt;&lt;d2p1:ConnectionName&gt;Total&lt;/d2p1:ConnectionName&gt;&lt;d2p1:DataQueryType&gt;SelectColumn&lt;/d2p1:DataQueryType&gt;&lt;d2p1:RowSelection&gt;/&lt;/d2p1:RowSelection&gt;&lt;d2p1:TableName&gt;q28re_6_1&lt;/d2p1:TableName&gt;&lt;/d2p1:DataQueryItem&gt;&lt;d2p1:DataQueryItem&gt;&lt;d2p1:ColumnSelection&gt;/0[1]&lt;/d2p1:ColumnSelection&gt;&lt;d2p1:ConnectionName&gt;Total&lt;/d2p1:ConnectionName&gt;&lt;d2p1:DataQueryType&gt;SelectColumn&lt;/d2p1:DataQueryType&gt;&lt;d2p1:RowSelection&gt;/&lt;/d2p1:RowSelection&gt;&lt;d2p1:TableName&gt;q28re_7_1&lt;/d2p1:TableName&gt;&lt;/d2p1:DataQueryItem&gt;&lt;d2p1:DataQueryItem&gt;&lt;d2p1:ColumnSelection&gt;/1[7]&lt;/d2p1:ColumnSelection&gt;&lt;d2p1:ConnectionName&gt;Total&lt;/d2p1:ConnectionName&gt;&lt;d2p1:DataQueryType&gt;SelectColumn&lt;/d2p1:DataQueryType&gt;&lt;d2p1:RowSelection&gt;/&lt;/d2p1:RowSelection&gt;&lt;d2p1:TableName&gt;q28re_7_1&lt;/d2p1:TableName&gt;&lt;/d2p1:DataQueryItem&gt;&lt;d2p1:DataQueryItem&gt;&lt;d2p1:ColumnSelection&gt;/0[1]&lt;/d2p1:ColumnSelection&gt;&lt;d2p1:ConnectionName&gt;Total&lt;/d2p1:ConnectionName&gt;&lt;d2p1:DataQueryType&gt;SelectColumn&lt;/d2p1:DataQueryType&gt;&lt;d2p1:RowSelection&gt;/&lt;/d2p1:RowSelection&gt;&lt;d2p1:TableName&gt;q28re_8_1&lt;/d2p1:TableName&gt;&lt;/d2p1:DataQueryItem&gt;&lt;d2p1:DataQueryItem&gt;&lt;d2p1:ColumnSelection&gt;/1[7]&lt;/d2p1:ColumnSelection&gt;&lt;d2p1:ConnectionName&gt;Total&lt;/d2p1:ConnectionName&gt;&lt;d2p1:DataQueryType&gt;SelectColumn&lt;/d2p1:DataQueryType&gt;&lt;d2p1:RowSelection&gt;/&lt;/d2p1:RowSelection&gt;&lt;d2p1:TableName&gt;q28re_8_1&lt;/d2p1:TableName&gt;&lt;/d2p1:DataQueryItem&gt;&lt;d2p1:DataQueryItem&gt;&lt;d2p1:ColumnSelection&gt;/0[1]&lt;/d2p1:ColumnSelection&gt;&lt;d2p1:ConnectionName&gt;Total&lt;/d2p1:ConnectionName&gt;&lt;d2p1:DataQueryType&gt;SelectColumn&lt;/d2p1:DataQueryType&gt;&lt;d2p1:RowSelection&gt;/&lt;/d2p1:RowSelection&gt;&lt;d2p1:TableName&gt;q28re_9_1&lt;/d2p1:TableName&gt;&lt;/d2p1:DataQueryItem&gt;&lt;d2p1:DataQueryItem&gt;&lt;d2p1:ColumnSelection&gt;/1[7]&lt;/d2p1:ColumnSelection&gt;&lt;d2p1:ConnectionName&gt;Total&lt;/d2p1:ConnectionName&gt;&lt;d2p1:DataQueryType&gt;SelectColumn&lt;/d2p1:DataQueryType&gt;&lt;d2p1:RowSelection&gt;/&lt;/d2p1:RowSelection&gt;&lt;d2p1:TableName&gt;q28re_9_1&lt;/d2p1:TableName&gt;&lt;/d2p1:DataQueryItem&gt;&lt;d2p1:DataQueryItem&gt;&lt;d2p1:ColumnSelection&gt;/0[1]&lt;/d2p1:ColumnSelection&gt;&lt;d2p1:ConnectionName&gt;Total&lt;/d2p1:ConnectionName&gt;&lt;d2p1:DataQueryType&gt;SelectColumn&lt;/d2p1:DataQueryType&gt;&lt;d2p1:RowSelection&gt;/&lt;/d2p1:RowSelection&gt;&lt;d2p1:TableName&gt;q28re_10_1&lt;/d2p1:TableName&gt;&lt;/d2p1:DataQueryItem&gt;&lt;d2p1:DataQueryItem&gt;&lt;d2p1:ColumnSelection&gt;/1[7]&lt;/d2p1:ColumnSelection&gt;&lt;d2p1:ConnectionName&gt;Total&lt;/d2p1:ConnectionName&gt;&lt;d2p1:DataQueryType&gt;SelectColumn&lt;/d2p1:DataQueryType&gt;&lt;d2p1:RowSelection&gt;/&lt;/d2p1:RowSelection&gt;&lt;d2p1:TableName&gt;q28re_10_1&lt;/d2p1:TableName&gt;&lt;/d2p1:DataQueryItem&gt;&lt;d2p1:DataQueryItem&gt;&lt;d2p1:ColumnSelection&gt;/0[1]&lt;/d2p1:ColumnSelection&gt;&lt;d2p1:ConnectionName&gt;Total&lt;/d2p1:ConnectionName&gt;&lt;d2p1:DataQueryType&gt;SelectColumn&lt;/d2p1:DataQueryType&gt;&lt;d2p1:RowSelection&gt;/&lt;/d2p1:RowSelection&gt;&lt;d2p1:TableName&gt;q28re_11_1&lt;/d2p1:TableName&gt;&lt;/d2p1:DataQueryItem&gt;&lt;d2p1:DataQueryItem&gt;&lt;d2p1:ColumnSelection&gt;/1[7]&lt;/d2p1:ColumnSelection&gt;&lt;d2p1:ConnectionName&gt;Total&lt;/d2p1:ConnectionName&gt;&lt;d2p1:DataQueryType&gt;SelectColumn&lt;/d2p1:DataQueryType&gt;&lt;d2p1:RowSelection&gt;/&lt;/d2p1:RowSelection&gt;&lt;d2p1:TableName&gt;q28re_11_1&lt;/d2p1:TableName&gt;&lt;/d2p1:DataQueryItem&gt;&lt;d2p1:DataQueryItem&gt;&lt;d2p1:ColumnSelection&gt;/0[1]&lt;/d2p1:ColumnSelection&gt;&lt;d2p1:ConnectionName&gt;Total&lt;/d2p1:ConnectionName&gt;&lt;d2p1:DataQueryType&gt;SelectColumn&lt;/d2p1:DataQueryType&gt;&lt;d2p1:RowSelection&gt;/&lt;/d2p1:RowSelection&gt;&lt;d2p1:TableName&gt;q28re_12_1&lt;/d2p1:TableName&gt;&lt;/d2p1:DataQueryItem&gt;&lt;d2p1:DataQueryItem&gt;&lt;d2p1:ColumnSelection&gt;/1[7]&lt;/d2p1:ColumnSelection&gt;&lt;d2p1:ConnectionName&gt;Total&lt;/d2p1:ConnectionName&gt;&lt;d2p1:DataQueryType&gt;SelectColumn&lt;/d2p1:DataQueryType&gt;&lt;d2p1:RowSelection&gt;/&lt;/d2p1:RowSelection&gt;&lt;d2p1:TableName&gt;q28re_12_1&lt;/d2p1:TableName&gt;&lt;/d2p1:DataQueryItem&gt;&lt;d2p1:DataQueryItem&gt;&lt;d2p1:ColumnSelection&gt;/0[1]&lt;/d2p1:ColumnSelection&gt;&lt;d2p1:ConnectionName&gt;Total&lt;/d2p1:ConnectionName&gt;&lt;d2p1:DataQueryType&gt;SelectColumn&lt;/d2p1:DataQueryType&gt;&lt;d2p1:RowSelection&gt;/&lt;/d2p1:RowSelection&gt;&lt;d2p1:TableName&gt;q28re_13_1&lt;/d2p1:TableName&gt;&lt;/d2p1:DataQueryItem&gt;&lt;d2p1:DataQueryItem&gt;&lt;d2p1:ColumnSelection&gt;/1[7]&lt;/d2p1:ColumnSelection&gt;&lt;d2p1:ConnectionName&gt;Total&lt;/d2p1:ConnectionName&gt;&lt;d2p1:DataQueryType&gt;SelectColumn&lt;/d2p1:DataQueryType&gt;&lt;d2p1:RowSelection&gt;/&lt;/d2p1:RowSelection&gt;&lt;d2p1:TableName&gt;q28re_13_1&lt;/d2p1:TableName&gt;&lt;/d2p1:DataQueryItem&gt;&lt;d2p1:DataQueryItem&gt;&lt;d2p1:ColumnSelection&gt;/0[1]&lt;/d2p1:ColumnSelection&gt;&lt;d2p1:ConnectionName&gt;Total&lt;/d2p1:ConnectionName&gt;&lt;d2p1:DataQueryType&gt;SelectColumn&lt;/d2p1:DataQueryType&gt;&lt;d2p1:RowSelection&gt;/&lt;/d2p1:RowSelection&gt;&lt;d2p1:TableName&gt;q28re_14_1&lt;/d2p1:TableName&gt;&lt;/d2p1:DataQueryItem&gt;&lt;d2p1:DataQueryItem&gt;&lt;d2p1:ColumnSelection&gt;/1[7]&lt;/d2p1:ColumnSelection&gt;&lt;d2p1:ConnectionName&gt;Total&lt;/d2p1:ConnectionName&gt;&lt;d2p1:DataQueryType&gt;SelectColumn&lt;/d2p1:DataQueryType&gt;&lt;d2p1:RowSelection&gt;/&lt;/d2p1:RowSelection&gt;&lt;d2p1:TableName&gt;q28re_14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ombine&lt;/d4p1:string&gt;&lt;d4p1:string&gt;Mean&lt;/d4p1:string&gt;&lt;/d2p1:IgnoredTypes&gt;&lt;/d2p1:RowCombinationSettings&gt;&lt;d2p1:Transformation&gt;&lt;d2p1:PackagedScript&gt;&lt;d2p1:CreatedBy&gt;gs&lt;/d2p1:CreatedBy&gt;&lt;d2p1:LastUpdated&gt;2014-10-29T17:20:03.2562844+01:00&lt;/d2p1:LastUpdated&gt;&lt;d2p1:Script&gt;aW1wb3J0IG1vZGlmeV9jaGFydCBhcyBtYw0KDQptYy5NZXJnZVJvd3NCeUxhYmVsKCkNCiNtYy5TcGxpdExhYmVsKCdDb2wnLCAnOicsMCkNCg0KTEw9Ww0KIkVkdWNhdGlvbiIsDQoiRWR1Y2F0aW9uIiwNCiJBcnRzLCBodW1hbml0aWVzLCBsYW5ndWFnZXMiLA0KIkFydHMsIGh1bWFuaXRpZXMsIGxhbmd1YWdlcyIsDQoiU29jaWFsIGFuZCBiZWhhdmlvcmFsIHNjaWVuY2VzIiwNCiJTb2NpYWwgYW5kIGJlaGF2aW9yYWwgc2NpZW5jZXMiLA0KIkpvdXJuYWxpc20gYW5kIGluZm9ybWF0aW9uIChuZXdzKSIsDQoiSm91cm5hbGlzbSBhbmQgaW5mb3JtYXRpb24gKG5ld3MpIiwNCiJCdXNpbmVzcywgYWRtaW5pc3RyYXRpb24gYW5kIGxhdyIsDQoiQnVzaW5lc3MsIGFkbWluaXN0cmF0aW9uIGFuZCBsYXciLA0KIk5hdHVyYWwgc2NpZW5jZXMiLA0KIk5hdHVyYWwgc2NpZW5jZXMiLA0KIk1hdGhlbWF0aWNzIGFuZCBzdGF0aXN0aWNzIiwNCiJNYXRoZW1hdGljcyBhbmQgc3RhdGlzdGljcyIsDQoiSW5mb3JtYXRpb24gYW5kIGNvbW11bmljYXRpb24gdGVjaG5vbG9naWVzIiwNCiJJbmZvcm1hdGlvbiBhbmQgY29tbXVuaWNhdGlvbiB0ZWNobm9sb2dpZXMiLA0KIkVuZ2luZWVyaW5nIGFuZCBlbmdpbmVlcmluZyB0cmFkZXMiLA0KIkVuZ2luZWVyaW5nIGFuZCBlbmdpbmVlcmluZyB0cmFkZXMiLA0KIk1hbnVmYWN0dXJpbmcsIHByb2Nlc3NpbmciLA0KIk1hbnVmYWN0dXJpbmcsIHByb2Nlc3NpbmciLA0KIkFyY2hpdGVjdHVyZSBhbmQgY29uc3RydWN0aW9uIiwNCiJBcmNoaXRlY3R1cmUgYW5kIGNvbnN0cnVjdGlvbiIsDQoiQWdyaWN1bHR1cmUsIGZvcmVzdHJ5LCBmaXNoZXJpZXMgYW5kIHZldGVyaW5hcnkiLA0KIkFncmljdWx0dXJlLCBmb3Jlc3RyeSwgZmlzaGVyaWVzIGFuZCB2ZXRlcmluYXJ5IiwNCiJIZWFsdGggLyBtZWRpY2luZSBhbmQgd2VsZmFyZSIsDQoiSGVhbHRoIC8gbWVkaWNpbmUgYW5kIHdlbGZhcmUiLA0KIlNlcnZpY2VzIiwNCiJTZXJ2aWNlcyINCl0NCg0KbWMuUmVwbGFjZUxhYmVscygnQ29sJyxMTCkNCg0KbWMuSW5zZXJ0Um93KDYsbGFiZWw9InRvcDIiKQ0KDQpmb3IgY29sIGluIHJhbmdlKE1hdHJpeC5Ub3BBeGlzLkRhdGFNZW1iZXJzLkNvdW50KToNCglNYXRyaXhbTWF0cml4LlNpZGVBeGlzLkRhdGFNZW1iZXJzLkNvdW50LTFdW2NvbF0uQWRkVmFsdWUoIiIpDQoJTWF0cml4W01hdHJpeC5TaWRlQXhpcy5EYXRhTWVtYmVycy5Db3VudC0xXVtjb2xdWzBdLk51bWVyaWNWYWx1ZSA9IE1hdHJpeFswXVtjb2xdWzBdLk51bWVyaWNWYWx1ZSArIE1hdHJpeFsxXVtjb2xdWzBdLk51bWVyaWNWYWx1ZQ0KDQptYy5Tb3J0U2Vjb25kQ29sdW1ucyhieVJvdz1NYXRyaXguU2lkZUF4aXMuRGF0YU1lbWJlcnMuQ291bnQtMSxkZWxldGVDYXQ9RmFsc2UsZGVsZXRlU2Vjb25kPVRydWUsRmlyc3RDYXQ9VHJ1ZSkNCg0KTWF0cml4LkRlbGV0ZVJvdygzKQ0KTWF0cml4LkRlbGV0ZVJvdygzKQ0KTWF0cml4LkRlbGV0ZVJvdygzKQ0KTWF0cml4LkRlbGV0ZVJvdygzKQ0KDQpmb3IgbWVtYmVyIGluIE1hdHJpeC5TaWRlQXhpcy5EYXRhTWVtYmVyczoNCgltZW1iZXIuTGFiZWw9IlJhbmsgLSAiICsgbWVtYmVyLkxhYmVsDQoJDQo=&lt;/d2p1:Script&gt;&lt;/d2p1:PackagedScript&gt;&lt;/d2p1:Transformation&gt;&lt;/Query&gt;&lt;Version&gt;4.2.0.0&lt;/Version&gt;&lt;/ShapeLink&gt;"/>
</p:tagLst>
</file>

<file path=ppt/tags/tag13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7:21:40.2873104+01:00&lt;/d3p1:LastUpdated&gt;&lt;d3p1:Script&gt;DQpmcmFnZT0iT3V0IG9mIHRoZSBmb2xsb3dpbmcgYXJlYXMsIHBsZWFzZSByYW5rIHRoZSBmaXZlIGFyZWFzIHdoaWNoIHdpbGwgYmUgYWZmZWN0ZWQgbW9zdCBieSBjaGFuZ2luZyBkaWdpdGFsIHRlY2hub2xvZ2llcywgYmVnaW5uaW5nIHdpdGggdGhlIGFyZWEgd2hlcmUgeW91IGV4cGVjdCB0aGUgZ3JlYXRlc3QgY2hhbmdlcy47ICINCmJhc2lzPSJBbGwgcmVzcG9uZGVudHM7ICINCg0KDQpsaXN0ZT1bXQ0KDQpmb3Igcm93IGluIHJhbmdlKE1hdHJpeC5TaWRlQXhpcy5EYXRhTWVtYmVycy5Db3VudCk6DQoJZm9yIGNvbCBpbiByYW5nZShNYXRyaXguVG9wQXhpcy5EYXRhTWVtYmVycy5Db3VudCk6DQoJCWxpc3RlLmFwcGVuZChNYXRyaXhbcm93XVtjb2xdWzBdLk51bWVyaWNWYWx1ZSkNCgkJDQoJCQ0Kbj0ibj0iKyBzdHIoaW50KG1pbihsaXN0ZSkpKSArICItIiArIHN0cihpbnQobWF4KGxpc3RlKSkpDQoNClNoYXBlLlRleHRmcmFtZS5UZXh0cmFuZ2UuVGV4dCA9IGZyYWdlICsgYmFzaXMgKyBu&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8re_1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2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3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4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5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6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7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8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9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10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11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12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13_1&lt;/d2p1:TableName&gt;&lt;/d2p1:DataQueryItem&gt;&lt;d2p1:DataQueryItem&gt;&lt;d2p1:ColumnSelection&gt;/1&lt;/d2p1:ColumnSelection&gt;&lt;d2p1:ConnectionName&gt;Total&lt;/d2p1:ConnectionName&gt;&lt;d2p1:DataQueryType&gt;SelectRowInGroup&lt;/d2p1:DataQueryType&gt;&lt;d2p1:RowSelection&gt;/0[1]&lt;/d2p1:RowSelection&gt;&lt;d2p1:TableName&gt;q28re_14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RowCombinationSettings&gt;&lt;d2p1:SwitchRowsAndColumns&gt;true&lt;/d2p1:SwitchRowsAndColumns&gt;&lt;d2p1:Transformation&gt;&lt;d2p1:PackagedScript&gt;&lt;d2p1:CreatedBy&gt;gs&lt;/d2p1:CreatedBy&gt;&lt;d2p1:LastUpdated&gt;2014-10-29T17:21:40.2405098+01:00&lt;/d2p1:LastUpdated&gt;&lt;d2p1:Script&gt;aW1wb3J0IG1vZGlmeV9jaGFydCBhcyBtYw0KDQpmb3Igcm93IGluIHJldmVyc2VkKHJhbmdlKE1hdHJpeC5TaWRlQXhpcy5EYXRhTWVtYmVycy5Db3VudCkpOg0KCWlmIE1hdHJpeFtyb3ddWzBdWzBdLk51bWVyaWNWYWx1ZT09MDoNCgkJTWF0cml4LkRlbGV0ZVJvdyhyb3cpDQoJCQ0K&lt;/d2p1:Script&gt;&lt;/d2p1:PackagedScript&gt;&lt;/d2p1:Transformation&gt;&lt;/Query&gt;&lt;Version&gt;4.2.0.0&lt;/Version&gt;&lt;/ShapeLink&gt;"/>
</p:tagLst>
</file>

<file path=ppt/tags/tag13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7:37:59.8695735+01:00&lt;/d3p1:LastUpdated&gt;&lt;d3p1:Script&gt;aW1wb3J0IG1vZGlmeV9jaGFydCBhcyBtYw0KDQpwZmFkID0gcidYOlxfMjAxNFwzODgzMzQgVm9kYWZvbmUgeW91dGhcUlMgRm9sZGVyc1wxX0RhdGVucXVlbGxlblxQaWN0dXJlcycNCmltcG9ydCBjaGFydA0KI2bDvHIgQmlsZGVyOg0KY2hhcnQuR2VuZXJhdGVTaGFwZXNGcm9tQ29sdW1ubGFiZWxzKHNob3dMYWJlbCA9IEZhbHNlLHNoYXBlV2lkdGg9IDc1LCBzaG93UGljdHVyZSA9IFRydWUsIFBpY3R1cmVGb3JtYXQgPSAnLmpwZycsUGljdHVyZVBhdGggPSBwZmFkLCBTaG93TGFiZWxJZlBpY3R1cmVNaXNzaW5nID0gVHJ1ZSkNCg0KaW1wb3J0IGJhY2tncm91bmRzDQoNCmZvciBzZXJpZXMgaW4gcmFuZ2UoQ2hhcnQuU2VyaWVzQ29sbGVjdGlvbigpLkNvdW50KToNCglmb3IgcG9pbnQgaW4gcmFuZ2UoQ2hhcnQuU2VyaWVzQ29sbGVjdGlvbihzZXJpZXMrMSkuUG9pbnRzKCkuQ291bnQpOg0KCQlpZiBDaGFydC5TZXJpZXNDb2xsZWN0aW9uKHNlcmllcysxKS5Qb2ludHMocG9pbnQrMSkuSGFzRGF0YUxhYmVsID09IFRydWU6DQoJCQlDaGFydC5TZXJpZXNDb2xsZWN0aW9uKHNlcmllcysxKS5Qb2ludHMocG9pbnQrMSkuRGF0YUxhYmVsLkRlbGV0ZSgpDQoJCWlmIE1hdHJpeFtzZXJpZXNdW3BvaW50XS5Db3VudD4wOg0KCQkJaWYgTWF0cml4W3Nlcmllc11bcG9pbnRdWzBdLk51bWVyaWNWYWx1ZSA+IDEuNToNCgkJCQlDaGFydC5TZXJpZXNDb2xsZWN0aW9uKHNlcmllcysxKS5Qb2ludHMocG9pbnQrMSkuQXBwbHlEYXRhTGFiZWxzKCkNCgkJCQlDaGFydC5TZXJpZXNDb2xsZWN0aW9uKHNlcmllcysxKS5Qb2ludHMocG9pbnQrMSkuRGF0YUxhYmVsLkZvbnQuQ29sb3IgPSBiYWNrZ3JvdW5kcy5SR0IoMjU1LCAyNTUsIDI1NSkNCgkJCQlDaGFydC5TZXJpZXNDb2xsZWN0aW9uKHNlcmllcysxKS5Qb2ludHMocG9pbnQrMSkuRGF0YUxhYmVsLkZvbnQuQm9sZCA9IDENCgkJCQlDaGFydC5TZXJpZXNDb2xsZWN0aW9uKHNlcmllcysxKS5Qb2ludHMocG9pbnQrMSkuRGF0YUxhYmVsLkZvbnQuU2l6ZSA9IDEzDQoJCQkJQ2hhcnQuU2VyaWVzQ29sbGVjdGlvbihzZXJpZXMrMSkuUG9pbnRzKHBvaW50KzEpLkRhdGFMYWJlbC5OdW1iZXJGb3JtYXQgPSIwIg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3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Transformation&gt;&lt;d2p1:PackagedScript&gt;&lt;d2p1:CreatedBy&gt;gs&lt;/d2p1:CreatedBy&gt;&lt;d2p1:LastUpdated&gt;2014-10-29T17:37:59.8695735+01:00&lt;/d2p1:LastUpdated&gt;&lt;d2p1:Script&gt;aW1wb3J0IG1vZGlmeV9jaGFydCBhcyBtYw0KDQojbWMuSW5zZXJ0Q29sdW1uKDEpDQojbWMuSW5zZXJ0Q29sdW1uKDMpDQoNCg==&lt;/d2p1:Script&gt;&lt;/d2p1:PackagedScript&gt;&lt;/d2p1:Transformation&gt;&lt;/Query&gt;&lt;Version&gt;4.2.0.0&lt;/Version&gt;&lt;/ShapeLink&gt;"/>
</p:tagLst>
</file>

<file path=ppt/tags/tag13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7:39:22.535015+01:00&lt;/d3p1:LastUpdated&gt;&lt;d3p1:Script&gt;DQpmcmFnZT0iV291bGQgeW91IGdlbmVyYWxseSBiZSB3aWxsaW5nIHRvIHB1cnN1ZSBhIGNhcmVlciBpbiB0aGUgYXJlYSBvZiBkaWdpdGFsIGluZm9ybWF0aW9uIGFuZCBjb21tdW5pY2F0aW9uIHRlY2hub2xvZ2llcyAoSUNULCBlLmcuIHNvZnR3YXJlIG9yIG5ldHdvcmsgZW5naW5lZXJpbmcsIHByb2dyYW1taW5nLCBJVCBzZXJ2aWNlLCBJQ1QgdHJhaW5pbmcpPzsgIg0KYmFzaXM9IkFsbCByZXNwb25kZW50czsgIg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1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7:39:22.5028156+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13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7:41:05.4618356+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2_1&lt;/d2p1:TableName&gt;&lt;/d2p1:DataQueryItem&gt;&lt;d2p1:DataQueryItem&gt;&lt;d2p1:ColumnSelection&gt;/1[3]&lt;/d2p1:ColumnSelection&gt;&lt;d2p1:ConnectionName&gt;Total&lt;/d2p1:ConnectionName&gt;&lt;d2p1:DataQueryType&gt;SelectColumn&lt;/d2p1:DataQueryType&gt;&lt;d2p1:RowSelection&gt;/&lt;/d2p1:RowSelection&gt;&lt;d2p1:TableName&gt;q3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7:41:05.4618356+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3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7:41:05.4618356+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2_1&lt;/d2p1:TableName&gt;&lt;/d2p1:DataQueryItem&gt;&lt;d2p1:DataQueryItem&gt;&lt;d2p1:ColumnSelection&gt;/1[4]&lt;/d2p1:ColumnSelection&gt;&lt;d2p1:ConnectionName&gt;Total&lt;/d2p1:ConnectionName&gt;&lt;d2p1:DataQueryType&gt;SelectColumn&lt;/d2p1:DataQueryType&gt;&lt;d2p1:RowSelection&gt;/&lt;/d2p1:RowSelection&gt;&lt;d2p1:TableName&gt;q3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7:41:05.4618356+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3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4:43.4147987+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2_1&lt;/d2p1:TableName&gt;&lt;/d2p1:DataQueryItem&gt;&lt;d2p1:DataQueryItem&gt;&lt;d2p1:ColumnSelection&gt;/1[2]&lt;/d2p1:ColumnSelection&gt;&lt;d2p1:ConnectionName&gt;Total&lt;/d2p1:ConnectionName&gt;&lt;d2p1:DataQueryType&gt;SelectColumn&lt;/d2p1:DataQueryType&gt;&lt;d2p1:RowSelection&gt;/&lt;/d2p1:RowSelection&gt;&lt;d2p1:TableName&gt;q3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4:43.3524195+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0KIyA6IHJhdXMgICAgICAgIA0KZm9yIG1lbWJlciBpbiBNYXRyaXguVG9wQXhpcy5EYXRhTWVtYmVyczoNCiAgICBtZW1iZXIuTGFiZWwgPSBtZW1iZXIuTGFiZWwucmVwbGFjZSgiT3RoZXI6IiwiT3RoZXIiKQ==&lt;/d2p1:Script&gt;&lt;/d2p1:PackagedScript&gt;&lt;/d2p1:Transformation&gt;&lt;/Query&gt;&lt;Version&gt;4.2.0.0&lt;/Version&gt;&lt;/ShapeLink&gt;"/>
</p:tagLst>
</file>

<file path=ppt/tags/tag13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7:42:43.6307687+01:00&lt;/d3p1:LastUpdated&gt;&lt;d3p1:Script&gt;DQpmcmFnZT0iV2h5IHdvdWxkIHlvdSBub3QgY29uc2lkZXIgLyBXaGF0IG1ha2VzIHlvdSBjYXV0aW91cyB0byBjb25zaWRlciBhIGNhcmVlciBpbiBkaWdpdGFsIGluZm9ybWF0aW9uIGFuZCBjb21tdW5pY2F0aW9uIHRlY2hub2xvZ2llcyAoSUNUKT8gUGxlYXNlIHRpY2sgYWxsIHJlYXNvbnMgdGhhdCBhcHBseS47ICINCmJhc2lzPSJSZXNwb25kZW50cyB3aG8gd291bGQgKGxpa2VseSkgbm90IGNvbnNpZGVyIGEgY2FyZWVyIGluIElDVDsgIg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2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7:42:43.5995693+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13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7:41:32.4649163+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2_1&lt;/d2p1:TableName&gt;&lt;/d2p1:DataQueryItem&gt;&lt;d2p1:DataQueryItem&gt;&lt;d2p1:ColumnSelection&gt;/1[6]&lt;/d2p1:ColumnSelection&gt;&lt;d2p1:ConnectionName&gt;Total&lt;/d2p1:ConnectionName&gt;&lt;d2p1:DataQueryType&gt;SelectColumn&lt;/d2p1:DataQueryType&gt;&lt;d2p1:RowSelection&gt;/&lt;/d2p1:RowSelection&gt;&lt;d2p1:TableName&gt;q3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7:41:32.4649163+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4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7:41:32.4649163+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2_1&lt;/d2p1:TableName&gt;&lt;/d2p1:DataQueryItem&gt;&lt;d2p1:DataQueryItem&gt;&lt;d2p1:ColumnSelection&gt;/1[7]&lt;/d2p1:ColumnSelection&gt;&lt;d2p1:ConnectionName&gt;Total&lt;/d2p1:ConnectionName&gt;&lt;d2p1:DataQueryType&gt;SelectColumn&lt;/d2p1:DataQueryType&gt;&lt;d2p1:RowSelection&gt;/&lt;/d2p1:RowSelection&gt;&lt;d2p1:TableName&gt;q3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7:41:32.4649163+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4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4:55.7814751+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2_1&lt;/d2p1:TableName&gt;&lt;/d2p1:DataQueryItem&gt;&lt;d2p1:DataQueryItem&gt;&lt;d2p1:ColumnSelection&gt;/1[5]&lt;/d2p1:ColumnSelection&gt;&lt;d2p1:ConnectionName&gt;Total&lt;/d2p1:ConnectionName&gt;&lt;d2p1:DataQueryType&gt;SelectColumn&lt;/d2p1:DataQueryType&gt;&lt;d2p1:RowSelection&gt;/&lt;/d2p1:RowSelection&gt;&lt;d2p1:TableName&gt;q3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4:55.7346907+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0KIyA6IHJhdXMgICAgICAgIA0KZm9yIG1lbWJlciBpbiBNYXRyaXguVG9wQXhpcy5EYXRhTWVtYmVyczoNCiAgICBtZW1iZXIuTGFiZWwgPSBtZW1iZXIuTGFiZWwucmVwbGFjZSgiT3RoZXI6IiwiT3RoZXIiKQ==&lt;/d2p1:Script&gt;&lt;/d2p1:PackagedScript&gt;&lt;/d2p1:Transformation&gt;&lt;/Query&gt;&lt;Version&gt;4.2.0.0&lt;/Version&gt;&lt;/ShapeLink&gt;"/>
</p:tagLst>
</file>

<file path=ppt/tags/tag14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7:42:43.6307687+01:00&lt;/d3p1:LastUpdated&gt;&lt;d3p1:Script&gt;DQpmcmFnZT0iV2h5IHdvdWxkIHlvdSBub3QgY29uc2lkZXIgLyBXaGF0IG1ha2VzIHlvdSBjYXV0aW91cyB0byBjb25zaWRlciBhIGNhcmVlciBpbiBkaWdpdGFsIGluZm9ybWF0aW9uIGFuZCBjb21tdW5pY2F0aW9uIHRlY2hub2xvZ2llcyAoSUNUKT8gUGxlYXNlIHRpY2sgYWxsIHJlYXNvbnMgdGhhdCBhcHBseS47ICINCmJhc2lzPSJSZXNwb25kZW50cyB3aG8gd291bGQgKGxpa2VseSkgbm90IGNvbnNpZGVyIGEgY2FyZWVyIGluIElDVDsgIg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2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7:42:43.5995693+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14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39:41.0516509+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29_1_1&lt;/d2p1:TableName&gt;&lt;/d2p1:DataQueryItem&gt;&lt;d2p1:DataQueryItem&gt;&lt;d2p1:ColumnSelection&gt;/1&lt;/d2p1:ColumnSelection&gt;&lt;d2p1:ConnectionName&gt;Total&lt;/d2p1:ConnectionName&gt;&lt;d2p1:DataQueryType&gt;SelectRowInGroup&lt;/d2p1:DataQueryType&gt;&lt;d2p1:RowSelection&gt;/0[10]&lt;/d2p1:RowSelection&gt;&lt;d2p1:TableName&gt;q29_1_1&lt;/d2p1:TableName&gt;&lt;/d2p1:DataQueryItem&gt;&lt;d2p1:DataQueryItem&gt;&lt;d2p1:ColumnSelection&gt;/0[1]&lt;/d2p1:ColumnSelection&gt;&lt;d2p1:ConnectionName&gt;Total&lt;/d2p1:ConnectionName&gt;&lt;d2p1:DataQueryType&gt;SelectCell&lt;/d2p1:DataQueryType&gt;&lt;d2p1:RowSelection&gt;/0[10]&lt;/d2p1:RowSelection&gt;&lt;d2p1:TableName&gt;q29_2_1&lt;/d2p1:TableName&gt;&lt;/d2p1:DataQueryItem&gt;&lt;d2p1:DataQueryItem&gt;&lt;d2p1:ColumnSelection&gt;/1&lt;/d2p1:ColumnSelection&gt;&lt;d2p1:ConnectionName&gt;Total&lt;/d2p1:ConnectionName&gt;&lt;d2p1:DataQueryType&gt;SelectRowInGroup&lt;/d2p1:DataQueryType&gt;&lt;d2p1:RowSelection&gt;/0[10]&lt;/d2p1:RowSelection&gt;&lt;d2p1:TableName&gt;q29_2_1&lt;/d2p1:TableName&gt;&lt;/d2p1:DataQueryItem&gt;&lt;d2p1:DataQueryItem&gt;&lt;d2p1:ColumnSelection&gt;/0[1]&lt;/d2p1:ColumnSelection&gt;&lt;d2p1:ConnectionName&gt;Total&lt;/d2p1:ConnectionName&gt;&lt;d2p1:DataQueryType&gt;SelectCell&lt;/d2p1:DataQueryType&gt;&lt;d2p1:RowSelection&gt;/0[10]&lt;/d2p1:RowSelection&gt;&lt;d2p1:TableName&gt;q29_3_1&lt;/d2p1:TableName&gt;&lt;/d2p1:DataQueryItem&gt;&lt;d2p1:DataQueryItem&gt;&lt;d2p1:ColumnSelection&gt;/1&lt;/d2p1:ColumnSelection&gt;&lt;d2p1:ConnectionName&gt;Total&lt;/d2p1:ConnectionName&gt;&lt;d2p1:DataQueryType&gt;SelectRowInGroup&lt;/d2p1:DataQueryType&gt;&lt;d2p1:RowSelection&gt;/0[10]&lt;/d2p1:RowSelection&gt;&lt;d2p1:TableName&gt;q29_3_1&lt;/d2p1:TableName&gt;&lt;/d2p1:DataQueryItem&gt;&lt;d2p1:DataQueryItem&gt;&lt;d2p1:ColumnSelection&gt;/0[1]&lt;/d2p1:ColumnSelection&gt;&lt;d2p1:ConnectionName&gt;Total&lt;/d2p1:ConnectionName&gt;&lt;d2p1:DataQueryType&gt;SelectCell&lt;/d2p1:DataQueryType&gt;&lt;d2p1:RowSelection&gt;/0[10]&lt;/d2p1:RowSelection&gt;&lt;d2p1:TableName&gt;q29_4_1&lt;/d2p1:TableName&gt;&lt;/d2p1:DataQueryItem&gt;&lt;d2p1:DataQueryItem&gt;&lt;d2p1:ColumnSelection&gt;/1&lt;/d2p1:ColumnSelection&gt;&lt;d2p1:ConnectionName&gt;Total&lt;/d2p1:ConnectionName&gt;&lt;d2p1:DataQueryType&gt;SelectRowInGroup&lt;/d2p1:DataQueryType&gt;&lt;d2p1:RowSelection&gt;/0[10]&lt;/d2p1:RowSelection&gt;&lt;d2p1:TableName&gt;q29_4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39:41.0204505+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mzDtnNjaExpc3QxPVsiSXRhbHkiLCJTcGFpbiIsIkN6ZWNoIFJlcHVibGljIiwiSXJlbGFuZCJdDQpsw7ZzY2hMaXN0Mj1bIkdlcm1hbnkiLCAiVW5pdGVkIEtpbmdkb20iLCJOZXRoZXJsYW5kcyIsIlBvcnR1Z2FsIl0NCg0KZm9yIHJvdyBpbiByZXZlcnNlZChyYW5nZShNYXRyaXguU2lkZUF4aXMuRGF0YU1lbWJlcnMuQ291bnQpKToNCiAgICBpZiBNYXRyaXguU2lkZUF4aXMuRGF0YU1lbWJlcnNbcm93XS5MYWJlbCBpbiBsw7ZzY2hMaXN0MTogICAgICAgICAgICAjIGFucGFzc2VuDQogICAgICAgIE1hdHJpeC5EZWxldGVSb3cocm93KQ0KDQoNCgk=&lt;/d2p1:Script&gt;&lt;/d2p1:PackagedScript&gt;&lt;/d2p1:Transformation&gt;&lt;/Query&gt;&lt;Version&gt;4.2.0.0&lt;/Version&gt;&lt;/ShapeLink&gt;"/>
</p:tagLst>
</file>

<file path=ppt/tags/tag14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39:43.7995868+01:00&lt;/d3p1:LastUpdated&gt;&lt;d3p1:Script&gt;DQpmcmFnZT0iVGhpbmtpbmcgYWJvdXQgdGhlIHNraWxscyBhdCB1c2luZyBkaWdpdGFsIGluZm9ybWF0aW9uIGFuZCBjb21tdW5pY2F0aW9uIHRlY2hub2xvZ2llcyAoSUNUKSwgaW4gaG93IGZhciBkbyB5b3UgYWdyZWUgd2l0aCB0aGUgZm9sbG93aW5nIHN0YXRlbWVudHM/IEluIHRoZSBmdXR1cmXigKY7ICINCmJhc2lzPSJBbGwgcmVzcG9uZGVudHM7ICINCg0KbGlzdGU9W10NCg0KZm9yIHJvdyBpbiByYW5nZShNYXRyaXguU2lkZUF4aXMuRGF0YU1lbWJlcnMuQ291bnQpOg0KCWZvciBjb2wgaW4gcmFuZ2UoTWF0cml4LlRvcEF4aXMuRGF0YU1lbWJlcnMuQ291bnQpOg0KCQlsaXN0ZS5hcHBlbmQoTWF0cml4W3Jvd11bY29sXVswXS5OdW1lcmljVmFsdWUpDQoJCQ0KCQkNCm49Im49Iisgc3RyKGludChtaW4obGlzdGUpKSkgKyAiLSIgKyBzdHIoaW50KG1heChsaXN0ZSkpKQ0KDQpTaGFwZS5UZXh0ZnJhbWUuVGV4dHJhbmdlLlRleHQgPSBmcmFnZSArIGJhc2lzICsgbiArICI7IE1lYW5zIGFyZSBzaG93bi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9_1_1&lt;/d2p1:TableName&gt;&lt;/d2p1:DataQueryItem&gt;&lt;d2p1:DataQueryItem&gt;&lt;d2p1:ColumnSelection&gt;/1&lt;/d2p1:ColumnSelection&gt;&lt;d2p1:ConnectionName&gt;Total&lt;/d2p1:ConnectionName&gt;&lt;d2p1:DataQueryType&gt;SelectRowInGroup&lt;/d2p1:DataQueryType&gt;&lt;d2p1:RowSelection&gt;/0[1]&lt;/d2p1:RowSelection&gt;&lt;d2p1:TableName&gt;q29_2_1&lt;/d2p1:TableName&gt;&lt;/d2p1:DataQueryItem&gt;&lt;d2p1:DataQueryItem&gt;&lt;d2p1:ColumnSelection&gt;/1&lt;/d2p1:ColumnSelection&gt;&lt;d2p1:ConnectionName&gt;Total&lt;/d2p1:ConnectionName&gt;&lt;d2p1:DataQueryType&gt;SelectRowInGroup&lt;/d2p1:DataQueryType&gt;&lt;d2p1:RowSelection&gt;/0[1]&lt;/d2p1:RowSelection&gt;&lt;d2p1:TableName&gt;q29_3_1&lt;/d2p1:TableName&gt;&lt;/d2p1:DataQueryItem&gt;&lt;d2p1:DataQueryItem&gt;&lt;d2p1:ColumnSelection&gt;/1&lt;/d2p1:ColumnSelection&gt;&lt;d2p1:ConnectionName&gt;Total&lt;/d2p1:ConnectionName&gt;&lt;d2p1:DataQueryType&gt;SelectRowInGroup&lt;/d2p1:DataQueryType&gt;&lt;d2p1:RowSelection&gt;/0[1]&lt;/d2p1:RowSelection&gt;&lt;d2p1:TableName&gt;q29_4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39:43.7371928+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4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40:19.8025477+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29_1_1&lt;/d2p1:TableName&gt;&lt;/d2p1:DataQueryItem&gt;&lt;d2p1:DataQueryItem&gt;&lt;d2p1:ColumnSelection&gt;/1&lt;/d2p1:ColumnSelection&gt;&lt;d2p1:ConnectionName&gt;Total&lt;/d2p1:ConnectionName&gt;&lt;d2p1:DataQueryType&gt;SelectRowInGroup&lt;/d2p1:DataQueryType&gt;&lt;d2p1:RowSelection&gt;/0[10]&lt;/d2p1:RowSelection&gt;&lt;d2p1:TableName&gt;q29_1_1&lt;/d2p1:TableName&gt;&lt;/d2p1:DataQueryItem&gt;&lt;d2p1:DataQueryItem&gt;&lt;d2p1:ColumnSelection&gt;/0[1]&lt;/d2p1:ColumnSelection&gt;&lt;d2p1:ConnectionName&gt;Total&lt;/d2p1:ConnectionName&gt;&lt;d2p1:DataQueryType&gt;SelectCell&lt;/d2p1:DataQueryType&gt;&lt;d2p1:RowSelection&gt;/0[10]&lt;/d2p1:RowSelection&gt;&lt;d2p1:TableName&gt;q29_2_1&lt;/d2p1:TableName&gt;&lt;/d2p1:DataQueryItem&gt;&lt;d2p1:DataQueryItem&gt;&lt;d2p1:ColumnSelection&gt;/1&lt;/d2p1:ColumnSelection&gt;&lt;d2p1:ConnectionName&gt;Total&lt;/d2p1:ConnectionName&gt;&lt;d2p1:DataQueryType&gt;SelectRowInGroup&lt;/d2p1:DataQueryType&gt;&lt;d2p1:RowSelection&gt;/0[10]&lt;/d2p1:RowSelection&gt;&lt;d2p1:TableName&gt;q29_2_1&lt;/d2p1:TableName&gt;&lt;/d2p1:DataQueryItem&gt;&lt;d2p1:DataQueryItem&gt;&lt;d2p1:ColumnSelection&gt;/0[1]&lt;/d2p1:ColumnSelection&gt;&lt;d2p1:ConnectionName&gt;Total&lt;/d2p1:ConnectionName&gt;&lt;d2p1:DataQueryType&gt;SelectCell&lt;/d2p1:DataQueryType&gt;&lt;d2p1:RowSelection&gt;/0[10]&lt;/d2p1:RowSelection&gt;&lt;d2p1:TableName&gt;q29_3_1&lt;/d2p1:TableName&gt;&lt;/d2p1:DataQueryItem&gt;&lt;d2p1:DataQueryItem&gt;&lt;d2p1:ColumnSelection&gt;/1&lt;/d2p1:ColumnSelection&gt;&lt;d2p1:ConnectionName&gt;Total&lt;/d2p1:ConnectionName&gt;&lt;d2p1:DataQueryType&gt;SelectRowInGroup&lt;/d2p1:DataQueryType&gt;&lt;d2p1:RowSelection&gt;/0[10]&lt;/d2p1:RowSelection&gt;&lt;d2p1:TableName&gt;q29_3_1&lt;/d2p1:TableName&gt;&lt;/d2p1:DataQueryItem&gt;&lt;d2p1:DataQueryItem&gt;&lt;d2p1:ColumnSelection&gt;/0[1]&lt;/d2p1:ColumnSelection&gt;&lt;d2p1:ConnectionName&gt;Total&lt;/d2p1:ConnectionName&gt;&lt;d2p1:DataQueryType&gt;SelectCell&lt;/d2p1:DataQueryType&gt;&lt;d2p1:RowSelection&gt;/0[10]&lt;/d2p1:RowSelection&gt;&lt;d2p1:TableName&gt;q29_4_1&lt;/d2p1:TableName&gt;&lt;/d2p1:DataQueryItem&gt;&lt;d2p1:DataQueryItem&gt;&lt;d2p1:ColumnSelection&gt;/1&lt;/d2p1:ColumnSelection&gt;&lt;d2p1:ConnectionName&gt;Total&lt;/d2p1:ConnectionName&gt;&lt;d2p1:DataQueryType&gt;SelectRowInGroup&lt;/d2p1:DataQueryType&gt;&lt;d2p1:RowSelection&gt;/0[10]&lt;/d2p1:RowSelection&gt;&lt;d2p1:TableName&gt;q29_4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40:19.7713473+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mzDtnNjaExpc3QxPVsiSXRhbHkiLCJTcGFpbiIsIkN6ZWNoIFJlcHVibGljIiwiSXJlbGFuZCJdDQpsw7ZzY2hMaXN0Mj1bIkdlcm1hbnkiLCAiVW5pdGVkIEtpbmdkb20iLCJOZXRoZXJsYW5kcyIsIlBvcnR1Z2FsIl0NCg0KZm9yIHJvdyBpbiByZXZlcnNlZChyYW5nZShNYXRyaXguU2lkZUF4aXMuRGF0YU1lbWJlcnMuQ291bnQpKToNCiAgICBpZiBNYXRyaXguU2lkZUF4aXMuRGF0YU1lbWJlcnNbcm93XS5MYWJlbCBpbiBsw7ZzY2hMaXN0MjogICAgICAgICAgICAjIGFucGFzc2VuDQogICAgICAgIE1hdHJpeC5EZWxldGVSb3cocm93KQ0KDQoNCgk=&lt;/d2p1:Script&gt;&lt;/d2p1:PackagedScript&gt;&lt;/d2p1:Transformation&gt;&lt;/Query&gt;&lt;Version&gt;4.2.0.0&lt;/Version&gt;&lt;/ShapeLink&gt;"/>
</p:tagLst>
</file>

<file path=ppt/tags/tag14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39:43.7995868+01:00&lt;/d3p1:LastUpdated&gt;&lt;d3p1:Script&gt;DQpmcmFnZT0iVGhpbmtpbmcgYWJvdXQgdGhlIHNraWxscyBhdCB1c2luZyBkaWdpdGFsIGluZm9ybWF0aW9uIGFuZCBjb21tdW5pY2F0aW9uIHRlY2hub2xvZ2llcyAoSUNUKSwgaW4gaG93IGZhciBkbyB5b3UgYWdyZWUgd2l0aCB0aGUgZm9sbG93aW5nIHN0YXRlbWVudHM/IEluIHRoZSBmdXR1cmXigKY7ICINCmJhc2lzPSJBbGwgcmVzcG9uZGVudHM7ICINCg0KbGlzdGU9W10NCg0KZm9yIHJvdyBpbiByYW5nZShNYXRyaXguU2lkZUF4aXMuRGF0YU1lbWJlcnMuQ291bnQpOg0KCWZvciBjb2wgaW4gcmFuZ2UoTWF0cml4LlRvcEF4aXMuRGF0YU1lbWJlcnMuQ291bnQpOg0KCQlsaXN0ZS5hcHBlbmQoTWF0cml4W3Jvd11bY29sXVswXS5OdW1lcmljVmFsdWUpDQoJCQ0KCQkNCm49Im49Iisgc3RyKGludChtaW4obGlzdGUpKSkgKyAiLSIgKyBzdHIoaW50KG1heChsaXN0ZSkpKQ0KDQpTaGFwZS5UZXh0ZnJhbWUuVGV4dHJhbmdlLlRleHQgPSBmcmFnZSArIGJhc2lzICsgbiArICI7IE1lYW5zIGFyZSBzaG93bi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29_1_1&lt;/d2p1:TableName&gt;&lt;/d2p1:DataQueryItem&gt;&lt;d2p1:DataQueryItem&gt;&lt;d2p1:ColumnSelection&gt;/1&lt;/d2p1:ColumnSelection&gt;&lt;d2p1:ConnectionName&gt;Total&lt;/d2p1:ConnectionName&gt;&lt;d2p1:DataQueryType&gt;SelectRowInGroup&lt;/d2p1:DataQueryType&gt;&lt;d2p1:RowSelection&gt;/0[1]&lt;/d2p1:RowSelection&gt;&lt;d2p1:TableName&gt;q29_2_1&lt;/d2p1:TableName&gt;&lt;/d2p1:DataQueryItem&gt;&lt;d2p1:DataQueryItem&gt;&lt;d2p1:ColumnSelection&gt;/1&lt;/d2p1:ColumnSelection&gt;&lt;d2p1:ConnectionName&gt;Total&lt;/d2p1:ConnectionName&gt;&lt;d2p1:DataQueryType&gt;SelectRowInGroup&lt;/d2p1:DataQueryType&gt;&lt;d2p1:RowSelection&gt;/0[1]&lt;/d2p1:RowSelection&gt;&lt;d2p1:TableName&gt;q29_3_1&lt;/d2p1:TableName&gt;&lt;/d2p1:DataQueryItem&gt;&lt;d2p1:DataQueryItem&gt;&lt;d2p1:ColumnSelection&gt;/1&lt;/d2p1:ColumnSelection&gt;&lt;d2p1:ConnectionName&gt;Total&lt;/d2p1:ConnectionName&gt;&lt;d2p1:DataQueryType&gt;SelectRowInGroup&lt;/d2p1:DataQueryType&gt;&lt;d2p1:RowSelection&gt;/0[1]&lt;/d2p1:RowSelection&gt;&lt;d2p1:TableName&gt;q29_4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39:43.7371928+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4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41:09.2395815+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30_1_1&lt;/d2p1:TableName&gt;&lt;/d2p1:DataQueryItem&gt;&lt;d2p1:DataQueryItem&gt;&lt;d2p1:ColumnSelection&gt;/1&lt;/d2p1:ColumnSelection&gt;&lt;d2p1:ConnectionName&gt;Total&lt;/d2p1:ConnectionName&gt;&lt;d2p1:DataQueryType&gt;SelectRowInGroup&lt;/d2p1:DataQueryType&gt;&lt;d2p1:RowSelection&gt;/0[10]&lt;/d2p1:RowSelection&gt;&lt;d2p1:TableName&gt;q30_1_1&lt;/d2p1:TableName&gt;&lt;/d2p1:DataQueryItem&gt;&lt;d2p1:DataQueryItem&gt;&lt;d2p1:ColumnSelection&gt;/0[1]&lt;/d2p1:ColumnSelection&gt;&lt;d2p1:ConnectionName&gt;Total&lt;/d2p1:ConnectionName&gt;&lt;d2p1:DataQueryType&gt;SelectCell&lt;/d2p1:DataQueryType&gt;&lt;d2p1:RowSelection&gt;/0[10]&lt;/d2p1:RowSelection&gt;&lt;d2p1:TableName&gt;q30_2_1&lt;/d2p1:TableName&gt;&lt;/d2p1:DataQueryItem&gt;&lt;d2p1:DataQueryItem&gt;&lt;d2p1:ColumnSelection&gt;/1&lt;/d2p1:ColumnSelection&gt;&lt;d2p1:ConnectionName&gt;Total&lt;/d2p1:ConnectionName&gt;&lt;d2p1:DataQueryType&gt;SelectRowInGroup&lt;/d2p1:DataQueryType&gt;&lt;d2p1:RowSelection&gt;/0[10]&lt;/d2p1:RowSelection&gt;&lt;d2p1:TableName&gt;q30_2_1&lt;/d2p1:TableName&gt;&lt;/d2p1:DataQueryItem&gt;&lt;d2p1:DataQueryItem&gt;&lt;d2p1:ColumnSelection&gt;/0[1]&lt;/d2p1:ColumnSelection&gt;&lt;d2p1:ConnectionName&gt;Total&lt;/d2p1:ConnectionName&gt;&lt;d2p1:DataQueryType&gt;SelectCell&lt;/d2p1:DataQueryType&gt;&lt;d2p1:RowSelection&gt;/0[10]&lt;/d2p1:RowSelection&gt;&lt;d2p1:TableName&gt;q30_3_1&lt;/d2p1:TableName&gt;&lt;/d2p1:DataQueryItem&gt;&lt;d2p1:DataQueryItem&gt;&lt;d2p1:ColumnSelection&gt;/1&lt;/d2p1:ColumnSelection&gt;&lt;d2p1:ConnectionName&gt;Total&lt;/d2p1:ConnectionName&gt;&lt;d2p1:DataQueryType&gt;SelectRowInGroup&lt;/d2p1:DataQueryType&gt;&lt;d2p1:RowSelection&gt;/0[10]&lt;/d2p1:RowSelection&gt;&lt;d2p1:TableName&gt;q30_3_1&lt;/d2p1:TableName&gt;&lt;/d2p1:DataQueryItem&gt;&lt;d2p1:DataQueryItem&gt;&lt;d2p1:ColumnSelection&gt;/0[1]&lt;/d2p1:ColumnSelection&gt;&lt;d2p1:ConnectionName&gt;Total&lt;/d2p1:ConnectionName&gt;&lt;d2p1:DataQueryType&gt;SelectCell&lt;/d2p1:DataQueryType&gt;&lt;d2p1:RowSelection&gt;/0[10]&lt;/d2p1:RowSelection&gt;&lt;d2p1:TableName&gt;q30_4_1&lt;/d2p1:TableName&gt;&lt;/d2p1:DataQueryItem&gt;&lt;d2p1:DataQueryItem&gt;&lt;d2p1:ColumnSelection&gt;/1&lt;/d2p1:ColumnSelection&gt;&lt;d2p1:ConnectionName&gt;Total&lt;/d2p1:ConnectionName&gt;&lt;d2p1:DataQueryType&gt;SelectRowInGroup&lt;/d2p1:DataQueryType&gt;&lt;d2p1:RowSelection&gt;/0[10]&lt;/d2p1:RowSelection&gt;&lt;d2p1:TableName&gt;q30_4_1&lt;/d2p1:TableName&gt;&lt;/d2p1:DataQueryItem&gt;&lt;d2p1:DataQueryItem&gt;&lt;d2p1:ColumnSelection&gt;/0[1]&lt;/d2p1:ColumnSelection&gt;&lt;d2p1:ConnectionName&gt;Total&lt;/d2p1:ConnectionName&gt;&lt;d2p1:DataQueryType&gt;SelectCell&lt;/d2p1:DataQueryType&gt;&lt;d2p1:RowSelection&gt;/0[10]&lt;/d2p1:RowSelection&gt;&lt;d2p1:TableName&gt;q30_5_1&lt;/d2p1:TableName&gt;&lt;/d2p1:DataQueryItem&gt;&lt;d2p1:DataQueryItem&gt;&lt;d2p1:ColumnSelection&gt;/1&lt;/d2p1:ColumnSelection&gt;&lt;d2p1:ConnectionName&gt;Total&lt;/d2p1:ConnectionName&gt;&lt;d2p1:DataQueryType&gt;SelectRowInGroup&lt;/d2p1:DataQueryType&gt;&lt;d2p1:RowSelection&gt;/0[10]&lt;/d2p1:RowSelection&gt;&lt;d2p1:TableName&gt;q30_5_1&lt;/d2p1:TableName&gt;&lt;/d2p1:DataQueryItem&gt;&lt;d2p1:DataQueryItem&gt;&lt;d2p1:ColumnSelection&gt;/0[1]&lt;/d2p1:ColumnSelection&gt;&lt;d2p1:ConnectionName&gt;Total&lt;/d2p1:ConnectionName&gt;&lt;d2p1:DataQueryType&gt;SelectCell&lt;/d2p1:DataQueryType&gt;&lt;d2p1:RowSelection&gt;/0[10]&lt;/d2p1:RowSelection&gt;&lt;d2p1:TableName&gt;q30_6_1&lt;/d2p1:TableName&gt;&lt;/d2p1:DataQueryItem&gt;&lt;d2p1:DataQueryItem&gt;&lt;d2p1:ColumnSelection&gt;/1&lt;/d2p1:ColumnSelection&gt;&lt;d2p1:ConnectionName&gt;Total&lt;/d2p1:ConnectionName&gt;&lt;d2p1:DataQueryType&gt;SelectRowInGroup&lt;/d2p1:DataQueryType&gt;&lt;d2p1:RowSelection&gt;/0[10]&lt;/d2p1:RowSelection&gt;&lt;d2p1:TableName&gt;q30_6_1&lt;/d2p1:TableName&gt;&lt;/d2p1:DataQueryItem&gt;&lt;d2p1:DataQueryItem&gt;&lt;d2p1:ColumnSelection&gt;/0[1]&lt;/d2p1:ColumnSelection&gt;&lt;d2p1:ConnectionName&gt;Total&lt;/d2p1:ConnectionName&gt;&lt;d2p1:DataQueryType&gt;SelectCell&lt;/d2p1:DataQueryType&gt;&lt;d2p1:RowSelection&gt;/0[10]&lt;/d2p1:RowSelection&gt;&lt;d2p1:TableName&gt;q30_7_1&lt;/d2p1:TableName&gt;&lt;/d2p1:DataQueryItem&gt;&lt;d2p1:DataQueryItem&gt;&lt;d2p1:ColumnSelection&gt;/1&lt;/d2p1:ColumnSelection&gt;&lt;d2p1:ConnectionName&gt;Total&lt;/d2p1:ConnectionName&gt;&lt;d2p1:DataQueryType&gt;SelectRowInGroup&lt;/d2p1:DataQueryType&gt;&lt;d2p1:RowSelection&gt;/0[10]&lt;/d2p1:RowSelection&gt;&lt;d2p1:TableName&gt;q30_7_1&lt;/d2p1:TableName&gt;&lt;/d2p1:DataQueryItem&gt;&lt;d2p1:DataQueryItem&gt;&lt;d2p1:ColumnSelection&gt;/0[1]&lt;/d2p1:ColumnSelection&gt;&lt;d2p1:ConnectionName&gt;Total&lt;/d2p1:ConnectionName&gt;&lt;d2p1:DataQueryType&gt;SelectCell&lt;/d2p1:DataQueryType&gt;&lt;d2p1:RowSelection&gt;/0[10]&lt;/d2p1:RowSelection&gt;&lt;d2p1:TableName&gt;q30_8_1&lt;/d2p1:TableName&gt;&lt;/d2p1:DataQueryItem&gt;&lt;d2p1:DataQueryItem&gt;&lt;d2p1:ColumnSelection&gt;/1&lt;/d2p1:ColumnSelection&gt;&lt;d2p1:ConnectionName&gt;Total&lt;/d2p1:ConnectionName&gt;&lt;d2p1:DataQueryType&gt;SelectRowInGroup&lt;/d2p1:DataQueryType&gt;&lt;d2p1:RowSelection&gt;/0[10]&lt;/d2p1:RowSelection&gt;&lt;d2p1:TableName&gt;q30_8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41:09.1927809+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mzDtnNjaExpc3QxPVsiSXRhbHkiLCJTcGFpbiIsIkN6ZWNoIFJlcHVibGljIiwiSXJlbGFuZCJdDQpsw7ZzY2hMaXN0Mj1bIkdlcm1hbnkiLCAiVW5pdGVkIEtpbmdkb20iLCJOZXRoZXJsYW5kcyIsIlBvcnR1Z2FsIl0NCg0KZm9yIHJvdyBpbiByZXZlcnNlZChyYW5nZShNYXRyaXguU2lkZUF4aXMuRGF0YU1lbWJlcnMuQ291bnQpKToNCiAgICBpZiBNYXRyaXguU2lkZUF4aXMuRGF0YU1lbWJlcnNbcm93XS5MYWJlbCBpbiBsw7ZzY2hMaXN0MTogICAgICAgICAgICAjIGFucGFzc2VuDQogICAgICAgIE1hdHJpeC5EZWxldGVSb3cocm93KQ0KDQoNCgk=&lt;/d2p1:Script&gt;&lt;/d2p1:PackagedScript&gt;&lt;/d2p1:Transformation&gt;&lt;/Query&gt;&lt;Version&gt;4.2.0.0&lt;/Version&gt;&lt;/ShapeLink&gt;"/>
</p:tagLst>
</file>

<file path=ppt/tags/tag14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39:58.8521393+01:00&lt;/d3p1:LastUpdated&gt;&lt;d3p1:Script&gt;DQpmcmFnZT0iVGhpbmtpbmcgYWJvdXQgdGhlIGluZmx1ZW5jZSBvZiBkaWdpdGFsIHRlY2hub2xvZ2llcyBvbiB0aGUgd29ya3BsYWNlIG9mIHRoZSBmdXR1cmU6IEluIGhvdyBmYXIgZG8geW91IGFncmVlIHdpdGggdGhlIGZvbGxvd2luZyBzdGF0ZW1lbnRzPzsgIg0KYmFzaXM9IkFsbCByZXNwb25kZW50czsgIg0KDQpsaXN0ZT1bXQ0KDQpmb3Igcm93IGluIHJhbmdlKE1hdHJpeC5TaWRlQXhpcy5EYXRhTWVtYmVycy5Db3VudCk6DQoJZm9yIGNvbCBpbiByYW5nZShNYXRyaXguVG9wQXhpcy5EYXRhTWVtYmVycy5Db3VudCk6DQoJCWxpc3RlLmFwcGVuZChNYXRyaXhbcm93XVtjb2xdWzBdLk51bWVyaWNWYWx1ZSkNCgkJDQoJCQ0Kbj0ibj0iKyBzdHIoaW50KG1pbihsaXN0ZSkpKSArICItIiArIHN0cihpbnQobWF4KGxpc3RlKSkpDQoNClNoYXBlLlRleHRmcmFtZS5UZXh0cmFuZ2UuVGV4dCA9IGZyYWdlICsgYmFzaXMgKyBuICsgIjsgTWVhbnMgYXJlIHNob3duI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0_1_1&lt;/d2p1:TableName&gt;&lt;/d2p1:DataQueryItem&gt;&lt;d2p1:DataQueryItem&gt;&lt;d2p1:ColumnSelection&gt;/1&lt;/d2p1:ColumnSelection&gt;&lt;d2p1:ConnectionName&gt;Total&lt;/d2p1:ConnectionName&gt;&lt;d2p1:DataQueryType&gt;SelectRowInGroup&lt;/d2p1:DataQueryType&gt;&lt;d2p1:RowSelection&gt;/0[1]&lt;/d2p1:RowSelection&gt;&lt;d2p1:TableName&gt;q30_2_1&lt;/d2p1:TableName&gt;&lt;/d2p1:DataQueryItem&gt;&lt;d2p1:DataQueryItem&gt;&lt;d2p1:ColumnSelection&gt;/1&lt;/d2p1:ColumnSelection&gt;&lt;d2p1:ConnectionName&gt;Total&lt;/d2p1:ConnectionName&gt;&lt;d2p1:DataQueryType&gt;SelectRowInGroup&lt;/d2p1:DataQueryType&gt;&lt;d2p1:RowSelection&gt;/0[1]&lt;/d2p1:RowSelection&gt;&lt;d2p1:TableName&gt;q30_3_1&lt;/d2p1:TableName&gt;&lt;/d2p1:DataQueryItem&gt;&lt;d2p1:DataQueryItem&gt;&lt;d2p1:ColumnSelection&gt;/1&lt;/d2p1:ColumnSelection&gt;&lt;d2p1:ConnectionName&gt;Total&lt;/d2p1:ConnectionName&gt;&lt;d2p1:DataQueryType&gt;SelectRowInGroup&lt;/d2p1:DataQueryType&gt;&lt;d2p1:RowSelection&gt;/0[1]&lt;/d2p1:RowSelection&gt;&lt;d2p1:TableName&gt;q30_4_1&lt;/d2p1:TableName&gt;&lt;/d2p1:DataQueryItem&gt;&lt;d2p1:DataQueryItem&gt;&lt;d2p1:ColumnSelection&gt;/1&lt;/d2p1:ColumnSelection&gt;&lt;d2p1:ConnectionName&gt;Total&lt;/d2p1:ConnectionName&gt;&lt;d2p1:DataQueryType&gt;SelectRowInGroup&lt;/d2p1:DataQueryType&gt;&lt;d2p1:RowSelection&gt;/0[1]&lt;/d2p1:RowSelection&gt;&lt;d2p1:TableName&gt;q30_5_1&lt;/d2p1:TableName&gt;&lt;/d2p1:DataQueryItem&gt;&lt;d2p1:DataQueryItem&gt;&lt;d2p1:ColumnSelection&gt;/1&lt;/d2p1:ColumnSelection&gt;&lt;d2p1:ConnectionName&gt;Total&lt;/d2p1:ConnectionName&gt;&lt;d2p1:DataQueryType&gt;SelectRowInGroup&lt;/d2p1:DataQueryType&gt;&lt;d2p1:RowSelection&gt;/0[1]&lt;/d2p1:RowSelection&gt;&lt;d2p1:TableName&gt;q30_6_1&lt;/d2p1:TableName&gt;&lt;/d2p1:DataQueryItem&gt;&lt;d2p1:DataQueryItem&gt;&lt;d2p1:ColumnSelection&gt;/1&lt;/d2p1:ColumnSelection&gt;&lt;d2p1:ConnectionName&gt;Total&lt;/d2p1:ConnectionName&gt;&lt;d2p1:DataQueryType&gt;SelectRowInGroup&lt;/d2p1:DataQueryType&gt;&lt;d2p1:RowSelection&gt;/0[1]&lt;/d2p1:RowSelection&gt;&lt;d2p1:TableName&gt;q30_7_1&lt;/d2p1:TableName&gt;&lt;/d2p1:DataQueryItem&gt;&lt;d2p1:DataQueryItem&gt;&lt;d2p1:ColumnSelection&gt;/1&lt;/d2p1:ColumnSelection&gt;&lt;d2p1:ConnectionName&gt;Total&lt;/d2p1:ConnectionName&gt;&lt;d2p1:DataQueryType&gt;SelectRowInGroup&lt;/d2p1:DataQueryType&gt;&lt;d2p1:RowSelection&gt;/0[1]&lt;/d2p1:RowSelection&gt;&lt;d2p1:TableName&gt;q30_8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39:58.8209423+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4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41:45.0420224+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30_1_1&lt;/d2p1:TableName&gt;&lt;/d2p1:DataQueryItem&gt;&lt;d2p1:DataQueryItem&gt;&lt;d2p1:ColumnSelection&gt;/1&lt;/d2p1:ColumnSelection&gt;&lt;d2p1:ConnectionName&gt;Total&lt;/d2p1:ConnectionName&gt;&lt;d2p1:DataQueryType&gt;SelectRowInGroup&lt;/d2p1:DataQueryType&gt;&lt;d2p1:RowSelection&gt;/0[10]&lt;/d2p1:RowSelection&gt;&lt;d2p1:TableName&gt;q30_1_1&lt;/d2p1:TableName&gt;&lt;/d2p1:DataQueryItem&gt;&lt;d2p1:DataQueryItem&gt;&lt;d2p1:ColumnSelection&gt;/0[1]&lt;/d2p1:ColumnSelection&gt;&lt;d2p1:ConnectionName&gt;Total&lt;/d2p1:ConnectionName&gt;&lt;d2p1:DataQueryType&gt;SelectCell&lt;/d2p1:DataQueryType&gt;&lt;d2p1:RowSelection&gt;/0[10]&lt;/d2p1:RowSelection&gt;&lt;d2p1:TableName&gt;q30_2_1&lt;/d2p1:TableName&gt;&lt;/d2p1:DataQueryItem&gt;&lt;d2p1:DataQueryItem&gt;&lt;d2p1:ColumnSelection&gt;/1&lt;/d2p1:ColumnSelection&gt;&lt;d2p1:ConnectionName&gt;Total&lt;/d2p1:ConnectionName&gt;&lt;d2p1:DataQueryType&gt;SelectRowInGroup&lt;/d2p1:DataQueryType&gt;&lt;d2p1:RowSelection&gt;/0[10]&lt;/d2p1:RowSelection&gt;&lt;d2p1:TableName&gt;q30_2_1&lt;/d2p1:TableName&gt;&lt;/d2p1:DataQueryItem&gt;&lt;d2p1:DataQueryItem&gt;&lt;d2p1:ColumnSelection&gt;/0[1]&lt;/d2p1:ColumnSelection&gt;&lt;d2p1:ConnectionName&gt;Total&lt;/d2p1:ConnectionName&gt;&lt;d2p1:DataQueryType&gt;SelectCell&lt;/d2p1:DataQueryType&gt;&lt;d2p1:RowSelection&gt;/0[10]&lt;/d2p1:RowSelection&gt;&lt;d2p1:TableName&gt;q30_3_1&lt;/d2p1:TableName&gt;&lt;/d2p1:DataQueryItem&gt;&lt;d2p1:DataQueryItem&gt;&lt;d2p1:ColumnSelection&gt;/1&lt;/d2p1:ColumnSelection&gt;&lt;d2p1:ConnectionName&gt;Total&lt;/d2p1:ConnectionName&gt;&lt;d2p1:DataQueryType&gt;SelectRowInGroup&lt;/d2p1:DataQueryType&gt;&lt;d2p1:RowSelection&gt;/0[10]&lt;/d2p1:RowSelection&gt;&lt;d2p1:TableName&gt;q30_3_1&lt;/d2p1:TableName&gt;&lt;/d2p1:DataQueryItem&gt;&lt;d2p1:DataQueryItem&gt;&lt;d2p1:ColumnSelection&gt;/0[1]&lt;/d2p1:ColumnSelection&gt;&lt;d2p1:ConnectionName&gt;Total&lt;/d2p1:ConnectionName&gt;&lt;d2p1:DataQueryType&gt;SelectCell&lt;/d2p1:DataQueryType&gt;&lt;d2p1:RowSelection&gt;/0[10]&lt;/d2p1:RowSelection&gt;&lt;d2p1:TableName&gt;q30_4_1&lt;/d2p1:TableName&gt;&lt;/d2p1:DataQueryItem&gt;&lt;d2p1:DataQueryItem&gt;&lt;d2p1:ColumnSelection&gt;/1&lt;/d2p1:ColumnSelection&gt;&lt;d2p1:ConnectionName&gt;Total&lt;/d2p1:ConnectionName&gt;&lt;d2p1:DataQueryType&gt;SelectRowInGroup&lt;/d2p1:DataQueryType&gt;&lt;d2p1:RowSelection&gt;/0[10]&lt;/d2p1:RowSelection&gt;&lt;d2p1:TableName&gt;q30_4_1&lt;/d2p1:TableName&gt;&lt;/d2p1:DataQueryItem&gt;&lt;d2p1:DataQueryItem&gt;&lt;d2p1:ColumnSelection&gt;/0[1]&lt;/d2p1:ColumnSelection&gt;&lt;d2p1:ConnectionName&gt;Total&lt;/d2p1:ConnectionName&gt;&lt;d2p1:DataQueryType&gt;SelectCell&lt;/d2p1:DataQueryType&gt;&lt;d2p1:RowSelection&gt;/0[10]&lt;/d2p1:RowSelection&gt;&lt;d2p1:TableName&gt;q30_5_1&lt;/d2p1:TableName&gt;&lt;/d2p1:DataQueryItem&gt;&lt;d2p1:DataQueryItem&gt;&lt;d2p1:ColumnSelection&gt;/1&lt;/d2p1:ColumnSelection&gt;&lt;d2p1:ConnectionName&gt;Total&lt;/d2p1:ConnectionName&gt;&lt;d2p1:DataQueryType&gt;SelectRowInGroup&lt;/d2p1:DataQueryType&gt;&lt;d2p1:RowSelection&gt;/0[10]&lt;/d2p1:RowSelection&gt;&lt;d2p1:TableName&gt;q30_5_1&lt;/d2p1:TableName&gt;&lt;/d2p1:DataQueryItem&gt;&lt;d2p1:DataQueryItem&gt;&lt;d2p1:ColumnSelection&gt;/0[1]&lt;/d2p1:ColumnSelection&gt;&lt;d2p1:ConnectionName&gt;Total&lt;/d2p1:ConnectionName&gt;&lt;d2p1:DataQueryType&gt;SelectCell&lt;/d2p1:DataQueryType&gt;&lt;d2p1:RowSelection&gt;/0[10]&lt;/d2p1:RowSelection&gt;&lt;d2p1:TableName&gt;q30_6_1&lt;/d2p1:TableName&gt;&lt;/d2p1:DataQueryItem&gt;&lt;d2p1:DataQueryItem&gt;&lt;d2p1:ColumnSelection&gt;/1&lt;/d2p1:ColumnSelection&gt;&lt;d2p1:ConnectionName&gt;Total&lt;/d2p1:ConnectionName&gt;&lt;d2p1:DataQueryType&gt;SelectRowInGroup&lt;/d2p1:DataQueryType&gt;&lt;d2p1:RowSelection&gt;/0[10]&lt;/d2p1:RowSelection&gt;&lt;d2p1:TableName&gt;q30_6_1&lt;/d2p1:TableName&gt;&lt;/d2p1:DataQueryItem&gt;&lt;d2p1:DataQueryItem&gt;&lt;d2p1:ColumnSelection&gt;/0[1]&lt;/d2p1:ColumnSelection&gt;&lt;d2p1:ConnectionName&gt;Total&lt;/d2p1:ConnectionName&gt;&lt;d2p1:DataQueryType&gt;SelectCell&lt;/d2p1:DataQueryType&gt;&lt;d2p1:RowSelection&gt;/0[10]&lt;/d2p1:RowSelection&gt;&lt;d2p1:TableName&gt;q30_7_1&lt;/d2p1:TableName&gt;&lt;/d2p1:DataQueryItem&gt;&lt;d2p1:DataQueryItem&gt;&lt;d2p1:ColumnSelection&gt;/1&lt;/d2p1:ColumnSelection&gt;&lt;d2p1:ConnectionName&gt;Total&lt;/d2p1:ConnectionName&gt;&lt;d2p1:DataQueryType&gt;SelectRowInGroup&lt;/d2p1:DataQueryType&gt;&lt;d2p1:RowSelection&gt;/0[10]&lt;/d2p1:RowSelection&gt;&lt;d2p1:TableName&gt;q30_7_1&lt;/d2p1:TableName&gt;&lt;/d2p1:DataQueryItem&gt;&lt;d2p1:DataQueryItem&gt;&lt;d2p1:ColumnSelection&gt;/0[1]&lt;/d2p1:ColumnSelection&gt;&lt;d2p1:ConnectionName&gt;Total&lt;/d2p1:ConnectionName&gt;&lt;d2p1:DataQueryType&gt;SelectCell&lt;/d2p1:DataQueryType&gt;&lt;d2p1:RowSelection&gt;/0[10]&lt;/d2p1:RowSelection&gt;&lt;d2p1:TableName&gt;q30_8_1&lt;/d2p1:TableName&gt;&lt;/d2p1:DataQueryItem&gt;&lt;d2p1:DataQueryItem&gt;&lt;d2p1:ColumnSelection&gt;/1&lt;/d2p1:ColumnSelection&gt;&lt;d2p1:ConnectionName&gt;Total&lt;/d2p1:ConnectionName&gt;&lt;d2p1:DataQueryType&gt;SelectRowInGroup&lt;/d2p1:DataQueryType&gt;&lt;d2p1:RowSelection&gt;/0[10]&lt;/d2p1:RowSelection&gt;&lt;d2p1:TableName&gt;q30_8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41:44.9952221+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mzDtnNjaExpc3QxPVsiSXRhbHkiLCJTcGFpbiIsIkN6ZWNoIFJlcHVibGljIiwiSXJlbGFuZCJdDQpsw7ZzY2hMaXN0Mj1bIkdlcm1hbnkiLCAiVW5pdGVkIEtpbmdkb20iLCJOZXRoZXJsYW5kcyIsIlBvcnR1Z2FsIl0NCg0KZm9yIHJvdyBpbiByZXZlcnNlZChyYW5nZShNYXRyaXguU2lkZUF4aXMuRGF0YU1lbWJlcnMuQ291bnQpKToNCiAgICBpZiBNYXRyaXguU2lkZUF4aXMuRGF0YU1lbWJlcnNbcm93XS5MYWJlbCBpbiBsw7ZzY2hMaXN0MjogICAgICAgICAgICAjIGFucGFzc2VuDQogICAgICAgIE1hdHJpeC5EZWxldGVSb3cocm93KQ0KDQoJ&lt;/d2p1:Script&gt;&lt;/d2p1:PackagedScript&gt;&lt;/d2p1:Transformation&gt;&lt;/Query&gt;&lt;Version&gt;4.2.0.0&lt;/Version&gt;&lt;/ShapeLink&gt;"/>
</p:tagLst>
</file>

<file path=ppt/tags/tag15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39:58.8521393+01:00&lt;/d3p1:LastUpdated&gt;&lt;d3p1:Script&gt;DQpmcmFnZT0iVGhpbmtpbmcgYWJvdXQgdGhlIGluZmx1ZW5jZSBvZiBkaWdpdGFsIHRlY2hub2xvZ2llcyBvbiB0aGUgd29ya3BsYWNlIG9mIHRoZSBmdXR1cmU6IEluIGhvdyBmYXIgZG8geW91IGFncmVlIHdpdGggdGhlIGZvbGxvd2luZyBzdGF0ZW1lbnRzPzsgIg0KYmFzaXM9IkFsbCByZXNwb25kZW50czsgIg0KDQpsaXN0ZT1bXQ0KDQpmb3Igcm93IGluIHJhbmdlKE1hdHJpeC5TaWRlQXhpcy5EYXRhTWVtYmVycy5Db3VudCk6DQoJZm9yIGNvbCBpbiByYW5nZShNYXRyaXguVG9wQXhpcy5EYXRhTWVtYmVycy5Db3VudCk6DQoJCWxpc3RlLmFwcGVuZChNYXRyaXhbcm93XVtjb2xdWzBdLk51bWVyaWNWYWx1ZSkNCgkJDQoJCQ0Kbj0ibj0iKyBzdHIoaW50KG1pbihsaXN0ZSkpKSArICItIiArIHN0cihpbnQobWF4KGxpc3RlKSkpDQoNClNoYXBlLlRleHRmcmFtZS5UZXh0cmFuZ2UuVGV4dCA9IGZyYWdlICsgYmFzaXMgKyBuICsgIjsgTWVhbnMgYXJlIHNob3duI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0_1_1&lt;/d2p1:TableName&gt;&lt;/d2p1:DataQueryItem&gt;&lt;d2p1:DataQueryItem&gt;&lt;d2p1:ColumnSelection&gt;/1&lt;/d2p1:ColumnSelection&gt;&lt;d2p1:ConnectionName&gt;Total&lt;/d2p1:ConnectionName&gt;&lt;d2p1:DataQueryType&gt;SelectRowInGroup&lt;/d2p1:DataQueryType&gt;&lt;d2p1:RowSelection&gt;/0[1]&lt;/d2p1:RowSelection&gt;&lt;d2p1:TableName&gt;q30_2_1&lt;/d2p1:TableName&gt;&lt;/d2p1:DataQueryItem&gt;&lt;d2p1:DataQueryItem&gt;&lt;d2p1:ColumnSelection&gt;/1&lt;/d2p1:ColumnSelection&gt;&lt;d2p1:ConnectionName&gt;Total&lt;/d2p1:ConnectionName&gt;&lt;d2p1:DataQueryType&gt;SelectRowInGroup&lt;/d2p1:DataQueryType&gt;&lt;d2p1:RowSelection&gt;/0[1]&lt;/d2p1:RowSelection&gt;&lt;d2p1:TableName&gt;q30_3_1&lt;/d2p1:TableName&gt;&lt;/d2p1:DataQueryItem&gt;&lt;d2p1:DataQueryItem&gt;&lt;d2p1:ColumnSelection&gt;/1&lt;/d2p1:ColumnSelection&gt;&lt;d2p1:ConnectionName&gt;Total&lt;/d2p1:ConnectionName&gt;&lt;d2p1:DataQueryType&gt;SelectRowInGroup&lt;/d2p1:DataQueryType&gt;&lt;d2p1:RowSelection&gt;/0[1]&lt;/d2p1:RowSelection&gt;&lt;d2p1:TableName&gt;q30_4_1&lt;/d2p1:TableName&gt;&lt;/d2p1:DataQueryItem&gt;&lt;d2p1:DataQueryItem&gt;&lt;d2p1:ColumnSelection&gt;/1&lt;/d2p1:ColumnSelection&gt;&lt;d2p1:ConnectionName&gt;Total&lt;/d2p1:ConnectionName&gt;&lt;d2p1:DataQueryType&gt;SelectRowInGroup&lt;/d2p1:DataQueryType&gt;&lt;d2p1:RowSelection&gt;/0[1]&lt;/d2p1:RowSelection&gt;&lt;d2p1:TableName&gt;q30_5_1&lt;/d2p1:TableName&gt;&lt;/d2p1:DataQueryItem&gt;&lt;d2p1:DataQueryItem&gt;&lt;d2p1:ColumnSelection&gt;/1&lt;/d2p1:ColumnSelection&gt;&lt;d2p1:ConnectionName&gt;Total&lt;/d2p1:ConnectionName&gt;&lt;d2p1:DataQueryType&gt;SelectRowInGroup&lt;/d2p1:DataQueryType&gt;&lt;d2p1:RowSelection&gt;/0[1]&lt;/d2p1:RowSelection&gt;&lt;d2p1:TableName&gt;q30_6_1&lt;/d2p1:TableName&gt;&lt;/d2p1:DataQueryItem&gt;&lt;d2p1:DataQueryItem&gt;&lt;d2p1:ColumnSelection&gt;/1&lt;/d2p1:ColumnSelection&gt;&lt;d2p1:ConnectionName&gt;Total&lt;/d2p1:ConnectionName&gt;&lt;d2p1:DataQueryType&gt;SelectRowInGroup&lt;/d2p1:DataQueryType&gt;&lt;d2p1:RowSelection&gt;/0[1]&lt;/d2p1:RowSelection&gt;&lt;d2p1:TableName&gt;q30_7_1&lt;/d2p1:TableName&gt;&lt;/d2p1:DataQueryItem&gt;&lt;d2p1:DataQueryItem&gt;&lt;d2p1:ColumnSelection&gt;/1&lt;/d2p1:ColumnSelection&gt;&lt;d2p1:ConnectionName&gt;Total&lt;/d2p1:ConnectionName&gt;&lt;d2p1:DataQueryType&gt;SelectRowInGroup&lt;/d2p1:DataQueryType&gt;&lt;d2p1:RowSelection&gt;/0[1]&lt;/d2p1:RowSelection&gt;&lt;d2p1:TableName&gt;q30_8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39:58.8209423+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5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43:18.721623+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1]&lt;/d2p1:RowSelection&gt;&lt;d2p1:TableName&gt;q33_1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_1&lt;/d2p1:TableName&gt;&lt;/d2p1:DataQueryItem&gt;&lt;d2p1:DataQueryItem&gt;&lt;d2p1:ColumnSelection&gt;/0[1]&lt;/d2p1:ColumnSelection&gt;&lt;d2p1:ConnectionName&gt;Total&lt;/d2p1:ConnectionName&gt;&lt;d2p1:DataQueryType&gt;SelectCell&lt;/d2p1:DataQueryType&gt;&lt;d2p1:RowSelection&gt;/0[11]&lt;/d2p1:RowSelection&gt;&lt;d2p1:TableName&gt;q33_2_1&lt;/d2p1:TableName&gt;&lt;/d2p1:DataQueryItem&gt;&lt;d2p1:DataQueryItem&gt;&lt;d2p1:ColumnSelection&gt;/1&lt;/d2p1:ColumnSelection&gt;&lt;d2p1:ConnectionName&gt;Total&lt;/d2p1:ConnectionName&gt;&lt;d2p1:DataQueryType&gt;SelectRowInGroup&lt;/d2p1:DataQueryType&gt;&lt;d2p1:RowSelection&gt;/0[11]&lt;/d2p1:RowSelection&gt;&lt;d2p1:TableName&gt;q33_2_1&lt;/d2p1:TableName&gt;&lt;/d2p1:DataQueryItem&gt;&lt;d2p1:DataQueryItem&gt;&lt;d2p1:ColumnSelection&gt;/0[1]&lt;/d2p1:ColumnSelection&gt;&lt;d2p1:ConnectionName&gt;Total&lt;/d2p1:ConnectionName&gt;&lt;d2p1:DataQueryType&gt;SelectCell&lt;/d2p1:DataQueryType&gt;&lt;d2p1:RowSelection&gt;/0[11]&lt;/d2p1:RowSelection&gt;&lt;d2p1:TableName&gt;q33_3_1&lt;/d2p1:TableName&gt;&lt;/d2p1:DataQueryItem&gt;&lt;d2p1:DataQueryItem&gt;&lt;d2p1:ColumnSelection&gt;/1&lt;/d2p1:ColumnSelection&gt;&lt;d2p1:ConnectionName&gt;Total&lt;/d2p1:ConnectionName&gt;&lt;d2p1:DataQueryType&gt;SelectRowInGroup&lt;/d2p1:DataQueryType&gt;&lt;d2p1:RowSelection&gt;/0[11]&lt;/d2p1:RowSelection&gt;&lt;d2p1:TableName&gt;q33_3_1&lt;/d2p1:TableName&gt;&lt;/d2p1:DataQueryItem&gt;&lt;d2p1:DataQueryItem&gt;&lt;d2p1:ColumnSelection&gt;/0[1]&lt;/d2p1:ColumnSelection&gt;&lt;d2p1:ConnectionName&gt;Total&lt;/d2p1:ConnectionName&gt;&lt;d2p1:DataQueryType&gt;SelectCell&lt;/d2p1:DataQueryType&gt;&lt;d2p1:RowSelection&gt;/0[11]&lt;/d2p1:RowSelection&gt;&lt;d2p1:TableName&gt;q33_4_1&lt;/d2p1:TableName&gt;&lt;/d2p1:DataQueryItem&gt;&lt;d2p1:DataQueryItem&gt;&lt;d2p1:ColumnSelection&gt;/1&lt;/d2p1:ColumnSelection&gt;&lt;d2p1:ConnectionName&gt;Total&lt;/d2p1:ConnectionName&gt;&lt;d2p1:DataQueryType&gt;SelectRowInGroup&lt;/d2p1:DataQueryType&gt;&lt;d2p1:RowSelection&gt;/0[11]&lt;/d2p1:RowSelection&gt;&lt;d2p1:TableName&gt;q33_4_1&lt;/d2p1:TableName&gt;&lt;/d2p1:DataQueryItem&gt;&lt;d2p1:DataQueryItem&gt;&lt;d2p1:ColumnSelection&gt;/0[1]&lt;/d2p1:ColumnSelection&gt;&lt;d2p1:ConnectionName&gt;Total&lt;/d2p1:ConnectionName&gt;&lt;d2p1:DataQueryType&gt;SelectCell&lt;/d2p1:DataQueryType&gt;&lt;d2p1:RowSelection&gt;/0[11]&lt;/d2p1:RowSelection&gt;&lt;d2p1:TableName&gt;q33_5_1&lt;/d2p1:TableName&gt;&lt;/d2p1:DataQueryItem&gt;&lt;d2p1:DataQueryItem&gt;&lt;d2p1:ColumnSelection&gt;/1&lt;/d2p1:ColumnSelection&gt;&lt;d2p1:ConnectionName&gt;Total&lt;/d2p1:ConnectionName&gt;&lt;d2p1:DataQueryType&gt;SelectRowInGroup&lt;/d2p1:DataQueryType&gt;&lt;d2p1:RowSelection&gt;/0[11]&lt;/d2p1:RowSelection&gt;&lt;d2p1:TableName&gt;q33_5_1&lt;/d2p1:TableName&gt;&lt;/d2p1:DataQueryItem&gt;&lt;d2p1:DataQueryItem&gt;&lt;d2p1:ColumnSelection&gt;/0[1]&lt;/d2p1:ColumnSelection&gt;&lt;d2p1:ConnectionName&gt;Total&lt;/d2p1:ConnectionName&gt;&lt;d2p1:DataQueryType&gt;SelectCell&lt;/d2p1:DataQueryType&gt;&lt;d2p1:RowSelection&gt;/0[11]&lt;/d2p1:RowSelection&gt;&lt;d2p1:TableName&gt;q33_6_1&lt;/d2p1:TableName&gt;&lt;/d2p1:DataQueryItem&gt;&lt;d2p1:DataQueryItem&gt;&lt;d2p1:ColumnSelection&gt;/1&lt;/d2p1:ColumnSelection&gt;&lt;d2p1:ConnectionName&gt;Total&lt;/d2p1:ConnectionName&gt;&lt;d2p1:DataQueryType&gt;SelectRowInGroup&lt;/d2p1:DataQueryType&gt;&lt;d2p1:RowSelection&gt;/0[11]&lt;/d2p1:RowSelection&gt;&lt;d2p1:TableName&gt;q33_6_1&lt;/d2p1:TableName&gt;&lt;/d2p1:DataQueryItem&gt;&lt;d2p1:DataQueryItem&gt;&lt;d2p1:ColumnSelection&gt;/0[1]&lt;/d2p1:ColumnSelection&gt;&lt;d2p1:ConnectionName&gt;Total&lt;/d2p1:ConnectionName&gt;&lt;d2p1:DataQueryType&gt;SelectCell&lt;/d2p1:DataQueryType&gt;&lt;d2p1:RowSelection&gt;/0[11]&lt;/d2p1:RowSelection&gt;&lt;d2p1:TableName&gt;q33_7_1&lt;/d2p1:TableName&gt;&lt;/d2p1:DataQueryItem&gt;&lt;d2p1:DataQueryItem&gt;&lt;d2p1:ColumnSelection&gt;/1&lt;/d2p1:ColumnSelection&gt;&lt;d2p1:ConnectionName&gt;Total&lt;/d2p1:ConnectionName&gt;&lt;d2p1:DataQueryType&gt;SelectRowInGroup&lt;/d2p1:DataQueryType&gt;&lt;d2p1:RowSelection&gt;/0[11]&lt;/d2p1:RowSelection&gt;&lt;d2p1:TableName&gt;q33_7_1&lt;/d2p1:TableName&gt;&lt;/d2p1:DataQueryItem&gt;&lt;d2p1:DataQueryItem&gt;&lt;d2p1:ColumnSelection&gt;/0[1]&lt;/d2p1:ColumnSelection&gt;&lt;d2p1:ConnectionName&gt;Total&lt;/d2p1:ConnectionName&gt;&lt;d2p1:DataQueryType&gt;SelectCell&lt;/d2p1:DataQueryType&gt;&lt;d2p1:RowSelection&gt;/0[11]&lt;/d2p1:RowSelection&gt;&lt;d2p1:TableName&gt;q33_8_1&lt;/d2p1:TableName&gt;&lt;/d2p1:DataQueryItem&gt;&lt;d2p1:DataQueryItem&gt;&lt;d2p1:ColumnSelection&gt;/1&lt;/d2p1:ColumnSelection&gt;&lt;d2p1:ConnectionName&gt;Total&lt;/d2p1:ConnectionName&gt;&lt;d2p1:DataQueryType&gt;SelectRowInGroup&lt;/d2p1:DataQueryType&gt;&lt;d2p1:RowSelection&gt;/0[11]&lt;/d2p1:RowSelection&gt;&lt;d2p1:TableName&gt;q33_8_1&lt;/d2p1:TableName&gt;&lt;/d2p1:DataQueryItem&gt;&lt;d2p1:DataQueryItem&gt;&lt;d2p1:ColumnSelection&gt;/0[1]&lt;/d2p1:ColumnSelection&gt;&lt;d2p1:ConnectionName&gt;Total&lt;/d2p1:ConnectionName&gt;&lt;d2p1:DataQueryType&gt;SelectCell&lt;/d2p1:DataQueryType&gt;&lt;d2p1:RowSelection&gt;/0[11]&lt;/d2p1:RowSelection&gt;&lt;d2p1:TableName&gt;q33_9_1&lt;/d2p1:TableName&gt;&lt;/d2p1:DataQueryItem&gt;&lt;d2p1:DataQueryItem&gt;&lt;d2p1:ColumnSelection&gt;/1&lt;/d2p1:ColumnSelection&gt;&lt;d2p1:ConnectionName&gt;Total&lt;/d2p1:ConnectionName&gt;&lt;d2p1:DataQueryType&gt;SelectRowInGroup&lt;/d2p1:DataQueryType&gt;&lt;d2p1:RowSelection&gt;/0[11]&lt;/d2p1:RowSelection&gt;&lt;d2p1:TableName&gt;q33_9_1&lt;/d2p1:TableName&gt;&lt;/d2p1:DataQueryItem&gt;&lt;d2p1:DataQueryItem&gt;&lt;d2p1:ColumnSelection&gt;/0[1]&lt;/d2p1:ColumnSelection&gt;&lt;d2p1:ConnectionName&gt;Total&lt;/d2p1:ConnectionName&gt;&lt;d2p1:DataQueryType&gt;SelectCell&lt;/d2p1:DataQueryType&gt;&lt;d2p1:RowSelection&gt;/0[11]&lt;/d2p1:RowSelection&gt;&lt;d2p1:TableName&gt;q33_10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0_1&lt;/d2p1:TableName&gt;&lt;/d2p1:DataQueryItem&gt;&lt;d2p1:DataQueryItem&gt;&lt;d2p1:ColumnSelection&gt;/0[1]&lt;/d2p1:ColumnSelection&gt;&lt;d2p1:ConnectionName&gt;Total&lt;/d2p1:ConnectionName&gt;&lt;d2p1:DataQueryType&gt;SelectCell&lt;/d2p1:DataQueryType&gt;&lt;d2p1:RowSelection&gt;/0[11]&lt;/d2p1:RowSelection&gt;&lt;d2p1:TableName&gt;q33_11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1_1&lt;/d2p1:TableName&gt;&lt;/d2p1:DataQueryItem&gt;&lt;d2p1:DataQueryItem&gt;&lt;d2p1:ColumnSelection&gt;/0[1]&lt;/d2p1:ColumnSelection&gt;&lt;d2p1:ConnectionName&gt;Total&lt;/d2p1:ConnectionName&gt;&lt;d2p1:DataQueryType&gt;SelectCell&lt;/d2p1:DataQueryType&gt;&lt;d2p1:RowSelection&gt;/0[11]&lt;/d2p1:RowSelection&gt;&lt;d2p1:TableName&gt;q33_12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2_1&lt;/d2p1:TableName&gt;&lt;/d2p1:DataQueryItem&gt;&lt;d2p1:DataQueryItem&gt;&lt;d2p1:ColumnSelection&gt;/0[1]&lt;/d2p1:ColumnSelection&gt;&lt;d2p1:ConnectionName&gt;Total&lt;/d2p1:ConnectionName&gt;&lt;d2p1:DataQueryType&gt;SelectCell&lt;/d2p1:DataQueryType&gt;&lt;d2p1:RowSelection&gt;/0[11]&lt;/d2p1:RowSelection&gt;&lt;d2p1:TableName&gt;q33_13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3_1&lt;/d2p1:TableName&gt;&lt;/d2p1:DataQueryItem&gt;&lt;d2p1:DataQueryItem&gt;&lt;d2p1:ColumnSelection&gt;/0[1]&lt;/d2p1:ColumnSelection&gt;&lt;d2p1:ConnectionName&gt;Total&lt;/d2p1:ConnectionName&gt;&lt;d2p1:DataQueryType&gt;SelectCell&lt;/d2p1:DataQueryType&gt;&lt;d2p1:RowSelection&gt;/0[11]&lt;/d2p1:RowSelection&gt;&lt;d2p1:TableName&gt;q33_14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4_1&lt;/d2p1:TableName&gt;&lt;/d2p1:DataQueryItem&gt;&lt;d2p1:DataQueryItem&gt;&lt;d2p1:ColumnSelection&gt;/0[1]&lt;/d2p1:ColumnSelection&gt;&lt;d2p1:ConnectionName&gt;Total&lt;/d2p1:ConnectionName&gt;&lt;d2p1:DataQueryType&gt;SelectCell&lt;/d2p1:DataQueryType&gt;&lt;d2p1:RowSelection&gt;/0[11]&lt;/d2p1:RowSelection&gt;&lt;d2p1:TableName&gt;q33_15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43:18.6748227+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mZvciBjb2wgaW4gcmV2ZXJzZWQocmFuZ2UoOCxNYXRyaXguVG9wQXhpcy5EYXRhTWVtYmVycy5Db3VudCkpOg0KCQlNYXRyaXguRGVsZXRlQ29sdW1uKGNvbCkNCgkJDQptYy5GaWxsV2l0aEJhcnMoOCkNCg0KbMO2c2NoTGlzdDE9WyJJdGFseSIsIlNwYWluIiwiQ3plY2ggUmVwdWJsaWMiLCJJcmVsYW5kIl0NCmzDtnNjaExpc3QyPVsiR2VybWFueSIsICJVbml0ZWQgS2luZ2RvbSIsIk5ldGhlcmxhbmRzIiwiUG9ydHVnYWwiXQ0KDQpmb3Igcm93IGluIHJldmVyc2VkKHJhbmdlKE1hdHJpeC5TaWRlQXhpcy5EYXRhTWVtYmVycy5Db3VudCkpOg0KICAgIGlmIE1hdHJpeC5TaWRlQXhpcy5EYXRhTWVtYmVyc1tyb3ddLkxhYmVsIGluIGzDtnNjaExpc3QxOiAgICAgICAgICAgICMgYW5wYXNzZW4NCiAgICAgICAgTWF0cml4LkRlbGV0ZVJvdyhyb3cpDQo=&lt;/d2p1:Script&gt;&lt;/d2p1:PackagedScript&gt;&lt;/d2p1:Transformation&gt;&lt;/Query&gt;&lt;Version&gt;4.2.0.0&lt;/Version&gt;&lt;/ShapeLink&gt;"/>
</p:tagLst>
</file>

<file path=ppt/tags/tag15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40:26.4302873+01:00&lt;/d3p1:LastUpdated&gt;&lt;d3p1:Script&gt;DQpmcmFnZT0iSG93IGltcG9ydGFudCBkbyB5b3UgdGhpbmsgdGhlIGZvbGxvd2luZyBJQ1Qgc2tpbGxzIGFyZSBvbiB5b3VyIGNhcmVlciBwYXRoPzsgIg0KYmFzaXM9IkFsbCByZXNwb25kZW50czsgIg0KDQpsaXN0ZT1bXQ0KDQpmb3Igcm93IGluIHJhbmdlKE1hdHJpeC5TaWRlQXhpcy5EYXRhTWVtYmVycy5Db3VudCk6DQoJZm9yIGNvbCBpbiByYW5nZShNYXRyaXguVG9wQXhpcy5EYXRhTWVtYmVycy5Db3VudCk6DQoJCWxpc3RlLmFwcGVuZChNYXRyaXhbcm93XVtjb2xdWzBdLk51bWVyaWNWYWx1ZSkNCgkJDQoJCQ0Kbj0ibj0iKyBzdHIoaW50KG1pbihsaXN0ZSkpKSArICItIiArIHN0cihpbnQobWF4KGxpc3RlKSkpDQoNClNoYXBlLlRleHRmcmFtZS5UZXh0cmFuZ2UuVGV4dCA9IGZyYWdlICsgYmFzaXMgKyBuICsgIjsgTWVhbnMgYXJlIHNob3duI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3_1_1&lt;/d2p1:TableName&gt;&lt;/d2p1:DataQueryItem&gt;&lt;d2p1:DataQueryItem&gt;&lt;d2p1:ColumnSelection&gt;/1&lt;/d2p1:ColumnSelection&gt;&lt;d2p1:ConnectionName&gt;Total&lt;/d2p1:ConnectionName&gt;&lt;d2p1:DataQueryType&gt;SelectRowInGroup&lt;/d2p1:DataQueryType&gt;&lt;d2p1:RowSelection&gt;/0[1]&lt;/d2p1:RowSelection&gt;&lt;d2p1:TableName&gt;q33_2_1&lt;/d2p1:TableName&gt;&lt;/d2p1:DataQueryItem&gt;&lt;d2p1:DataQueryItem&gt;&lt;d2p1:ColumnSelection&gt;/1&lt;/d2p1:ColumnSelection&gt;&lt;d2p1:ConnectionName&gt;Total&lt;/d2p1:ConnectionName&gt;&lt;d2p1:DataQueryType&gt;SelectRowInGroup&lt;/d2p1:DataQueryType&gt;&lt;d2p1:RowSelection&gt;/0[1]&lt;/d2p1:RowSelection&gt;&lt;d2p1:TableName&gt;q33_3_1&lt;/d2p1:TableName&gt;&lt;/d2p1:DataQueryItem&gt;&lt;d2p1:DataQueryItem&gt;&lt;d2p1:ColumnSelection&gt;/1&lt;/d2p1:ColumnSelection&gt;&lt;d2p1:ConnectionName&gt;Total&lt;/d2p1:ConnectionName&gt;&lt;d2p1:DataQueryType&gt;SelectRowInGroup&lt;/d2p1:DataQueryType&gt;&lt;d2p1:RowSelection&gt;/0[1]&lt;/d2p1:RowSelection&gt;&lt;d2p1:TableName&gt;q33_4_1&lt;/d2p1:TableName&gt;&lt;/d2p1:DataQueryItem&gt;&lt;d2p1:DataQueryItem&gt;&lt;d2p1:ColumnSelection&gt;/1&lt;/d2p1:ColumnSelection&gt;&lt;d2p1:ConnectionName&gt;Total&lt;/d2p1:ConnectionName&gt;&lt;d2p1:DataQueryType&gt;SelectRowInGroup&lt;/d2p1:DataQueryType&gt;&lt;d2p1:RowSelection&gt;/0[1]&lt;/d2p1:RowSelection&gt;&lt;d2p1:TableName&gt;q33_5_1&lt;/d2p1:TableName&gt;&lt;/d2p1:DataQueryItem&gt;&lt;d2p1:DataQueryItem&gt;&lt;d2p1:ColumnSelection&gt;/1&lt;/d2p1:ColumnSelection&gt;&lt;d2p1:ConnectionName&gt;Total&lt;/d2p1:ConnectionName&gt;&lt;d2p1:DataQueryType&gt;SelectRowInGroup&lt;/d2p1:DataQueryType&gt;&lt;d2p1:RowSelection&gt;/0[1]&lt;/d2p1:RowSelection&gt;&lt;d2p1:TableName&gt;q33_6_1&lt;/d2p1:TableName&gt;&lt;/d2p1:DataQueryItem&gt;&lt;d2p1:DataQueryItem&gt;&lt;d2p1:ColumnSelection&gt;/1&lt;/d2p1:ColumnSelection&gt;&lt;d2p1:ConnectionName&gt;Total&lt;/d2p1:ConnectionName&gt;&lt;d2p1:DataQueryType&gt;SelectRowInGroup&lt;/d2p1:DataQueryType&gt;&lt;d2p1:RowSelection&gt;/0[1]&lt;/d2p1:RowSelection&gt;&lt;d2p1:TableName&gt;q33_7_1&lt;/d2p1:TableName&gt;&lt;/d2p1:DataQueryItem&gt;&lt;d2p1:DataQueryItem&gt;&lt;d2p1:ColumnSelection&gt;/1&lt;/d2p1:ColumnSelection&gt;&lt;d2p1:ConnectionName&gt;Total&lt;/d2p1:ConnectionName&gt;&lt;d2p1:DataQueryType&gt;SelectRowInGroup&lt;/d2p1:DataQueryType&gt;&lt;d2p1:RowSelection&gt;/0[1]&lt;/d2p1:RowSelection&gt;&lt;d2p1:TableName&gt;q33_8_1&lt;/d2p1:TableName&gt;&lt;/d2p1:DataQueryItem&gt;&lt;d2p1:DataQueryItem&gt;&lt;d2p1:ColumnSelection&gt;/1&lt;/d2p1:ColumnSelection&gt;&lt;d2p1:ConnectionName&gt;Total&lt;/d2p1:ConnectionName&gt;&lt;d2p1:DataQueryType&gt;SelectRowInGroup&lt;/d2p1:DataQueryType&gt;&lt;d2p1:RowSelection&gt;/0[1]&lt;/d2p1:RowSelection&gt;&lt;d2p1:TableName&gt;q33_9_1&lt;/d2p1:TableName&gt;&lt;/d2p1:DataQueryItem&gt;&lt;d2p1:DataQueryItem&gt;&lt;d2p1:ColumnSelection&gt;/1&lt;/d2p1:ColumnSelection&gt;&lt;d2p1:ConnectionName&gt;Total&lt;/d2p1:ConnectionName&gt;&lt;d2p1:DataQueryType&gt;SelectRowInGroup&lt;/d2p1:DataQueryType&gt;&lt;d2p1:RowSelection&gt;/0[1]&lt;/d2p1:RowSelection&gt;&lt;d2p1:TableName&gt;q33_10_1&lt;/d2p1:TableName&gt;&lt;/d2p1:DataQueryItem&gt;&lt;d2p1:DataQueryItem&gt;&lt;d2p1:ColumnSelection&gt;/1&lt;/d2p1:ColumnSelection&gt;&lt;d2p1:ConnectionName&gt;Total&lt;/d2p1:ConnectionName&gt;&lt;d2p1:DataQueryType&gt;SelectRowInGroup&lt;/d2p1:DataQueryType&gt;&lt;d2p1:RowSelection&gt;/0[1]&lt;/d2p1:RowSelection&gt;&lt;d2p1:TableName&gt;q33_11_1&lt;/d2p1:TableName&gt;&lt;/d2p1:DataQueryItem&gt;&lt;d2p1:DataQueryItem&gt;&lt;d2p1:ColumnSelection&gt;/1&lt;/d2p1:ColumnSelection&gt;&lt;d2p1:ConnectionName&gt;Total&lt;/d2p1:ConnectionName&gt;&lt;d2p1:DataQueryType&gt;SelectRowInGroup&lt;/d2p1:DataQueryType&gt;&lt;d2p1:RowSelection&gt;/0[1]&lt;/d2p1:RowSelection&gt;&lt;d2p1:TableName&gt;q33_12_1&lt;/d2p1:TableName&gt;&lt;/d2p1:DataQueryItem&gt;&lt;d2p1:DataQueryItem&gt;&lt;d2p1:ColumnSelection&gt;/1&lt;/d2p1:ColumnSelection&gt;&lt;d2p1:ConnectionName&gt;Total&lt;/d2p1:ConnectionName&gt;&lt;d2p1:DataQueryType&gt;SelectRowInGroup&lt;/d2p1:DataQueryType&gt;&lt;d2p1:RowSelection&gt;/0[1]&lt;/d2p1:RowSelection&gt;&lt;d2p1:TableName&gt;q33_13_1&lt;/d2p1:TableName&gt;&lt;/d2p1:DataQueryItem&gt;&lt;d2p1:DataQueryItem&gt;&lt;d2p1:ColumnSelection&gt;/1&lt;/d2p1:ColumnSelection&gt;&lt;d2p1:ConnectionName&gt;Total&lt;/d2p1:ConnectionName&gt;&lt;d2p1:DataQueryType&gt;SelectRowInGroup&lt;/d2p1:DataQueryType&gt;&lt;d2p1:RowSelection&gt;/0[1]&lt;/d2p1:RowSelection&gt;&lt;d2p1:TableName&gt;q33_14_1&lt;/d2p1:TableName&gt;&lt;/d2p1:DataQueryItem&gt;&lt;d2p1:DataQueryItem&gt;&lt;d2p1:ColumnSelection&gt;/1&lt;/d2p1:ColumnSelection&gt;&lt;d2p1:ConnectionName&gt;Total&lt;/d2p1:ConnectionName&gt;&lt;d2p1:DataQueryType&gt;SelectRowInGroup&lt;/d2p1:DataQueryType&gt;&lt;d2p1:RowSelection&gt;/0[1]&lt;/d2p1:RowSelection&gt;&lt;d2p1:TableName&gt;q33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40:26.3678933+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5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43:56.7390667+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1]&lt;/d2p1:RowSelection&gt;&lt;d2p1:TableName&gt;q33_1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_1&lt;/d2p1:TableName&gt;&lt;/d2p1:DataQueryItem&gt;&lt;d2p1:DataQueryItem&gt;&lt;d2p1:ColumnSelection&gt;/0[1]&lt;/d2p1:ColumnSelection&gt;&lt;d2p1:ConnectionName&gt;Total&lt;/d2p1:ConnectionName&gt;&lt;d2p1:DataQueryType&gt;SelectCell&lt;/d2p1:DataQueryType&gt;&lt;d2p1:RowSelection&gt;/0[11]&lt;/d2p1:RowSelection&gt;&lt;d2p1:TableName&gt;q33_2_1&lt;/d2p1:TableName&gt;&lt;/d2p1:DataQueryItem&gt;&lt;d2p1:DataQueryItem&gt;&lt;d2p1:ColumnSelection&gt;/1&lt;/d2p1:ColumnSelection&gt;&lt;d2p1:ConnectionName&gt;Total&lt;/d2p1:ConnectionName&gt;&lt;d2p1:DataQueryType&gt;SelectRowInGroup&lt;/d2p1:DataQueryType&gt;&lt;d2p1:RowSelection&gt;/0[11]&lt;/d2p1:RowSelection&gt;&lt;d2p1:TableName&gt;q33_2_1&lt;/d2p1:TableName&gt;&lt;/d2p1:DataQueryItem&gt;&lt;d2p1:DataQueryItem&gt;&lt;d2p1:ColumnSelection&gt;/0[1]&lt;/d2p1:ColumnSelection&gt;&lt;d2p1:ConnectionName&gt;Total&lt;/d2p1:ConnectionName&gt;&lt;d2p1:DataQueryType&gt;SelectCell&lt;/d2p1:DataQueryType&gt;&lt;d2p1:RowSelection&gt;/0[11]&lt;/d2p1:RowSelection&gt;&lt;d2p1:TableName&gt;q33_3_1&lt;/d2p1:TableName&gt;&lt;/d2p1:DataQueryItem&gt;&lt;d2p1:DataQueryItem&gt;&lt;d2p1:ColumnSelection&gt;/1&lt;/d2p1:ColumnSelection&gt;&lt;d2p1:ConnectionName&gt;Total&lt;/d2p1:ConnectionName&gt;&lt;d2p1:DataQueryType&gt;SelectRowInGroup&lt;/d2p1:DataQueryType&gt;&lt;d2p1:RowSelection&gt;/0[11]&lt;/d2p1:RowSelection&gt;&lt;d2p1:TableName&gt;q33_3_1&lt;/d2p1:TableName&gt;&lt;/d2p1:DataQueryItem&gt;&lt;d2p1:DataQueryItem&gt;&lt;d2p1:ColumnSelection&gt;/0[1]&lt;/d2p1:ColumnSelection&gt;&lt;d2p1:ConnectionName&gt;Total&lt;/d2p1:ConnectionName&gt;&lt;d2p1:DataQueryType&gt;SelectCell&lt;/d2p1:DataQueryType&gt;&lt;d2p1:RowSelection&gt;/0[11]&lt;/d2p1:RowSelection&gt;&lt;d2p1:TableName&gt;q33_4_1&lt;/d2p1:TableName&gt;&lt;/d2p1:DataQueryItem&gt;&lt;d2p1:DataQueryItem&gt;&lt;d2p1:ColumnSelection&gt;/1&lt;/d2p1:ColumnSelection&gt;&lt;d2p1:ConnectionName&gt;Total&lt;/d2p1:ConnectionName&gt;&lt;d2p1:DataQueryType&gt;SelectRowInGroup&lt;/d2p1:DataQueryType&gt;&lt;d2p1:RowSelection&gt;/0[11]&lt;/d2p1:RowSelection&gt;&lt;d2p1:TableName&gt;q33_4_1&lt;/d2p1:TableName&gt;&lt;/d2p1:DataQueryItem&gt;&lt;d2p1:DataQueryItem&gt;&lt;d2p1:ColumnSelection&gt;/0[1]&lt;/d2p1:ColumnSelection&gt;&lt;d2p1:ConnectionName&gt;Total&lt;/d2p1:ConnectionName&gt;&lt;d2p1:DataQueryType&gt;SelectCell&lt;/d2p1:DataQueryType&gt;&lt;d2p1:RowSelection&gt;/0[11]&lt;/d2p1:RowSelection&gt;&lt;d2p1:TableName&gt;q33_5_1&lt;/d2p1:TableName&gt;&lt;/d2p1:DataQueryItem&gt;&lt;d2p1:DataQueryItem&gt;&lt;d2p1:ColumnSelection&gt;/1&lt;/d2p1:ColumnSelection&gt;&lt;d2p1:ConnectionName&gt;Total&lt;/d2p1:ConnectionName&gt;&lt;d2p1:DataQueryType&gt;SelectRowInGroup&lt;/d2p1:DataQueryType&gt;&lt;d2p1:RowSelection&gt;/0[11]&lt;/d2p1:RowSelection&gt;&lt;d2p1:TableName&gt;q33_5_1&lt;/d2p1:TableName&gt;&lt;/d2p1:DataQueryItem&gt;&lt;d2p1:DataQueryItem&gt;&lt;d2p1:ColumnSelection&gt;/0[1]&lt;/d2p1:ColumnSelection&gt;&lt;d2p1:ConnectionName&gt;Total&lt;/d2p1:ConnectionName&gt;&lt;d2p1:DataQueryType&gt;SelectCell&lt;/d2p1:DataQueryType&gt;&lt;d2p1:RowSelection&gt;/0[11]&lt;/d2p1:RowSelection&gt;&lt;d2p1:TableName&gt;q33_6_1&lt;/d2p1:TableName&gt;&lt;/d2p1:DataQueryItem&gt;&lt;d2p1:DataQueryItem&gt;&lt;d2p1:ColumnSelection&gt;/1&lt;/d2p1:ColumnSelection&gt;&lt;d2p1:ConnectionName&gt;Total&lt;/d2p1:ConnectionName&gt;&lt;d2p1:DataQueryType&gt;SelectRowInGroup&lt;/d2p1:DataQueryType&gt;&lt;d2p1:RowSelection&gt;/0[11]&lt;/d2p1:RowSelection&gt;&lt;d2p1:TableName&gt;q33_6_1&lt;/d2p1:TableName&gt;&lt;/d2p1:DataQueryItem&gt;&lt;d2p1:DataQueryItem&gt;&lt;d2p1:ColumnSelection&gt;/0[1]&lt;/d2p1:ColumnSelection&gt;&lt;d2p1:ConnectionName&gt;Total&lt;/d2p1:ConnectionName&gt;&lt;d2p1:DataQueryType&gt;SelectCell&lt;/d2p1:DataQueryType&gt;&lt;d2p1:RowSelection&gt;/0[11]&lt;/d2p1:RowSelection&gt;&lt;d2p1:TableName&gt;q33_7_1&lt;/d2p1:TableName&gt;&lt;/d2p1:DataQueryItem&gt;&lt;d2p1:DataQueryItem&gt;&lt;d2p1:ColumnSelection&gt;/1&lt;/d2p1:ColumnSelection&gt;&lt;d2p1:ConnectionName&gt;Total&lt;/d2p1:ConnectionName&gt;&lt;d2p1:DataQueryType&gt;SelectRowInGroup&lt;/d2p1:DataQueryType&gt;&lt;d2p1:RowSelection&gt;/0[11]&lt;/d2p1:RowSelection&gt;&lt;d2p1:TableName&gt;q33_7_1&lt;/d2p1:TableName&gt;&lt;/d2p1:DataQueryItem&gt;&lt;d2p1:DataQueryItem&gt;&lt;d2p1:ColumnSelection&gt;/0[1]&lt;/d2p1:ColumnSelection&gt;&lt;d2p1:ConnectionName&gt;Total&lt;/d2p1:ConnectionName&gt;&lt;d2p1:DataQueryType&gt;SelectCell&lt;/d2p1:DataQueryType&gt;&lt;d2p1:RowSelection&gt;/0[11]&lt;/d2p1:RowSelection&gt;&lt;d2p1:TableName&gt;q33_8_1&lt;/d2p1:TableName&gt;&lt;/d2p1:DataQueryItem&gt;&lt;d2p1:DataQueryItem&gt;&lt;d2p1:ColumnSelection&gt;/1&lt;/d2p1:ColumnSelection&gt;&lt;d2p1:ConnectionName&gt;Total&lt;/d2p1:ConnectionName&gt;&lt;d2p1:DataQueryType&gt;SelectRowInGroup&lt;/d2p1:DataQueryType&gt;&lt;d2p1:RowSelection&gt;/0[11]&lt;/d2p1:RowSelection&gt;&lt;d2p1:TableName&gt;q33_8_1&lt;/d2p1:TableName&gt;&lt;/d2p1:DataQueryItem&gt;&lt;d2p1:DataQueryItem&gt;&lt;d2p1:ColumnSelection&gt;/0[1]&lt;/d2p1:ColumnSelection&gt;&lt;d2p1:ConnectionName&gt;Total&lt;/d2p1:ConnectionName&gt;&lt;d2p1:DataQueryType&gt;SelectCell&lt;/d2p1:DataQueryType&gt;&lt;d2p1:RowSelection&gt;/0[11]&lt;/d2p1:RowSelection&gt;&lt;d2p1:TableName&gt;q33_9_1&lt;/d2p1:TableName&gt;&lt;/d2p1:DataQueryItem&gt;&lt;d2p1:DataQueryItem&gt;&lt;d2p1:ColumnSelection&gt;/1&lt;/d2p1:ColumnSelection&gt;&lt;d2p1:ConnectionName&gt;Total&lt;/d2p1:ConnectionName&gt;&lt;d2p1:DataQueryType&gt;SelectRowInGroup&lt;/d2p1:DataQueryType&gt;&lt;d2p1:RowSelection&gt;/0[11]&lt;/d2p1:RowSelection&gt;&lt;d2p1:TableName&gt;q33_9_1&lt;/d2p1:TableName&gt;&lt;/d2p1:DataQueryItem&gt;&lt;d2p1:DataQueryItem&gt;&lt;d2p1:ColumnSelection&gt;/0[1]&lt;/d2p1:ColumnSelection&gt;&lt;d2p1:ConnectionName&gt;Total&lt;/d2p1:ConnectionName&gt;&lt;d2p1:DataQueryType&gt;SelectCell&lt;/d2p1:DataQueryType&gt;&lt;d2p1:RowSelection&gt;/0[11]&lt;/d2p1:RowSelection&gt;&lt;d2p1:TableName&gt;q33_10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0_1&lt;/d2p1:TableName&gt;&lt;/d2p1:DataQueryItem&gt;&lt;d2p1:DataQueryItem&gt;&lt;d2p1:ColumnSelection&gt;/0[1]&lt;/d2p1:ColumnSelection&gt;&lt;d2p1:ConnectionName&gt;Total&lt;/d2p1:ConnectionName&gt;&lt;d2p1:DataQueryType&gt;SelectCell&lt;/d2p1:DataQueryType&gt;&lt;d2p1:RowSelection&gt;/0[11]&lt;/d2p1:RowSelection&gt;&lt;d2p1:TableName&gt;q33_11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1_1&lt;/d2p1:TableName&gt;&lt;/d2p1:DataQueryItem&gt;&lt;d2p1:DataQueryItem&gt;&lt;d2p1:ColumnSelection&gt;/0[1]&lt;/d2p1:ColumnSelection&gt;&lt;d2p1:ConnectionName&gt;Total&lt;/d2p1:ConnectionName&gt;&lt;d2p1:DataQueryType&gt;SelectCell&lt;/d2p1:DataQueryType&gt;&lt;d2p1:RowSelection&gt;/0[11]&lt;/d2p1:RowSelection&gt;&lt;d2p1:TableName&gt;q33_12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2_1&lt;/d2p1:TableName&gt;&lt;/d2p1:DataQueryItem&gt;&lt;d2p1:DataQueryItem&gt;&lt;d2p1:ColumnSelection&gt;/0[1]&lt;/d2p1:ColumnSelection&gt;&lt;d2p1:ConnectionName&gt;Total&lt;/d2p1:ConnectionName&gt;&lt;d2p1:DataQueryType&gt;SelectCell&lt;/d2p1:DataQueryType&gt;&lt;d2p1:RowSelection&gt;/0[11]&lt;/d2p1:RowSelection&gt;&lt;d2p1:TableName&gt;q33_13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3_1&lt;/d2p1:TableName&gt;&lt;/d2p1:DataQueryItem&gt;&lt;d2p1:DataQueryItem&gt;&lt;d2p1:ColumnSelection&gt;/0[1]&lt;/d2p1:ColumnSelection&gt;&lt;d2p1:ConnectionName&gt;Total&lt;/d2p1:ConnectionName&gt;&lt;d2p1:DataQueryType&gt;SelectCell&lt;/d2p1:DataQueryType&gt;&lt;d2p1:RowSelection&gt;/0[11]&lt;/d2p1:RowSelection&gt;&lt;d2p1:TableName&gt;q33_14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4_1&lt;/d2p1:TableName&gt;&lt;/d2p1:DataQueryItem&gt;&lt;d2p1:DataQueryItem&gt;&lt;d2p1:ColumnSelection&gt;/0[1]&lt;/d2p1:ColumnSelection&gt;&lt;d2p1:ConnectionName&gt;Total&lt;/d2p1:ConnectionName&gt;&lt;d2p1:DataQueryType&gt;SelectCell&lt;/d2p1:DataQueryType&gt;&lt;d2p1:RowSelection&gt;/0[11]&lt;/d2p1:RowSelection&gt;&lt;d2p1:TableName&gt;q33_15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43:56.6922664+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mZvciBjb2wgaW4gcmV2ZXJzZWQocmFuZ2UoOCxNYXRyaXguVG9wQXhpcy5EYXRhTWVtYmVycy5Db3VudCkpOg0KCQlNYXRyaXguRGVsZXRlQ29sdW1uKGNvbCkNCgkJDQptYy5GaWxsV2l0aEJhcnMoOCkNCg0KbMO2c2NoTGlzdDE9WyJJdGFseSIsIlNwYWluIiwiQ3plY2ggUmVwdWJsaWMiLCJJcmVsYW5kIl0NCmzDtnNjaExpc3QyPVsiR2VybWFueSIsICJVbml0ZWQgS2luZ2RvbSIsIk5ldGhlcmxhbmRzIiwiUG9ydHVnYWwiXQ0KDQpmb3Igcm93IGluIHJldmVyc2VkKHJhbmdlKE1hdHJpeC5TaWRlQXhpcy5EYXRhTWVtYmVycy5Db3VudCkpOg0KICAgIGlmIE1hdHJpeC5TaWRlQXhpcy5EYXRhTWVtYmVyc1tyb3ddLkxhYmVsIGluIGzDtnNjaExpc3QyOiAgICAgICAgICAgICMgYW5wYXNzZW4NCiAgICAgICAgTWF0cml4LkRlbGV0ZVJvdyhyb3cpDQo=&lt;/d2p1:Script&gt;&lt;/d2p1:PackagedScript&gt;&lt;/d2p1:Transformation&gt;&lt;/Query&gt;&lt;Version&gt;4.2.0.0&lt;/Version&gt;&lt;/ShapeLink&gt;"/>
</p:tagLst>
</file>

<file path=ppt/tags/tag15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40:26.4302873+01:00&lt;/d3p1:LastUpdated&gt;&lt;d3p1:Script&gt;DQpmcmFnZT0iSG93IGltcG9ydGFudCBkbyB5b3UgdGhpbmsgdGhlIGZvbGxvd2luZyBJQ1Qgc2tpbGxzIGFyZSBvbiB5b3VyIGNhcmVlciBwYXRoPzsgIg0KYmFzaXM9IkFsbCByZXNwb25kZW50czsgIg0KDQpsaXN0ZT1bXQ0KDQpmb3Igcm93IGluIHJhbmdlKE1hdHJpeC5TaWRlQXhpcy5EYXRhTWVtYmVycy5Db3VudCk6DQoJZm9yIGNvbCBpbiByYW5nZShNYXRyaXguVG9wQXhpcy5EYXRhTWVtYmVycy5Db3VudCk6DQoJCWxpc3RlLmFwcGVuZChNYXRyaXhbcm93XVtjb2xdWzBdLk51bWVyaWNWYWx1ZSkNCgkJDQoJCQ0Kbj0ibj0iKyBzdHIoaW50KG1pbihsaXN0ZSkpKSArICItIiArIHN0cihpbnQobWF4KGxpc3RlKSkpDQoNClNoYXBlLlRleHRmcmFtZS5UZXh0cmFuZ2UuVGV4dCA9IGZyYWdlICsgYmFzaXMgKyBuICsgIjsgTWVhbnMgYXJlIHNob3duI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3_1_1&lt;/d2p1:TableName&gt;&lt;/d2p1:DataQueryItem&gt;&lt;d2p1:DataQueryItem&gt;&lt;d2p1:ColumnSelection&gt;/1&lt;/d2p1:ColumnSelection&gt;&lt;d2p1:ConnectionName&gt;Total&lt;/d2p1:ConnectionName&gt;&lt;d2p1:DataQueryType&gt;SelectRowInGroup&lt;/d2p1:DataQueryType&gt;&lt;d2p1:RowSelection&gt;/0[1]&lt;/d2p1:RowSelection&gt;&lt;d2p1:TableName&gt;q33_2_1&lt;/d2p1:TableName&gt;&lt;/d2p1:DataQueryItem&gt;&lt;d2p1:DataQueryItem&gt;&lt;d2p1:ColumnSelection&gt;/1&lt;/d2p1:ColumnSelection&gt;&lt;d2p1:ConnectionName&gt;Total&lt;/d2p1:ConnectionName&gt;&lt;d2p1:DataQueryType&gt;SelectRowInGroup&lt;/d2p1:DataQueryType&gt;&lt;d2p1:RowSelection&gt;/0[1]&lt;/d2p1:RowSelection&gt;&lt;d2p1:TableName&gt;q33_3_1&lt;/d2p1:TableName&gt;&lt;/d2p1:DataQueryItem&gt;&lt;d2p1:DataQueryItem&gt;&lt;d2p1:ColumnSelection&gt;/1&lt;/d2p1:ColumnSelection&gt;&lt;d2p1:ConnectionName&gt;Total&lt;/d2p1:ConnectionName&gt;&lt;d2p1:DataQueryType&gt;SelectRowInGroup&lt;/d2p1:DataQueryType&gt;&lt;d2p1:RowSelection&gt;/0[1]&lt;/d2p1:RowSelection&gt;&lt;d2p1:TableName&gt;q33_4_1&lt;/d2p1:TableName&gt;&lt;/d2p1:DataQueryItem&gt;&lt;d2p1:DataQueryItem&gt;&lt;d2p1:ColumnSelection&gt;/1&lt;/d2p1:ColumnSelection&gt;&lt;d2p1:ConnectionName&gt;Total&lt;/d2p1:ConnectionName&gt;&lt;d2p1:DataQueryType&gt;SelectRowInGroup&lt;/d2p1:DataQueryType&gt;&lt;d2p1:RowSelection&gt;/0[1]&lt;/d2p1:RowSelection&gt;&lt;d2p1:TableName&gt;q33_5_1&lt;/d2p1:TableName&gt;&lt;/d2p1:DataQueryItem&gt;&lt;d2p1:DataQueryItem&gt;&lt;d2p1:ColumnSelection&gt;/1&lt;/d2p1:ColumnSelection&gt;&lt;d2p1:ConnectionName&gt;Total&lt;/d2p1:ConnectionName&gt;&lt;d2p1:DataQueryType&gt;SelectRowInGroup&lt;/d2p1:DataQueryType&gt;&lt;d2p1:RowSelection&gt;/0[1]&lt;/d2p1:RowSelection&gt;&lt;d2p1:TableName&gt;q33_6_1&lt;/d2p1:TableName&gt;&lt;/d2p1:DataQueryItem&gt;&lt;d2p1:DataQueryItem&gt;&lt;d2p1:ColumnSelection&gt;/1&lt;/d2p1:ColumnSelection&gt;&lt;d2p1:ConnectionName&gt;Total&lt;/d2p1:ConnectionName&gt;&lt;d2p1:DataQueryType&gt;SelectRowInGroup&lt;/d2p1:DataQueryType&gt;&lt;d2p1:RowSelection&gt;/0[1]&lt;/d2p1:RowSelection&gt;&lt;d2p1:TableName&gt;q33_7_1&lt;/d2p1:TableName&gt;&lt;/d2p1:DataQueryItem&gt;&lt;d2p1:DataQueryItem&gt;&lt;d2p1:ColumnSelection&gt;/1&lt;/d2p1:ColumnSelection&gt;&lt;d2p1:ConnectionName&gt;Total&lt;/d2p1:ConnectionName&gt;&lt;d2p1:DataQueryType&gt;SelectRowInGroup&lt;/d2p1:DataQueryType&gt;&lt;d2p1:RowSelection&gt;/0[1]&lt;/d2p1:RowSelection&gt;&lt;d2p1:TableName&gt;q33_8_1&lt;/d2p1:TableName&gt;&lt;/d2p1:DataQueryItem&gt;&lt;d2p1:DataQueryItem&gt;&lt;d2p1:ColumnSelection&gt;/1&lt;/d2p1:ColumnSelection&gt;&lt;d2p1:ConnectionName&gt;Total&lt;/d2p1:ConnectionName&gt;&lt;d2p1:DataQueryType&gt;SelectRowInGroup&lt;/d2p1:DataQueryType&gt;&lt;d2p1:RowSelection&gt;/0[1]&lt;/d2p1:RowSelection&gt;&lt;d2p1:TableName&gt;q33_9_1&lt;/d2p1:TableName&gt;&lt;/d2p1:DataQueryItem&gt;&lt;d2p1:DataQueryItem&gt;&lt;d2p1:ColumnSelection&gt;/1&lt;/d2p1:ColumnSelection&gt;&lt;d2p1:ConnectionName&gt;Total&lt;/d2p1:ConnectionName&gt;&lt;d2p1:DataQueryType&gt;SelectRowInGroup&lt;/d2p1:DataQueryType&gt;&lt;d2p1:RowSelection&gt;/0[1]&lt;/d2p1:RowSelection&gt;&lt;d2p1:TableName&gt;q33_10_1&lt;/d2p1:TableName&gt;&lt;/d2p1:DataQueryItem&gt;&lt;d2p1:DataQueryItem&gt;&lt;d2p1:ColumnSelection&gt;/1&lt;/d2p1:ColumnSelection&gt;&lt;d2p1:ConnectionName&gt;Total&lt;/d2p1:ConnectionName&gt;&lt;d2p1:DataQueryType&gt;SelectRowInGroup&lt;/d2p1:DataQueryType&gt;&lt;d2p1:RowSelection&gt;/0[1]&lt;/d2p1:RowSelection&gt;&lt;d2p1:TableName&gt;q33_11_1&lt;/d2p1:TableName&gt;&lt;/d2p1:DataQueryItem&gt;&lt;d2p1:DataQueryItem&gt;&lt;d2p1:ColumnSelection&gt;/1&lt;/d2p1:ColumnSelection&gt;&lt;d2p1:ConnectionName&gt;Total&lt;/d2p1:ConnectionName&gt;&lt;d2p1:DataQueryType&gt;SelectRowInGroup&lt;/d2p1:DataQueryType&gt;&lt;d2p1:RowSelection&gt;/0[1]&lt;/d2p1:RowSelection&gt;&lt;d2p1:TableName&gt;q33_12_1&lt;/d2p1:TableName&gt;&lt;/d2p1:DataQueryItem&gt;&lt;d2p1:DataQueryItem&gt;&lt;d2p1:ColumnSelection&gt;/1&lt;/d2p1:ColumnSelection&gt;&lt;d2p1:ConnectionName&gt;Total&lt;/d2p1:ConnectionName&gt;&lt;d2p1:DataQueryType&gt;SelectRowInGroup&lt;/d2p1:DataQueryType&gt;&lt;d2p1:RowSelection&gt;/0[1]&lt;/d2p1:RowSelection&gt;&lt;d2p1:TableName&gt;q33_13_1&lt;/d2p1:TableName&gt;&lt;/d2p1:DataQueryItem&gt;&lt;d2p1:DataQueryItem&gt;&lt;d2p1:ColumnSelection&gt;/1&lt;/d2p1:ColumnSelection&gt;&lt;d2p1:ConnectionName&gt;Total&lt;/d2p1:ConnectionName&gt;&lt;d2p1:DataQueryType&gt;SelectRowInGroup&lt;/d2p1:DataQueryType&gt;&lt;d2p1:RowSelection&gt;/0[1]&lt;/d2p1:RowSelection&gt;&lt;d2p1:TableName&gt;q33_14_1&lt;/d2p1:TableName&gt;&lt;/d2p1:DataQueryItem&gt;&lt;d2p1:DataQueryItem&gt;&lt;d2p1:ColumnSelection&gt;/1&lt;/d2p1:ColumnSelection&gt;&lt;d2p1:ConnectionName&gt;Total&lt;/d2p1:ConnectionName&gt;&lt;d2p1:DataQueryType&gt;SelectRowInGroup&lt;/d2p1:DataQueryType&gt;&lt;d2p1:RowSelection&gt;/0[1]&lt;/d2p1:RowSelection&gt;&lt;d2p1:TableName&gt;q33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40:26.3678933+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5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44:31.8236916+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1]&lt;/d2p1:RowSelection&gt;&lt;d2p1:TableName&gt;q33_1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_1&lt;/d2p1:TableName&gt;&lt;/d2p1:DataQueryItem&gt;&lt;d2p1:DataQueryItem&gt;&lt;d2p1:ColumnSelection&gt;/0[1]&lt;/d2p1:ColumnSelection&gt;&lt;d2p1:ConnectionName&gt;Total&lt;/d2p1:ConnectionName&gt;&lt;d2p1:DataQueryType&gt;SelectCell&lt;/d2p1:DataQueryType&gt;&lt;d2p1:RowSelection&gt;/0[11]&lt;/d2p1:RowSelection&gt;&lt;d2p1:TableName&gt;q33_2_1&lt;/d2p1:TableName&gt;&lt;/d2p1:DataQueryItem&gt;&lt;d2p1:DataQueryItem&gt;&lt;d2p1:ColumnSelection&gt;/1&lt;/d2p1:ColumnSelection&gt;&lt;d2p1:ConnectionName&gt;Total&lt;/d2p1:ConnectionName&gt;&lt;d2p1:DataQueryType&gt;SelectRowInGroup&lt;/d2p1:DataQueryType&gt;&lt;d2p1:RowSelection&gt;/0[11]&lt;/d2p1:RowSelection&gt;&lt;d2p1:TableName&gt;q33_2_1&lt;/d2p1:TableName&gt;&lt;/d2p1:DataQueryItem&gt;&lt;d2p1:DataQueryItem&gt;&lt;d2p1:ColumnSelection&gt;/0[1]&lt;/d2p1:ColumnSelection&gt;&lt;d2p1:ConnectionName&gt;Total&lt;/d2p1:ConnectionName&gt;&lt;d2p1:DataQueryType&gt;SelectCell&lt;/d2p1:DataQueryType&gt;&lt;d2p1:RowSelection&gt;/0[11]&lt;/d2p1:RowSelection&gt;&lt;d2p1:TableName&gt;q33_3_1&lt;/d2p1:TableName&gt;&lt;/d2p1:DataQueryItem&gt;&lt;d2p1:DataQueryItem&gt;&lt;d2p1:ColumnSelection&gt;/1&lt;/d2p1:ColumnSelection&gt;&lt;d2p1:ConnectionName&gt;Total&lt;/d2p1:ConnectionName&gt;&lt;d2p1:DataQueryType&gt;SelectRowInGroup&lt;/d2p1:DataQueryType&gt;&lt;d2p1:RowSelection&gt;/0[11]&lt;/d2p1:RowSelection&gt;&lt;d2p1:TableName&gt;q33_3_1&lt;/d2p1:TableName&gt;&lt;/d2p1:DataQueryItem&gt;&lt;d2p1:DataQueryItem&gt;&lt;d2p1:ColumnSelection&gt;/0[1]&lt;/d2p1:ColumnSelection&gt;&lt;d2p1:ConnectionName&gt;Total&lt;/d2p1:ConnectionName&gt;&lt;d2p1:DataQueryType&gt;SelectCell&lt;/d2p1:DataQueryType&gt;&lt;d2p1:RowSelection&gt;/0[11]&lt;/d2p1:RowSelection&gt;&lt;d2p1:TableName&gt;q33_4_1&lt;/d2p1:TableName&gt;&lt;/d2p1:DataQueryItem&gt;&lt;d2p1:DataQueryItem&gt;&lt;d2p1:ColumnSelection&gt;/1&lt;/d2p1:ColumnSelection&gt;&lt;d2p1:ConnectionName&gt;Total&lt;/d2p1:ConnectionName&gt;&lt;d2p1:DataQueryType&gt;SelectRowInGroup&lt;/d2p1:DataQueryType&gt;&lt;d2p1:RowSelection&gt;/0[11]&lt;/d2p1:RowSelection&gt;&lt;d2p1:TableName&gt;q33_4_1&lt;/d2p1:TableName&gt;&lt;/d2p1:DataQueryItem&gt;&lt;d2p1:DataQueryItem&gt;&lt;d2p1:ColumnSelection&gt;/0[1]&lt;/d2p1:ColumnSelection&gt;&lt;d2p1:ConnectionName&gt;Total&lt;/d2p1:ConnectionName&gt;&lt;d2p1:DataQueryType&gt;SelectCell&lt;/d2p1:DataQueryType&gt;&lt;d2p1:RowSelection&gt;/0[11]&lt;/d2p1:RowSelection&gt;&lt;d2p1:TableName&gt;q33_5_1&lt;/d2p1:TableName&gt;&lt;/d2p1:DataQueryItem&gt;&lt;d2p1:DataQueryItem&gt;&lt;d2p1:ColumnSelection&gt;/1&lt;/d2p1:ColumnSelection&gt;&lt;d2p1:ConnectionName&gt;Total&lt;/d2p1:ConnectionName&gt;&lt;d2p1:DataQueryType&gt;SelectRowInGroup&lt;/d2p1:DataQueryType&gt;&lt;d2p1:RowSelection&gt;/0[11]&lt;/d2p1:RowSelection&gt;&lt;d2p1:TableName&gt;q33_5_1&lt;/d2p1:TableName&gt;&lt;/d2p1:DataQueryItem&gt;&lt;d2p1:DataQueryItem&gt;&lt;d2p1:ColumnSelection&gt;/0[1]&lt;/d2p1:ColumnSelection&gt;&lt;d2p1:ConnectionName&gt;Total&lt;/d2p1:ConnectionName&gt;&lt;d2p1:DataQueryType&gt;SelectCell&lt;/d2p1:DataQueryType&gt;&lt;d2p1:RowSelection&gt;/0[11]&lt;/d2p1:RowSelection&gt;&lt;d2p1:TableName&gt;q33_6_1&lt;/d2p1:TableName&gt;&lt;/d2p1:DataQueryItem&gt;&lt;d2p1:DataQueryItem&gt;&lt;d2p1:ColumnSelection&gt;/1&lt;/d2p1:ColumnSelection&gt;&lt;d2p1:ConnectionName&gt;Total&lt;/d2p1:ConnectionName&gt;&lt;d2p1:DataQueryType&gt;SelectRowInGroup&lt;/d2p1:DataQueryType&gt;&lt;d2p1:RowSelection&gt;/0[11]&lt;/d2p1:RowSelection&gt;&lt;d2p1:TableName&gt;q33_6_1&lt;/d2p1:TableName&gt;&lt;/d2p1:DataQueryItem&gt;&lt;d2p1:DataQueryItem&gt;&lt;d2p1:ColumnSelection&gt;/0[1]&lt;/d2p1:ColumnSelection&gt;&lt;d2p1:ConnectionName&gt;Total&lt;/d2p1:ConnectionName&gt;&lt;d2p1:DataQueryType&gt;SelectCell&lt;/d2p1:DataQueryType&gt;&lt;d2p1:RowSelection&gt;/0[11]&lt;/d2p1:RowSelection&gt;&lt;d2p1:TableName&gt;q33_7_1&lt;/d2p1:TableName&gt;&lt;/d2p1:DataQueryItem&gt;&lt;d2p1:DataQueryItem&gt;&lt;d2p1:ColumnSelection&gt;/1&lt;/d2p1:ColumnSelection&gt;&lt;d2p1:ConnectionName&gt;Total&lt;/d2p1:ConnectionName&gt;&lt;d2p1:DataQueryType&gt;SelectRowInGroup&lt;/d2p1:DataQueryType&gt;&lt;d2p1:RowSelection&gt;/0[11]&lt;/d2p1:RowSelection&gt;&lt;d2p1:TableName&gt;q33_7_1&lt;/d2p1:TableName&gt;&lt;/d2p1:DataQueryItem&gt;&lt;d2p1:DataQueryItem&gt;&lt;d2p1:ColumnSelection&gt;/0[1]&lt;/d2p1:ColumnSelection&gt;&lt;d2p1:ConnectionName&gt;Total&lt;/d2p1:ConnectionName&gt;&lt;d2p1:DataQueryType&gt;SelectCell&lt;/d2p1:DataQueryType&gt;&lt;d2p1:RowSelection&gt;/0[11]&lt;/d2p1:RowSelection&gt;&lt;d2p1:TableName&gt;q33_8_1&lt;/d2p1:TableName&gt;&lt;/d2p1:DataQueryItem&gt;&lt;d2p1:DataQueryItem&gt;&lt;d2p1:ColumnSelection&gt;/1&lt;/d2p1:ColumnSelection&gt;&lt;d2p1:ConnectionName&gt;Total&lt;/d2p1:ConnectionName&gt;&lt;d2p1:DataQueryType&gt;SelectRowInGroup&lt;/d2p1:DataQueryType&gt;&lt;d2p1:RowSelection&gt;/0[11]&lt;/d2p1:RowSelection&gt;&lt;d2p1:TableName&gt;q33_8_1&lt;/d2p1:TableName&gt;&lt;/d2p1:DataQueryItem&gt;&lt;d2p1:DataQueryItem&gt;&lt;d2p1:ColumnSelection&gt;/0[1]&lt;/d2p1:ColumnSelection&gt;&lt;d2p1:ConnectionName&gt;Total&lt;/d2p1:ConnectionName&gt;&lt;d2p1:DataQueryType&gt;SelectCell&lt;/d2p1:DataQueryType&gt;&lt;d2p1:RowSelection&gt;/0[11]&lt;/d2p1:RowSelection&gt;&lt;d2p1:TableName&gt;q33_9_1&lt;/d2p1:TableName&gt;&lt;/d2p1:DataQueryItem&gt;&lt;d2p1:DataQueryItem&gt;&lt;d2p1:ColumnSelection&gt;/1&lt;/d2p1:ColumnSelection&gt;&lt;d2p1:ConnectionName&gt;Total&lt;/d2p1:ConnectionName&gt;&lt;d2p1:DataQueryType&gt;SelectRowInGroup&lt;/d2p1:DataQueryType&gt;&lt;d2p1:RowSelection&gt;/0[11]&lt;/d2p1:RowSelection&gt;&lt;d2p1:TableName&gt;q33_9_1&lt;/d2p1:TableName&gt;&lt;/d2p1:DataQueryItem&gt;&lt;d2p1:DataQueryItem&gt;&lt;d2p1:ColumnSelection&gt;/0[1]&lt;/d2p1:ColumnSelection&gt;&lt;d2p1:ConnectionName&gt;Total&lt;/d2p1:ConnectionName&gt;&lt;d2p1:DataQueryType&gt;SelectCell&lt;/d2p1:DataQueryType&gt;&lt;d2p1:RowSelection&gt;/0[11]&lt;/d2p1:RowSelection&gt;&lt;d2p1:TableName&gt;q33_10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0_1&lt;/d2p1:TableName&gt;&lt;/d2p1:DataQueryItem&gt;&lt;d2p1:DataQueryItem&gt;&lt;d2p1:ColumnSelection&gt;/0[1]&lt;/d2p1:ColumnSelection&gt;&lt;d2p1:ConnectionName&gt;Total&lt;/d2p1:ConnectionName&gt;&lt;d2p1:DataQueryType&gt;SelectCell&lt;/d2p1:DataQueryType&gt;&lt;d2p1:RowSelection&gt;/0[11]&lt;/d2p1:RowSelection&gt;&lt;d2p1:TableName&gt;q33_11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1_1&lt;/d2p1:TableName&gt;&lt;/d2p1:DataQueryItem&gt;&lt;d2p1:DataQueryItem&gt;&lt;d2p1:ColumnSelection&gt;/0[1]&lt;/d2p1:ColumnSelection&gt;&lt;d2p1:ConnectionName&gt;Total&lt;/d2p1:ConnectionName&gt;&lt;d2p1:DataQueryType&gt;SelectCell&lt;/d2p1:DataQueryType&gt;&lt;d2p1:RowSelection&gt;/0[11]&lt;/d2p1:RowSelection&gt;&lt;d2p1:TableName&gt;q33_12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2_1&lt;/d2p1:TableName&gt;&lt;/d2p1:DataQueryItem&gt;&lt;d2p1:DataQueryItem&gt;&lt;d2p1:ColumnSelection&gt;/0[1]&lt;/d2p1:ColumnSelection&gt;&lt;d2p1:ConnectionName&gt;Total&lt;/d2p1:ConnectionName&gt;&lt;d2p1:DataQueryType&gt;SelectCell&lt;/d2p1:DataQueryType&gt;&lt;d2p1:RowSelection&gt;/0[11]&lt;/d2p1:RowSelection&gt;&lt;d2p1:TableName&gt;q33_13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3_1&lt;/d2p1:TableName&gt;&lt;/d2p1:DataQueryItem&gt;&lt;d2p1:DataQueryItem&gt;&lt;d2p1:ColumnSelection&gt;/0[1]&lt;/d2p1:ColumnSelection&gt;&lt;d2p1:ConnectionName&gt;Total&lt;/d2p1:ConnectionName&gt;&lt;d2p1:DataQueryType&gt;SelectCell&lt;/d2p1:DataQueryType&gt;&lt;d2p1:RowSelection&gt;/0[11]&lt;/d2p1:RowSelection&gt;&lt;d2p1:TableName&gt;q33_14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4_1&lt;/d2p1:TableName&gt;&lt;/d2p1:DataQueryItem&gt;&lt;d2p1:DataQueryItem&gt;&lt;d2p1:ColumnSelection&gt;/0[1]&lt;/d2p1:ColumnSelection&gt;&lt;d2p1:ConnectionName&gt;Total&lt;/d2p1:ConnectionName&gt;&lt;d2p1:DataQueryType&gt;SelectCell&lt;/d2p1:DataQueryType&gt;&lt;d2p1:RowSelection&gt;/0[11]&lt;/d2p1:RowSelection&gt;&lt;d2p1:TableName&gt;q33_15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44:31.7924914+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mZvciBjb2wgaW4gcmV2ZXJzZWQocmFuZ2UoOCkpOg0KCQlNYXRyaXguRGVsZXRlQ29sdW1uKGNvbCkNCgkJDQptYy5GaWxsV2l0aEJhcnMoOCkNCg0KbMO2c2NoTGlzdDE9WyJJdGFseSIsIlNwYWluIiwiQ3plY2ggUmVwdWJsaWMiLCJJcmVsYW5kIl0NCmzDtnNjaExpc3QyPVsiR2VybWFueSIsICJVbml0ZWQgS2luZ2RvbSIsIk5ldGhlcmxhbmRzIiwiUG9ydHVnYWwiXQ0KDQpmb3Igcm93IGluIHJldmVyc2VkKHJhbmdlKE1hdHJpeC5TaWRlQXhpcy5EYXRhTWVtYmVycy5Db3VudCkpOg0KICAgIGlmIE1hdHJpeC5TaWRlQXhpcy5EYXRhTWVtYmVyc1tyb3ddLkxhYmVsIGluIGzDtnNjaExpc3QxOiAgICAgICAgICAgICMgYW5wYXNzZW4NCiAgICAgICAgTWF0cml4LkRlbGV0ZVJvdyhyb3cpDQo=&lt;/d2p1:Script&gt;&lt;/d2p1:PackagedScript&gt;&lt;/d2p1:Transformation&gt;&lt;/Query&gt;&lt;Version&gt;4.2.0.0&lt;/Version&gt;&lt;/ShapeLink&gt;"/>
</p:tagLst>
</file>

<file path=ppt/tags/tag15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40:39.3458453+01:00&lt;/d3p1:LastUpdated&gt;&lt;d3p1:Script&gt;DQpmcmFnZT0iSG93IGltcG9ydGFudCBkbyB5b3UgdGhpbmsgdGhlIGZvbGxvd2luZyBJQ1Qgc2tpbGxzIGFyZSBvbiB5b3VyIGNhcmVlciBwYXRoPzsgIg0KYmFzaXM9IkFsbCByZXNwb25kZW50czsgIg0KDQpsaXN0ZT1bXQ0KDQpmb3Igcm93IGluIHJhbmdlKE1hdHJpeC5TaWRlQXhpcy5EYXRhTWVtYmVycy5Db3VudCk6DQoJZm9yIGNvbCBpbiByYW5nZShNYXRyaXguVG9wQXhpcy5EYXRhTWVtYmVycy5Db3VudCk6DQoJCWxpc3RlLmFwcGVuZChNYXRyaXhbcm93XVtjb2xdWzBdLk51bWVyaWNWYWx1ZSkNCgkJDQoJCQ0Kbj0ibj0iKyBzdHIoaW50KG1pbihsaXN0ZSkpKSArICItIiArIHN0cihpbnQobWF4KGxpc3RlKSkpDQoNClNoYXBlLlRleHRmcmFtZS5UZXh0cmFuZ2UuVGV4dCA9IGZyYWdlICsgYmFzaXMgKyBuICsgIjsgTWVhbnMgYXJlIHNob3duI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3_1_1&lt;/d2p1:TableName&gt;&lt;/d2p1:DataQueryItem&gt;&lt;d2p1:DataQueryItem&gt;&lt;d2p1:ColumnSelection&gt;/1&lt;/d2p1:ColumnSelection&gt;&lt;d2p1:ConnectionName&gt;Total&lt;/d2p1:ConnectionName&gt;&lt;d2p1:DataQueryType&gt;SelectRowInGroup&lt;/d2p1:DataQueryType&gt;&lt;d2p1:RowSelection&gt;/0[1]&lt;/d2p1:RowSelection&gt;&lt;d2p1:TableName&gt;q33_2_1&lt;/d2p1:TableName&gt;&lt;/d2p1:DataQueryItem&gt;&lt;d2p1:DataQueryItem&gt;&lt;d2p1:ColumnSelection&gt;/1&lt;/d2p1:ColumnSelection&gt;&lt;d2p1:ConnectionName&gt;Total&lt;/d2p1:ConnectionName&gt;&lt;d2p1:DataQueryType&gt;SelectRowInGroup&lt;/d2p1:DataQueryType&gt;&lt;d2p1:RowSelection&gt;/0[1]&lt;/d2p1:RowSelection&gt;&lt;d2p1:TableName&gt;q33_3_1&lt;/d2p1:TableName&gt;&lt;/d2p1:DataQueryItem&gt;&lt;d2p1:DataQueryItem&gt;&lt;d2p1:ColumnSelection&gt;/1&lt;/d2p1:ColumnSelection&gt;&lt;d2p1:ConnectionName&gt;Total&lt;/d2p1:ConnectionName&gt;&lt;d2p1:DataQueryType&gt;SelectRowInGroup&lt;/d2p1:DataQueryType&gt;&lt;d2p1:RowSelection&gt;/0[1]&lt;/d2p1:RowSelection&gt;&lt;d2p1:TableName&gt;q33_4_1&lt;/d2p1:TableName&gt;&lt;/d2p1:DataQueryItem&gt;&lt;d2p1:DataQueryItem&gt;&lt;d2p1:ColumnSelection&gt;/1&lt;/d2p1:ColumnSelection&gt;&lt;d2p1:ConnectionName&gt;Total&lt;/d2p1:ConnectionName&gt;&lt;d2p1:DataQueryType&gt;SelectRowInGroup&lt;/d2p1:DataQueryType&gt;&lt;d2p1:RowSelection&gt;/0[1]&lt;/d2p1:RowSelection&gt;&lt;d2p1:TableName&gt;q33_5_1&lt;/d2p1:TableName&gt;&lt;/d2p1:DataQueryItem&gt;&lt;d2p1:DataQueryItem&gt;&lt;d2p1:ColumnSelection&gt;/1&lt;/d2p1:ColumnSelection&gt;&lt;d2p1:ConnectionName&gt;Total&lt;/d2p1:ConnectionName&gt;&lt;d2p1:DataQueryType&gt;SelectRowInGroup&lt;/d2p1:DataQueryType&gt;&lt;d2p1:RowSelection&gt;/0[1]&lt;/d2p1:RowSelection&gt;&lt;d2p1:TableName&gt;q33_6_1&lt;/d2p1:TableName&gt;&lt;/d2p1:DataQueryItem&gt;&lt;d2p1:DataQueryItem&gt;&lt;d2p1:ColumnSelection&gt;/1&lt;/d2p1:ColumnSelection&gt;&lt;d2p1:ConnectionName&gt;Total&lt;/d2p1:ConnectionName&gt;&lt;d2p1:DataQueryType&gt;SelectRowInGroup&lt;/d2p1:DataQueryType&gt;&lt;d2p1:RowSelection&gt;/0[1]&lt;/d2p1:RowSelection&gt;&lt;d2p1:TableName&gt;q33_7_1&lt;/d2p1:TableName&gt;&lt;/d2p1:DataQueryItem&gt;&lt;d2p1:DataQueryItem&gt;&lt;d2p1:ColumnSelection&gt;/1&lt;/d2p1:ColumnSelection&gt;&lt;d2p1:ConnectionName&gt;Total&lt;/d2p1:ConnectionName&gt;&lt;d2p1:DataQueryType&gt;SelectRowInGroup&lt;/d2p1:DataQueryType&gt;&lt;d2p1:RowSelection&gt;/0[1]&lt;/d2p1:RowSelection&gt;&lt;d2p1:TableName&gt;q33_8_1&lt;/d2p1:TableName&gt;&lt;/d2p1:DataQueryItem&gt;&lt;d2p1:DataQueryItem&gt;&lt;d2p1:ColumnSelection&gt;/1&lt;/d2p1:ColumnSelection&gt;&lt;d2p1:ConnectionName&gt;Total&lt;/d2p1:ConnectionName&gt;&lt;d2p1:DataQueryType&gt;SelectRowInGroup&lt;/d2p1:DataQueryType&gt;&lt;d2p1:RowSelection&gt;/0[1]&lt;/d2p1:RowSelection&gt;&lt;d2p1:TableName&gt;q33_9_1&lt;/d2p1:TableName&gt;&lt;/d2p1:DataQueryItem&gt;&lt;d2p1:DataQueryItem&gt;&lt;d2p1:ColumnSelection&gt;/1&lt;/d2p1:ColumnSelection&gt;&lt;d2p1:ConnectionName&gt;Total&lt;/d2p1:ConnectionName&gt;&lt;d2p1:DataQueryType&gt;SelectRowInGroup&lt;/d2p1:DataQueryType&gt;&lt;d2p1:RowSelection&gt;/0[1]&lt;/d2p1:RowSelection&gt;&lt;d2p1:TableName&gt;q33_10_1&lt;/d2p1:TableName&gt;&lt;/d2p1:DataQueryItem&gt;&lt;d2p1:DataQueryItem&gt;&lt;d2p1:ColumnSelection&gt;/1&lt;/d2p1:ColumnSelection&gt;&lt;d2p1:ConnectionName&gt;Total&lt;/d2p1:ConnectionName&gt;&lt;d2p1:DataQueryType&gt;SelectRowInGroup&lt;/d2p1:DataQueryType&gt;&lt;d2p1:RowSelection&gt;/0[1]&lt;/d2p1:RowSelection&gt;&lt;d2p1:TableName&gt;q33_11_1&lt;/d2p1:TableName&gt;&lt;/d2p1:DataQueryItem&gt;&lt;d2p1:DataQueryItem&gt;&lt;d2p1:ColumnSelection&gt;/1&lt;/d2p1:ColumnSelection&gt;&lt;d2p1:ConnectionName&gt;Total&lt;/d2p1:ConnectionName&gt;&lt;d2p1:DataQueryType&gt;SelectRowInGroup&lt;/d2p1:DataQueryType&gt;&lt;d2p1:RowSelection&gt;/0[1]&lt;/d2p1:RowSelection&gt;&lt;d2p1:TableName&gt;q33_12_1&lt;/d2p1:TableName&gt;&lt;/d2p1:DataQueryItem&gt;&lt;d2p1:DataQueryItem&gt;&lt;d2p1:ColumnSelection&gt;/1&lt;/d2p1:ColumnSelection&gt;&lt;d2p1:ConnectionName&gt;Total&lt;/d2p1:ConnectionName&gt;&lt;d2p1:DataQueryType&gt;SelectRowInGroup&lt;/d2p1:DataQueryType&gt;&lt;d2p1:RowSelection&gt;/0[1]&lt;/d2p1:RowSelection&gt;&lt;d2p1:TableName&gt;q33_13_1&lt;/d2p1:TableName&gt;&lt;/d2p1:DataQueryItem&gt;&lt;d2p1:DataQueryItem&gt;&lt;d2p1:ColumnSelection&gt;/1&lt;/d2p1:ColumnSelection&gt;&lt;d2p1:ConnectionName&gt;Total&lt;/d2p1:ConnectionName&gt;&lt;d2p1:DataQueryType&gt;SelectRowInGroup&lt;/d2p1:DataQueryType&gt;&lt;d2p1:RowSelection&gt;/0[1]&lt;/d2p1:RowSelection&gt;&lt;d2p1:TableName&gt;q33_14_1&lt;/d2p1:TableName&gt;&lt;/d2p1:DataQueryItem&gt;&lt;d2p1:DataQueryItem&gt;&lt;d2p1:ColumnSelection&gt;/1&lt;/d2p1:ColumnSelection&gt;&lt;d2p1:ConnectionName&gt;Total&lt;/d2p1:ConnectionName&gt;&lt;d2p1:DataQueryType&gt;SelectRowInGroup&lt;/d2p1:DataQueryType&gt;&lt;d2p1:RowSelection&gt;/0[1]&lt;/d2p1:RowSelection&gt;&lt;d2p1:TableName&gt;q33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40:38.9558828+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5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45:02.9926914+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1]&lt;/d2p1:RowSelection&gt;&lt;d2p1:TableName&gt;q33_1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_1&lt;/d2p1:TableName&gt;&lt;/d2p1:DataQueryItem&gt;&lt;d2p1:DataQueryItem&gt;&lt;d2p1:ColumnSelection&gt;/0[1]&lt;/d2p1:ColumnSelection&gt;&lt;d2p1:ConnectionName&gt;Total&lt;/d2p1:ConnectionName&gt;&lt;d2p1:DataQueryType&gt;SelectCell&lt;/d2p1:DataQueryType&gt;&lt;d2p1:RowSelection&gt;/0[11]&lt;/d2p1:RowSelection&gt;&lt;d2p1:TableName&gt;q33_2_1&lt;/d2p1:TableName&gt;&lt;/d2p1:DataQueryItem&gt;&lt;d2p1:DataQueryItem&gt;&lt;d2p1:ColumnSelection&gt;/1&lt;/d2p1:ColumnSelection&gt;&lt;d2p1:ConnectionName&gt;Total&lt;/d2p1:ConnectionName&gt;&lt;d2p1:DataQueryType&gt;SelectRowInGroup&lt;/d2p1:DataQueryType&gt;&lt;d2p1:RowSelection&gt;/0[11]&lt;/d2p1:RowSelection&gt;&lt;d2p1:TableName&gt;q33_2_1&lt;/d2p1:TableName&gt;&lt;/d2p1:DataQueryItem&gt;&lt;d2p1:DataQueryItem&gt;&lt;d2p1:ColumnSelection&gt;/0[1]&lt;/d2p1:ColumnSelection&gt;&lt;d2p1:ConnectionName&gt;Total&lt;/d2p1:ConnectionName&gt;&lt;d2p1:DataQueryType&gt;SelectCell&lt;/d2p1:DataQueryType&gt;&lt;d2p1:RowSelection&gt;/0[11]&lt;/d2p1:RowSelection&gt;&lt;d2p1:TableName&gt;q33_3_1&lt;/d2p1:TableName&gt;&lt;/d2p1:DataQueryItem&gt;&lt;d2p1:DataQueryItem&gt;&lt;d2p1:ColumnSelection&gt;/1&lt;/d2p1:ColumnSelection&gt;&lt;d2p1:ConnectionName&gt;Total&lt;/d2p1:ConnectionName&gt;&lt;d2p1:DataQueryType&gt;SelectRowInGroup&lt;/d2p1:DataQueryType&gt;&lt;d2p1:RowSelection&gt;/0[11]&lt;/d2p1:RowSelection&gt;&lt;d2p1:TableName&gt;q33_3_1&lt;/d2p1:TableName&gt;&lt;/d2p1:DataQueryItem&gt;&lt;d2p1:DataQueryItem&gt;&lt;d2p1:ColumnSelection&gt;/0[1]&lt;/d2p1:ColumnSelection&gt;&lt;d2p1:ConnectionName&gt;Total&lt;/d2p1:ConnectionName&gt;&lt;d2p1:DataQueryType&gt;SelectCell&lt;/d2p1:DataQueryType&gt;&lt;d2p1:RowSelection&gt;/0[11]&lt;/d2p1:RowSelection&gt;&lt;d2p1:TableName&gt;q33_4_1&lt;/d2p1:TableName&gt;&lt;/d2p1:DataQueryItem&gt;&lt;d2p1:DataQueryItem&gt;&lt;d2p1:ColumnSelection&gt;/1&lt;/d2p1:ColumnSelection&gt;&lt;d2p1:ConnectionName&gt;Total&lt;/d2p1:ConnectionName&gt;&lt;d2p1:DataQueryType&gt;SelectRowInGroup&lt;/d2p1:DataQueryType&gt;&lt;d2p1:RowSelection&gt;/0[11]&lt;/d2p1:RowSelection&gt;&lt;d2p1:TableName&gt;q33_4_1&lt;/d2p1:TableName&gt;&lt;/d2p1:DataQueryItem&gt;&lt;d2p1:DataQueryItem&gt;&lt;d2p1:ColumnSelection&gt;/0[1]&lt;/d2p1:ColumnSelection&gt;&lt;d2p1:ConnectionName&gt;Total&lt;/d2p1:ConnectionName&gt;&lt;d2p1:DataQueryType&gt;SelectCell&lt;/d2p1:DataQueryType&gt;&lt;d2p1:RowSelection&gt;/0[11]&lt;/d2p1:RowSelection&gt;&lt;d2p1:TableName&gt;q33_5_1&lt;/d2p1:TableName&gt;&lt;/d2p1:DataQueryItem&gt;&lt;d2p1:DataQueryItem&gt;&lt;d2p1:ColumnSelection&gt;/1&lt;/d2p1:ColumnSelection&gt;&lt;d2p1:ConnectionName&gt;Total&lt;/d2p1:ConnectionName&gt;&lt;d2p1:DataQueryType&gt;SelectRowInGroup&lt;/d2p1:DataQueryType&gt;&lt;d2p1:RowSelection&gt;/0[11]&lt;/d2p1:RowSelection&gt;&lt;d2p1:TableName&gt;q33_5_1&lt;/d2p1:TableName&gt;&lt;/d2p1:DataQueryItem&gt;&lt;d2p1:DataQueryItem&gt;&lt;d2p1:ColumnSelection&gt;/0[1]&lt;/d2p1:ColumnSelection&gt;&lt;d2p1:ConnectionName&gt;Total&lt;/d2p1:ConnectionName&gt;&lt;d2p1:DataQueryType&gt;SelectCell&lt;/d2p1:DataQueryType&gt;&lt;d2p1:RowSelection&gt;/0[11]&lt;/d2p1:RowSelection&gt;&lt;d2p1:TableName&gt;q33_6_1&lt;/d2p1:TableName&gt;&lt;/d2p1:DataQueryItem&gt;&lt;d2p1:DataQueryItem&gt;&lt;d2p1:ColumnSelection&gt;/1&lt;/d2p1:ColumnSelection&gt;&lt;d2p1:ConnectionName&gt;Total&lt;/d2p1:ConnectionName&gt;&lt;d2p1:DataQueryType&gt;SelectRowInGroup&lt;/d2p1:DataQueryType&gt;&lt;d2p1:RowSelection&gt;/0[11]&lt;/d2p1:RowSelection&gt;&lt;d2p1:TableName&gt;q33_6_1&lt;/d2p1:TableName&gt;&lt;/d2p1:DataQueryItem&gt;&lt;d2p1:DataQueryItem&gt;&lt;d2p1:ColumnSelection&gt;/0[1]&lt;/d2p1:ColumnSelection&gt;&lt;d2p1:ConnectionName&gt;Total&lt;/d2p1:ConnectionName&gt;&lt;d2p1:DataQueryType&gt;SelectCell&lt;/d2p1:DataQueryType&gt;&lt;d2p1:RowSelection&gt;/0[11]&lt;/d2p1:RowSelection&gt;&lt;d2p1:TableName&gt;q33_7_1&lt;/d2p1:TableName&gt;&lt;/d2p1:DataQueryItem&gt;&lt;d2p1:DataQueryItem&gt;&lt;d2p1:ColumnSelection&gt;/1&lt;/d2p1:ColumnSelection&gt;&lt;d2p1:ConnectionName&gt;Total&lt;/d2p1:ConnectionName&gt;&lt;d2p1:DataQueryType&gt;SelectRowInGroup&lt;/d2p1:DataQueryType&gt;&lt;d2p1:RowSelection&gt;/0[11]&lt;/d2p1:RowSelection&gt;&lt;d2p1:TableName&gt;q33_7_1&lt;/d2p1:TableName&gt;&lt;/d2p1:DataQueryItem&gt;&lt;d2p1:DataQueryItem&gt;&lt;d2p1:ColumnSelection&gt;/0[1]&lt;/d2p1:ColumnSelection&gt;&lt;d2p1:ConnectionName&gt;Total&lt;/d2p1:ConnectionName&gt;&lt;d2p1:DataQueryType&gt;SelectCell&lt;/d2p1:DataQueryType&gt;&lt;d2p1:RowSelection&gt;/0[11]&lt;/d2p1:RowSelection&gt;&lt;d2p1:TableName&gt;q33_8_1&lt;/d2p1:TableName&gt;&lt;/d2p1:DataQueryItem&gt;&lt;d2p1:DataQueryItem&gt;&lt;d2p1:ColumnSelection&gt;/1&lt;/d2p1:ColumnSelection&gt;&lt;d2p1:ConnectionName&gt;Total&lt;/d2p1:ConnectionName&gt;&lt;d2p1:DataQueryType&gt;SelectRowInGroup&lt;/d2p1:DataQueryType&gt;&lt;d2p1:RowSelection&gt;/0[11]&lt;/d2p1:RowSelection&gt;&lt;d2p1:TableName&gt;q33_8_1&lt;/d2p1:TableName&gt;&lt;/d2p1:DataQueryItem&gt;&lt;d2p1:DataQueryItem&gt;&lt;d2p1:ColumnSelection&gt;/0[1]&lt;/d2p1:ColumnSelection&gt;&lt;d2p1:ConnectionName&gt;Total&lt;/d2p1:ConnectionName&gt;&lt;d2p1:DataQueryType&gt;SelectCell&lt;/d2p1:DataQueryType&gt;&lt;d2p1:RowSelection&gt;/0[11]&lt;/d2p1:RowSelection&gt;&lt;d2p1:TableName&gt;q33_9_1&lt;/d2p1:TableName&gt;&lt;/d2p1:DataQueryItem&gt;&lt;d2p1:DataQueryItem&gt;&lt;d2p1:ColumnSelection&gt;/1&lt;/d2p1:ColumnSelection&gt;&lt;d2p1:ConnectionName&gt;Total&lt;/d2p1:ConnectionName&gt;&lt;d2p1:DataQueryType&gt;SelectRowInGroup&lt;/d2p1:DataQueryType&gt;&lt;d2p1:RowSelection&gt;/0[11]&lt;/d2p1:RowSelection&gt;&lt;d2p1:TableName&gt;q33_9_1&lt;/d2p1:TableName&gt;&lt;/d2p1:DataQueryItem&gt;&lt;d2p1:DataQueryItem&gt;&lt;d2p1:ColumnSelection&gt;/0[1]&lt;/d2p1:ColumnSelection&gt;&lt;d2p1:ConnectionName&gt;Total&lt;/d2p1:ConnectionName&gt;&lt;d2p1:DataQueryType&gt;SelectCell&lt;/d2p1:DataQueryType&gt;&lt;d2p1:RowSelection&gt;/0[11]&lt;/d2p1:RowSelection&gt;&lt;d2p1:TableName&gt;q33_10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0_1&lt;/d2p1:TableName&gt;&lt;/d2p1:DataQueryItem&gt;&lt;d2p1:DataQueryItem&gt;&lt;d2p1:ColumnSelection&gt;/0[1]&lt;/d2p1:ColumnSelection&gt;&lt;d2p1:ConnectionName&gt;Total&lt;/d2p1:ConnectionName&gt;&lt;d2p1:DataQueryType&gt;SelectCell&lt;/d2p1:DataQueryType&gt;&lt;d2p1:RowSelection&gt;/0[11]&lt;/d2p1:RowSelection&gt;&lt;d2p1:TableName&gt;q33_11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1_1&lt;/d2p1:TableName&gt;&lt;/d2p1:DataQueryItem&gt;&lt;d2p1:DataQueryItem&gt;&lt;d2p1:ColumnSelection&gt;/0[1]&lt;/d2p1:ColumnSelection&gt;&lt;d2p1:ConnectionName&gt;Total&lt;/d2p1:ConnectionName&gt;&lt;d2p1:DataQueryType&gt;SelectCell&lt;/d2p1:DataQueryType&gt;&lt;d2p1:RowSelection&gt;/0[11]&lt;/d2p1:RowSelection&gt;&lt;d2p1:TableName&gt;q33_12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2_1&lt;/d2p1:TableName&gt;&lt;/d2p1:DataQueryItem&gt;&lt;d2p1:DataQueryItem&gt;&lt;d2p1:ColumnSelection&gt;/0[1]&lt;/d2p1:ColumnSelection&gt;&lt;d2p1:ConnectionName&gt;Total&lt;/d2p1:ConnectionName&gt;&lt;d2p1:DataQueryType&gt;SelectCell&lt;/d2p1:DataQueryType&gt;&lt;d2p1:RowSelection&gt;/0[11]&lt;/d2p1:RowSelection&gt;&lt;d2p1:TableName&gt;q33_13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3_1&lt;/d2p1:TableName&gt;&lt;/d2p1:DataQueryItem&gt;&lt;d2p1:DataQueryItem&gt;&lt;d2p1:ColumnSelection&gt;/0[1]&lt;/d2p1:ColumnSelection&gt;&lt;d2p1:ConnectionName&gt;Total&lt;/d2p1:ConnectionName&gt;&lt;d2p1:DataQueryType&gt;SelectCell&lt;/d2p1:DataQueryType&gt;&lt;d2p1:RowSelection&gt;/0[11]&lt;/d2p1:RowSelection&gt;&lt;d2p1:TableName&gt;q33_14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4_1&lt;/d2p1:TableName&gt;&lt;/d2p1:DataQueryItem&gt;&lt;d2p1:DataQueryItem&gt;&lt;d2p1:ColumnSelection&gt;/0[1]&lt;/d2p1:ColumnSelection&gt;&lt;d2p1:ConnectionName&gt;Total&lt;/d2p1:ConnectionName&gt;&lt;d2p1:DataQueryType&gt;SelectCell&lt;/d2p1:DataQueryType&gt;&lt;d2p1:RowSelection&gt;/0[11]&lt;/d2p1:RowSelection&gt;&lt;d2p1:TableName&gt;q33_15_1&lt;/d2p1:TableName&gt;&lt;/d2p1:DataQueryItem&gt;&lt;d2p1:DataQueryItem&gt;&lt;d2p1:ColumnSelection&gt;/1&lt;/d2p1:ColumnSelection&gt;&lt;d2p1:ConnectionName&gt;Total&lt;/d2p1:ConnectionName&gt;&lt;d2p1:DataQueryType&gt;SelectRowInGroup&lt;/d2p1:DataQueryType&gt;&lt;d2p1:RowSelection&gt;/0[11]&lt;/d2p1:RowSelection&gt;&lt;d2p1:TableName&gt;q33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45:02.9614912+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mZvciBjb2wgaW4gcmV2ZXJzZWQocmFuZ2UoOCkpOg0KCQlNYXRyaXguRGVsZXRlQ29sdW1uKGNvbCkNCgkJDQptYy5GaWxsV2l0aEJhcnMoOCkNCg0KbMO2c2NoTGlzdDE9WyJJdGFseSIsIlNwYWluIiwiQ3plY2ggUmVwdWJsaWMiLCJJcmVsYW5kIl0NCmzDtnNjaExpc3QyPVsiR2VybWFueSIsICJVbml0ZWQgS2luZ2RvbSIsIk5ldGhlcmxhbmRzIiwiUG9ydHVnYWwiXQ0KDQpmb3Igcm93IGluIHJldmVyc2VkKHJhbmdlKE1hdHJpeC5TaWRlQXhpcy5EYXRhTWVtYmVycy5Db3VudCkpOg0KICAgIGlmIE1hdHJpeC5TaWRlQXhpcy5EYXRhTWVtYmVyc1tyb3ddLkxhYmVsIGluIGzDtnNjaExpc3QyOiAgICAgICAgICAgICMgYW5wYXNzZW4NCiAgICAgICAgTWF0cml4LkRlbGV0ZVJvdyhyb3cpDQo=&lt;/d2p1:Script&gt;&lt;/d2p1:PackagedScript&gt;&lt;/d2p1:Transformation&gt;&lt;/Query&gt;&lt;Version&gt;4.2.0.0&lt;/Version&gt;&lt;/ShapeLink&gt;"/>
</p:tagLst>
</file>

<file path=ppt/tags/tag15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40:39.3458453+01:00&lt;/d3p1:LastUpdated&gt;&lt;d3p1:Script&gt;DQpmcmFnZT0iSG93IGltcG9ydGFudCBkbyB5b3UgdGhpbmsgdGhlIGZvbGxvd2luZyBJQ1Qgc2tpbGxzIGFyZSBvbiB5b3VyIGNhcmVlciBwYXRoPzsgIg0KYmFzaXM9IkFsbCByZXNwb25kZW50czsgIg0KDQpsaXN0ZT1bXQ0KDQpmb3Igcm93IGluIHJhbmdlKE1hdHJpeC5TaWRlQXhpcy5EYXRhTWVtYmVycy5Db3VudCk6DQoJZm9yIGNvbCBpbiByYW5nZShNYXRyaXguVG9wQXhpcy5EYXRhTWVtYmVycy5Db3VudCk6DQoJCWxpc3RlLmFwcGVuZChNYXRyaXhbcm93XVtjb2xdWzBdLk51bWVyaWNWYWx1ZSkNCgkJDQoJCQ0Kbj0ibj0iKyBzdHIoaW50KG1pbihsaXN0ZSkpKSArICItIiArIHN0cihpbnQobWF4KGxpc3RlKSkpDQoNClNoYXBlLlRleHRmcmFtZS5UZXh0cmFuZ2UuVGV4dCA9IGZyYWdlICsgYmFzaXMgKyBuICsgIjsgTWVhbnMgYXJlIHNob3duI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3_1_1&lt;/d2p1:TableName&gt;&lt;/d2p1:DataQueryItem&gt;&lt;d2p1:DataQueryItem&gt;&lt;d2p1:ColumnSelection&gt;/1&lt;/d2p1:ColumnSelection&gt;&lt;d2p1:ConnectionName&gt;Total&lt;/d2p1:ConnectionName&gt;&lt;d2p1:DataQueryType&gt;SelectRowInGroup&lt;/d2p1:DataQueryType&gt;&lt;d2p1:RowSelection&gt;/0[1]&lt;/d2p1:RowSelection&gt;&lt;d2p1:TableName&gt;q33_2_1&lt;/d2p1:TableName&gt;&lt;/d2p1:DataQueryItem&gt;&lt;d2p1:DataQueryItem&gt;&lt;d2p1:ColumnSelection&gt;/1&lt;/d2p1:ColumnSelection&gt;&lt;d2p1:ConnectionName&gt;Total&lt;/d2p1:ConnectionName&gt;&lt;d2p1:DataQueryType&gt;SelectRowInGroup&lt;/d2p1:DataQueryType&gt;&lt;d2p1:RowSelection&gt;/0[1]&lt;/d2p1:RowSelection&gt;&lt;d2p1:TableName&gt;q33_3_1&lt;/d2p1:TableName&gt;&lt;/d2p1:DataQueryItem&gt;&lt;d2p1:DataQueryItem&gt;&lt;d2p1:ColumnSelection&gt;/1&lt;/d2p1:ColumnSelection&gt;&lt;d2p1:ConnectionName&gt;Total&lt;/d2p1:ConnectionName&gt;&lt;d2p1:DataQueryType&gt;SelectRowInGroup&lt;/d2p1:DataQueryType&gt;&lt;d2p1:RowSelection&gt;/0[1]&lt;/d2p1:RowSelection&gt;&lt;d2p1:TableName&gt;q33_4_1&lt;/d2p1:TableName&gt;&lt;/d2p1:DataQueryItem&gt;&lt;d2p1:DataQueryItem&gt;&lt;d2p1:ColumnSelection&gt;/1&lt;/d2p1:ColumnSelection&gt;&lt;d2p1:ConnectionName&gt;Total&lt;/d2p1:ConnectionName&gt;&lt;d2p1:DataQueryType&gt;SelectRowInGroup&lt;/d2p1:DataQueryType&gt;&lt;d2p1:RowSelection&gt;/0[1]&lt;/d2p1:RowSelection&gt;&lt;d2p1:TableName&gt;q33_5_1&lt;/d2p1:TableName&gt;&lt;/d2p1:DataQueryItem&gt;&lt;d2p1:DataQueryItem&gt;&lt;d2p1:ColumnSelection&gt;/1&lt;/d2p1:ColumnSelection&gt;&lt;d2p1:ConnectionName&gt;Total&lt;/d2p1:ConnectionName&gt;&lt;d2p1:DataQueryType&gt;SelectRowInGroup&lt;/d2p1:DataQueryType&gt;&lt;d2p1:RowSelection&gt;/0[1]&lt;/d2p1:RowSelection&gt;&lt;d2p1:TableName&gt;q33_6_1&lt;/d2p1:TableName&gt;&lt;/d2p1:DataQueryItem&gt;&lt;d2p1:DataQueryItem&gt;&lt;d2p1:ColumnSelection&gt;/1&lt;/d2p1:ColumnSelection&gt;&lt;d2p1:ConnectionName&gt;Total&lt;/d2p1:ConnectionName&gt;&lt;d2p1:DataQueryType&gt;SelectRowInGroup&lt;/d2p1:DataQueryType&gt;&lt;d2p1:RowSelection&gt;/0[1]&lt;/d2p1:RowSelection&gt;&lt;d2p1:TableName&gt;q33_7_1&lt;/d2p1:TableName&gt;&lt;/d2p1:DataQueryItem&gt;&lt;d2p1:DataQueryItem&gt;&lt;d2p1:ColumnSelection&gt;/1&lt;/d2p1:ColumnSelection&gt;&lt;d2p1:ConnectionName&gt;Total&lt;/d2p1:ConnectionName&gt;&lt;d2p1:DataQueryType&gt;SelectRowInGroup&lt;/d2p1:DataQueryType&gt;&lt;d2p1:RowSelection&gt;/0[1]&lt;/d2p1:RowSelection&gt;&lt;d2p1:TableName&gt;q33_8_1&lt;/d2p1:TableName&gt;&lt;/d2p1:DataQueryItem&gt;&lt;d2p1:DataQueryItem&gt;&lt;d2p1:ColumnSelection&gt;/1&lt;/d2p1:ColumnSelection&gt;&lt;d2p1:ConnectionName&gt;Total&lt;/d2p1:ConnectionName&gt;&lt;d2p1:DataQueryType&gt;SelectRowInGroup&lt;/d2p1:DataQueryType&gt;&lt;d2p1:RowSelection&gt;/0[1]&lt;/d2p1:RowSelection&gt;&lt;d2p1:TableName&gt;q33_9_1&lt;/d2p1:TableName&gt;&lt;/d2p1:DataQueryItem&gt;&lt;d2p1:DataQueryItem&gt;&lt;d2p1:ColumnSelection&gt;/1&lt;/d2p1:ColumnSelection&gt;&lt;d2p1:ConnectionName&gt;Total&lt;/d2p1:ConnectionName&gt;&lt;d2p1:DataQueryType&gt;SelectRowInGroup&lt;/d2p1:DataQueryType&gt;&lt;d2p1:RowSelection&gt;/0[1]&lt;/d2p1:RowSelection&gt;&lt;d2p1:TableName&gt;q33_10_1&lt;/d2p1:TableName&gt;&lt;/d2p1:DataQueryItem&gt;&lt;d2p1:DataQueryItem&gt;&lt;d2p1:ColumnSelection&gt;/1&lt;/d2p1:ColumnSelection&gt;&lt;d2p1:ConnectionName&gt;Total&lt;/d2p1:ConnectionName&gt;&lt;d2p1:DataQueryType&gt;SelectRowInGroup&lt;/d2p1:DataQueryType&gt;&lt;d2p1:RowSelection&gt;/0[1]&lt;/d2p1:RowSelection&gt;&lt;d2p1:TableName&gt;q33_11_1&lt;/d2p1:TableName&gt;&lt;/d2p1:DataQueryItem&gt;&lt;d2p1:DataQueryItem&gt;&lt;d2p1:ColumnSelection&gt;/1&lt;/d2p1:ColumnSelection&gt;&lt;d2p1:ConnectionName&gt;Total&lt;/d2p1:ConnectionName&gt;&lt;d2p1:DataQueryType&gt;SelectRowInGroup&lt;/d2p1:DataQueryType&gt;&lt;d2p1:RowSelection&gt;/0[1]&lt;/d2p1:RowSelection&gt;&lt;d2p1:TableName&gt;q33_12_1&lt;/d2p1:TableName&gt;&lt;/d2p1:DataQueryItem&gt;&lt;d2p1:DataQueryItem&gt;&lt;d2p1:ColumnSelection&gt;/1&lt;/d2p1:ColumnSelection&gt;&lt;d2p1:ConnectionName&gt;Total&lt;/d2p1:ConnectionName&gt;&lt;d2p1:DataQueryType&gt;SelectRowInGroup&lt;/d2p1:DataQueryType&gt;&lt;d2p1:RowSelection&gt;/0[1]&lt;/d2p1:RowSelection&gt;&lt;d2p1:TableName&gt;q33_13_1&lt;/d2p1:TableName&gt;&lt;/d2p1:DataQueryItem&gt;&lt;d2p1:DataQueryItem&gt;&lt;d2p1:ColumnSelection&gt;/1&lt;/d2p1:ColumnSelection&gt;&lt;d2p1:ConnectionName&gt;Total&lt;/d2p1:ConnectionName&gt;&lt;d2p1:DataQueryType&gt;SelectRowInGroup&lt;/d2p1:DataQueryType&gt;&lt;d2p1:RowSelection&gt;/0[1]&lt;/d2p1:RowSelection&gt;&lt;d2p1:TableName&gt;q33_14_1&lt;/d2p1:TableName&gt;&lt;/d2p1:DataQueryItem&gt;&lt;d2p1:DataQueryItem&gt;&lt;d2p1:ColumnSelection&gt;/1&lt;/d2p1:ColumnSelection&gt;&lt;d2p1:ConnectionName&gt;Total&lt;/d2p1:ConnectionName&gt;&lt;d2p1:DataQueryType&gt;SelectRowInGroup&lt;/d2p1:DataQueryType&gt;&lt;d2p1:RowSelection&gt;/0[1]&lt;/d2p1:RowSelection&gt;&lt;d2p1:TableName&gt;q33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40:38.9558828+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5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45:42.3673438+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1]&lt;/d2p1:RowSelection&gt;&lt;d2p1:TableName&gt;q33_1_1&lt;/d2p1:TableName&gt;&lt;/d2p1:DataQueryItem&gt;&lt;d2p1:DataQueryItem&gt;&lt;d2p1:ColumnSelection&gt;/0[1]&lt;/d2p1:ColumnSelection&gt;&lt;d2p1:ConnectionName&gt;Total&lt;/d2p1:ConnectionName&gt;&lt;d2p1:DataQueryType&gt;SelectCell&lt;/d2p1:DataQueryType&gt;&lt;d2p1:RowSelection&gt;/0[11]&lt;/d2p1:RowSelection&gt;&lt;d2p1:TableName&gt;q33_2_1&lt;/d2p1:TableName&gt;&lt;/d2p1:DataQueryItem&gt;&lt;d2p1:DataQueryItem&gt;&lt;d2p1:ColumnSelection&gt;/0[1]&lt;/d2p1:ColumnSelection&gt;&lt;d2p1:ConnectionName&gt;Total&lt;/d2p1:ConnectionName&gt;&lt;d2p1:DataQueryType&gt;SelectCell&lt;/d2p1:DataQueryType&gt;&lt;d2p1:RowSelection&gt;/0[11]&lt;/d2p1:RowSelection&gt;&lt;d2p1:TableName&gt;q33_3_1&lt;/d2p1:TableName&gt;&lt;/d2p1:DataQueryItem&gt;&lt;d2p1:DataQueryItem&gt;&lt;d2p1:ColumnSelection&gt;/0[1]&lt;/d2p1:ColumnSelection&gt;&lt;d2p1:ConnectionName&gt;Total&lt;/d2p1:ConnectionName&gt;&lt;d2p1:DataQueryType&gt;SelectCell&lt;/d2p1:DataQueryType&gt;&lt;d2p1:RowSelection&gt;/0[11]&lt;/d2p1:RowSelection&gt;&lt;d2p1:TableName&gt;q33_4_1&lt;/d2p1:TableName&gt;&lt;/d2p1:DataQueryItem&gt;&lt;d2p1:DataQueryItem&gt;&lt;d2p1:ColumnSelection&gt;/0[1]&lt;/d2p1:ColumnSelection&gt;&lt;d2p1:ConnectionName&gt;Total&lt;/d2p1:ConnectionName&gt;&lt;d2p1:DataQueryType&gt;SelectCell&lt;/d2p1:DataQueryType&gt;&lt;d2p1:RowSelection&gt;/0[11]&lt;/d2p1:RowSelection&gt;&lt;d2p1:TableName&gt;q33_5_1&lt;/d2p1:TableName&gt;&lt;/d2p1:DataQueryItem&gt;&lt;d2p1:DataQueryItem&gt;&lt;d2p1:ColumnSelection&gt;/0[1]&lt;/d2p1:ColumnSelection&gt;&lt;d2p1:ConnectionName&gt;Total&lt;/d2p1:ConnectionName&gt;&lt;d2p1:DataQueryType&gt;SelectCell&lt;/d2p1:DataQueryType&gt;&lt;d2p1:RowSelection&gt;/0[11]&lt;/d2p1:RowSelection&gt;&lt;d2p1:TableName&gt;q33_6_1&lt;/d2p1:TableName&gt;&lt;/d2p1:DataQueryItem&gt;&lt;d2p1:DataQueryItem&gt;&lt;d2p1:ColumnSelection&gt;/0[1]&lt;/d2p1:ColumnSelection&gt;&lt;d2p1:ConnectionName&gt;Total&lt;/d2p1:ConnectionName&gt;&lt;d2p1:DataQueryType&gt;SelectCell&lt;/d2p1:DataQueryType&gt;&lt;d2p1:RowSelection&gt;/0[11]&lt;/d2p1:RowSelection&gt;&lt;d2p1:TableName&gt;q33_7_1&lt;/d2p1:TableName&gt;&lt;/d2p1:DataQueryItem&gt;&lt;d2p1:DataQueryItem&gt;&lt;d2p1:ColumnSelection&gt;/0[1]&lt;/d2p1:ColumnSelection&gt;&lt;d2p1:ConnectionName&gt;Total&lt;/d2p1:ConnectionName&gt;&lt;d2p1:DataQueryType&gt;SelectCell&lt;/d2p1:DataQueryType&gt;&lt;d2p1:RowSelection&gt;/0[11]&lt;/d2p1:RowSelection&gt;&lt;d2p1:TableName&gt;q33_8_1&lt;/d2p1:TableName&gt;&lt;/d2p1:DataQueryItem&gt;&lt;d2p1:DataQueryItem&gt;&lt;d2p1:ColumnSelection&gt;/0[1]&lt;/d2p1:ColumnSelection&gt;&lt;d2p1:ConnectionName&gt;Total&lt;/d2p1:ConnectionName&gt;&lt;d2p1:DataQueryType&gt;SelectCell&lt;/d2p1:DataQueryType&gt;&lt;d2p1:RowSelection&gt;/0[11]&lt;/d2p1:RowSelection&gt;&lt;d2p1:TableName&gt;q33_9_1&lt;/d2p1:TableName&gt;&lt;/d2p1:DataQueryItem&gt;&lt;d2p1:DataQueryItem&gt;&lt;d2p1:ColumnSelection&gt;/0[1]&lt;/d2p1:ColumnSelection&gt;&lt;d2p1:ConnectionName&gt;Total&lt;/d2p1:ConnectionName&gt;&lt;d2p1:DataQueryType&gt;SelectCell&lt;/d2p1:DataQueryType&gt;&lt;d2p1:RowSelection&gt;/0[11]&lt;/d2p1:RowSelection&gt;&lt;d2p1:TableName&gt;q33_10_1&lt;/d2p1:TableName&gt;&lt;/d2p1:DataQueryItem&gt;&lt;d2p1:DataQueryItem&gt;&lt;d2p1:ColumnSelection&gt;/0[1]&lt;/d2p1:ColumnSelection&gt;&lt;d2p1:ConnectionName&gt;Total&lt;/d2p1:ConnectionName&gt;&lt;d2p1:DataQueryType&gt;SelectCell&lt;/d2p1:DataQueryType&gt;&lt;d2p1:RowSelection&gt;/0[11]&lt;/d2p1:RowSelection&gt;&lt;d2p1:TableName&gt;q33_11_1&lt;/d2p1:TableName&gt;&lt;/d2p1:DataQueryItem&gt;&lt;d2p1:DataQueryItem&gt;&lt;d2p1:ColumnSelection&gt;/0[1]&lt;/d2p1:ColumnSelection&gt;&lt;d2p1:ConnectionName&gt;Total&lt;/d2p1:ConnectionName&gt;&lt;d2p1:DataQueryType&gt;SelectCell&lt;/d2p1:DataQueryType&gt;&lt;d2p1:RowSelection&gt;/0[11]&lt;/d2p1:RowSelection&gt;&lt;d2p1:TableName&gt;q33_12_1&lt;/d2p1:TableName&gt;&lt;/d2p1:DataQueryItem&gt;&lt;d2p1:DataQueryItem&gt;&lt;d2p1:ColumnSelection&gt;/0[1]&lt;/d2p1:ColumnSelection&gt;&lt;d2p1:ConnectionName&gt;Total&lt;/d2p1:ConnectionName&gt;&lt;d2p1:DataQueryType&gt;SelectCell&lt;/d2p1:DataQueryType&gt;&lt;d2p1:RowSelection&gt;/0[11]&lt;/d2p1:RowSelection&gt;&lt;d2p1:TableName&gt;q33_13_1&lt;/d2p1:TableName&gt;&lt;/d2p1:DataQueryItem&gt;&lt;d2p1:DataQueryItem&gt;&lt;d2p1:ColumnSelection&gt;/0[1]&lt;/d2p1:ColumnSelection&gt;&lt;d2p1:ConnectionName&gt;Total&lt;/d2p1:ConnectionName&gt;&lt;d2p1:DataQueryType&gt;SelectCell&lt;/d2p1:DataQueryType&gt;&lt;d2p1:RowSelection&gt;/0[11]&lt;/d2p1:RowSelection&gt;&lt;d2p1:TableName&gt;q33_14_1&lt;/d2p1:TableName&gt;&lt;/d2p1:DataQueryItem&gt;&lt;d2p1:DataQueryItem&gt;&lt;d2p1:ColumnSelection&gt;/0[1]&lt;/d2p1:ColumnSelection&gt;&lt;d2p1:ConnectionName&gt;Total&lt;/d2p1:ConnectionName&gt;&lt;d2p1:DataQueryType&gt;SelectCell&lt;/d2p1:DataQueryType&gt;&lt;d2p1:RowSelection&gt;/0[11]&lt;/d2p1:RowSelection&gt;&lt;d2p1:TableName&gt;q33_15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_1&lt;/d2p1:TableName&gt;&lt;/d2p1:DataQueryItem&gt;&lt;d2p1:DataQueryItem&gt;&lt;d2p1:ColumnSelection&gt;/1&lt;/d2p1:ColumnSelection&gt;&lt;d2p1:ConnectionName&gt;Total&lt;/d2p1:ConnectionName&gt;&lt;d2p1:DataQueryType&gt;SelectRowInGroup&lt;/d2p1:DataQueryType&gt;&lt;d2p1:RowSelection&gt;/0[10]&lt;/d2p1:RowSelection&gt;&lt;d2p1:TableName&gt;q34_2_1&lt;/d2p1:TableName&gt;&lt;/d2p1:DataQueryItem&gt;&lt;d2p1:DataQueryItem&gt;&lt;d2p1:ColumnSelection&gt;/1&lt;/d2p1:ColumnSelection&gt;&lt;d2p1:ConnectionName&gt;Total&lt;/d2p1:ConnectionName&gt;&lt;d2p1:DataQueryType&gt;SelectRowInGroup&lt;/d2p1:DataQueryType&gt;&lt;d2p1:RowSelection&gt;/0[10]&lt;/d2p1:RowSelection&gt;&lt;d2p1:TableName&gt;q34_3_1&lt;/d2p1:TableName&gt;&lt;/d2p1:DataQueryItem&gt;&lt;d2p1:DataQueryItem&gt;&lt;d2p1:ColumnSelection&gt;/1&lt;/d2p1:ColumnSelection&gt;&lt;d2p1:ConnectionName&gt;Total&lt;/d2p1:ConnectionName&gt;&lt;d2p1:DataQueryType&gt;SelectRowInGroup&lt;/d2p1:DataQueryType&gt;&lt;d2p1:RowSelection&gt;/0[10]&lt;/d2p1:RowSelection&gt;&lt;d2p1:TableName&gt;q34_4_1&lt;/d2p1:TableName&gt;&lt;/d2p1:DataQueryItem&gt;&lt;d2p1:DataQueryItem&gt;&lt;d2p1:ColumnSelection&gt;/1&lt;/d2p1:ColumnSelection&gt;&lt;d2p1:ConnectionName&gt;Total&lt;/d2p1:ConnectionName&gt;&lt;d2p1:DataQueryType&gt;SelectRowInGroup&lt;/d2p1:DataQueryType&gt;&lt;d2p1:RowSelection&gt;/0[10]&lt;/d2p1:RowSelection&gt;&lt;d2p1:TableName&gt;q34_5_1&lt;/d2p1:TableName&gt;&lt;/d2p1:DataQueryItem&gt;&lt;d2p1:DataQueryItem&gt;&lt;d2p1:ColumnSelection&gt;/1&lt;/d2p1:ColumnSelection&gt;&lt;d2p1:ConnectionName&gt;Total&lt;/d2p1:ConnectionName&gt;&lt;d2p1:DataQueryType&gt;SelectRowInGroup&lt;/d2p1:DataQueryType&gt;&lt;d2p1:RowSelection&gt;/0[10]&lt;/d2p1:RowSelection&gt;&lt;d2p1:TableName&gt;q34_6_1&lt;/d2p1:TableName&gt;&lt;/d2p1:DataQueryItem&gt;&lt;d2p1:DataQueryItem&gt;&lt;d2p1:ColumnSelection&gt;/1&lt;/d2p1:ColumnSelection&gt;&lt;d2p1:ConnectionName&gt;Total&lt;/d2p1:ConnectionName&gt;&lt;d2p1:DataQueryType&gt;SelectRowInGroup&lt;/d2p1:DataQueryType&gt;&lt;d2p1:RowSelection&gt;/0[10]&lt;/d2p1:RowSelection&gt;&lt;d2p1:TableName&gt;q34_7_1&lt;/d2p1:TableName&gt;&lt;/d2p1:DataQueryItem&gt;&lt;d2p1:DataQueryItem&gt;&lt;d2p1:ColumnSelection&gt;/1&lt;/d2p1:ColumnSelection&gt;&lt;d2p1:ConnectionName&gt;Total&lt;/d2p1:ConnectionName&gt;&lt;d2p1:DataQueryType&gt;SelectRowInGroup&lt;/d2p1:DataQueryType&gt;&lt;d2p1:RowSelection&gt;/0[10]&lt;/d2p1:RowSelection&gt;&lt;d2p1:TableName&gt;q34_8_1&lt;/d2p1:TableName&gt;&lt;/d2p1:DataQueryItem&gt;&lt;d2p1:DataQueryItem&gt;&lt;d2p1:ColumnSelection&gt;/1&lt;/d2p1:ColumnSelection&gt;&lt;d2p1:ConnectionName&gt;Total&lt;/d2p1:ConnectionName&gt;&lt;d2p1:DataQueryType&gt;SelectRowInGroup&lt;/d2p1:DataQueryType&gt;&lt;d2p1:RowSelection&gt;/0[10]&lt;/d2p1:RowSelection&gt;&lt;d2p1:TableName&gt;q34_9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0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1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2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3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4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45:42.3205435+01:00&lt;/d2p1:LastUpdated&gt;&lt;d2p1:Script&gt;aW1wb3J0IG1vZGlmeV9jaGFydCBhcyBtYw0KDQptYy5Nb3ZlVG9wR3JwTGFiZWwoKQ0KbWMuU3BsaXRMYWJlbCgnQ29sJywgJyA6ICcsMCkNCg0KDQpmb3IgbWVtYmVyIGluIE1hdHJpeC5Ub3BBeGlzLkRhdGFNZW1iZXJzOg0KICAgIG1lbWJlci5MYWJlbCA9IG1lbWJlci5MYWJlbC5yZXBsYWNlKCInIiwiIikNCiAgICANCmZvciBjb2wgaW4gcmFuZ2UoTWF0cml4LlRvcEF4aXMuRGF0YU1lbWJlcnMuQ291bnQvMik6DQoJTWF0cml4WzBdW2NvbCtNYXRyaXguVG9wQXhpcy5EYXRhTWVtYmVycy5Db3VudC8yXS5BZGRWYWx1ZShNYXRyaXhbMF1bY29sXVswXS5WYWx1ZSkNCiANCmZvciBjb2wgaW4gcmV2ZXJzZWQocmFuZ2UoTWF0cml4LlRvcEF4aXMuRGF0YU1lbWJlcnMuQ291bnQvMikpOiANCglNYXRyaXguRGVsZXRlQ29sdW1uKGNvbCkNCg0KDQptYy5Tb3J0Q29sdW1ucygpDQoNCk1hdHJpeC5EZWxldGVSb3coMCkNCg0KZm9yIGNvbCBpbiByZXZlcnNlZChyYW5nZSg4LE1hdHJpeC5Ub3BBeGlzLkRhdGFNZW1iZXJzLkNvdW50KSk6DQoJCU1hdHJpeC5EZWxldGVDb2x1bW4oY29sKQ0KCQkNCm1jLkZpbGxXaXRoQmFycyg4KQ0KDQpsw7ZzY2hMaXN0MT1bIkl0YWx5IiwiU3BhaW4iLCJDemVjaCBSZXB1YmxpYyIsIklyZWxhbmQiXQ0KbMO2c2NoTGlzdDI9WyJHZXJtYW55IiwgIlVuaXRlZCBLaW5nZG9tIiwiTmV0aGVybGFuZHMiLCJQb3J0dWdhbCJdDQoNCmZvciByb3cgaW4gcmV2ZXJzZWQocmFuZ2UoTWF0cml4LlNpZGVBeGlzLkRhdGFNZW1iZXJzLkNvdW50KSk6DQogICAgaWYgTWF0cml4LlNpZGVBeGlzLkRhdGFNZW1iZXJzW3Jvd10uTGFiZWwgaW4gbMO2c2NoTGlzdDE6ICAgICAgICAgICAgIyBhbnBhc3Nlbg0KICAgICAgICBNYXRyaXguRGVsZXRlUm93KHJvdykNCg0KDQo=&lt;/d2p1:Script&gt;&lt;/d2p1:PackagedScript&gt;&lt;/d2p1:Transformation&gt;&lt;/Query&gt;&lt;Version&gt;4.2.0.0&lt;/Version&gt;&lt;/ShapeLink&gt;"/>
</p:tagLst>
</file>

<file path=ppt/tags/tag16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40:52.4797823+01:00&lt;/d3p1:LastUpdated&gt;&lt;d3p1:Script&gt;DQpmcmFnZT0iQW5kIGhvdyBjb25maWRlbnQgYXJlIHlvdSBpbiB5b3VyIGFiaWxpdHkgdG8gcGVyZm9ybSB0aGVzZSBza2lsbHMgb24gdGhlIGxldmVsIHJlcXVpcmVkIG9uIHlvdXIgY2FyZWVyIHBhdGg/OyAiDQpiYXNpcz0iQWxsIHJlc3BvbmRlbnRzOyAiDQoNCmxpc3RlPVtdDQoNCmZvciByb3cgaW4gcmFuZ2UoTWF0cml4LlNpZGVBeGlzLkRhdGFNZW1iZXJzLkNvdW50KToNCglmb3IgY29sIGluIHJhbmdlKE1hdHJpeC5Ub3BBeGlzLkRhdGFNZW1iZXJzLkNvdW50KToNCgkJbGlzdGUuYXBwZW5kKE1hdHJpeFtyb3ddW2NvbF1bMF0uTnVtZXJpY1ZhbHVlKQ0KCQkNCgkJDQpuPSJuPSIrIHN0cihpbnQobWluKGxpc3RlKSkpICsgIi0iICsgc3RyKGludChtYXgobGlzdGUpKSkNCg0KU2hhcGUuVGV4dGZyYW1lLlRleHRyYW5nZS5UZXh0ID0gZnJhZ2UgKyBiYXNpcyArIG4gKyAiOyBNZWFucyBhcmUgc2hvd24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4_1_1&lt;/d2p1:TableName&gt;&lt;/d2p1:DataQueryItem&gt;&lt;d2p1:DataQueryItem&gt;&lt;d2p1:ColumnSelection&gt;/1&lt;/d2p1:ColumnSelection&gt;&lt;d2p1:ConnectionName&gt;Total&lt;/d2p1:ConnectionName&gt;&lt;d2p1:DataQueryType&gt;SelectRowInGroup&lt;/d2p1:DataQueryType&gt;&lt;d2p1:RowSelection&gt;/0[1]&lt;/d2p1:RowSelection&gt;&lt;d2p1:TableName&gt;q34_2_1&lt;/d2p1:TableName&gt;&lt;/d2p1:DataQueryItem&gt;&lt;d2p1:DataQueryItem&gt;&lt;d2p1:ColumnSelection&gt;/1&lt;/d2p1:ColumnSelection&gt;&lt;d2p1:ConnectionName&gt;Total&lt;/d2p1:ConnectionName&gt;&lt;d2p1:DataQueryType&gt;SelectRowInGroup&lt;/d2p1:DataQueryType&gt;&lt;d2p1:RowSelection&gt;/0[1]&lt;/d2p1:RowSelection&gt;&lt;d2p1:TableName&gt;q34_3_1&lt;/d2p1:TableName&gt;&lt;/d2p1:DataQueryItem&gt;&lt;d2p1:DataQueryItem&gt;&lt;d2p1:ColumnSelection&gt;/1&lt;/d2p1:ColumnSelection&gt;&lt;d2p1:ConnectionName&gt;Total&lt;/d2p1:ConnectionName&gt;&lt;d2p1:DataQueryType&gt;SelectRowInGroup&lt;/d2p1:DataQueryType&gt;&lt;d2p1:RowSelection&gt;/0[1]&lt;/d2p1:RowSelection&gt;&lt;d2p1:TableName&gt;q34_4_1&lt;/d2p1:TableName&gt;&lt;/d2p1:DataQueryItem&gt;&lt;d2p1:DataQueryItem&gt;&lt;d2p1:ColumnSelection&gt;/1&lt;/d2p1:ColumnSelection&gt;&lt;d2p1:ConnectionName&gt;Total&lt;/d2p1:ConnectionName&gt;&lt;d2p1:DataQueryType&gt;SelectRowInGroup&lt;/d2p1:DataQueryType&gt;&lt;d2p1:RowSelection&gt;/0[1]&lt;/d2p1:RowSelection&gt;&lt;d2p1:TableName&gt;q34_5_1&lt;/d2p1:TableName&gt;&lt;/d2p1:DataQueryItem&gt;&lt;d2p1:DataQueryItem&gt;&lt;d2p1:ColumnSelection&gt;/1&lt;/d2p1:ColumnSelection&gt;&lt;d2p1:ConnectionName&gt;Total&lt;/d2p1:ConnectionName&gt;&lt;d2p1:DataQueryType&gt;SelectRowInGroup&lt;/d2p1:DataQueryType&gt;&lt;d2p1:RowSelection&gt;/0[1]&lt;/d2p1:RowSelection&gt;&lt;d2p1:TableName&gt;q34_6_1&lt;/d2p1:TableName&gt;&lt;/d2p1:DataQueryItem&gt;&lt;d2p1:DataQueryItem&gt;&lt;d2p1:ColumnSelection&gt;/1&lt;/d2p1:ColumnSelection&gt;&lt;d2p1:ConnectionName&gt;Total&lt;/d2p1:ConnectionName&gt;&lt;d2p1:DataQueryType&gt;SelectRowInGroup&lt;/d2p1:DataQueryType&gt;&lt;d2p1:RowSelection&gt;/0[1]&lt;/d2p1:RowSelection&gt;&lt;d2p1:TableName&gt;q34_7_1&lt;/d2p1:TableName&gt;&lt;/d2p1:DataQueryItem&gt;&lt;d2p1:DataQueryItem&gt;&lt;d2p1:ColumnSelection&gt;/1&lt;/d2p1:ColumnSelection&gt;&lt;d2p1:ConnectionName&gt;Total&lt;/d2p1:ConnectionName&gt;&lt;d2p1:DataQueryType&gt;SelectRowInGroup&lt;/d2p1:DataQueryType&gt;&lt;d2p1:RowSelection&gt;/0[1]&lt;/d2p1:RowSelection&gt;&lt;d2p1:TableName&gt;q34_8_1&lt;/d2p1:TableName&gt;&lt;/d2p1:DataQueryItem&gt;&lt;d2p1:DataQueryItem&gt;&lt;d2p1:ColumnSelection&gt;/1&lt;/d2p1:ColumnSelection&gt;&lt;d2p1:ConnectionName&gt;Total&lt;/d2p1:ConnectionName&gt;&lt;d2p1:DataQueryType&gt;SelectRowInGroup&lt;/d2p1:DataQueryType&gt;&lt;d2p1:RowSelection&gt;/0[1]&lt;/d2p1:RowSelection&gt;&lt;d2p1:TableName&gt;q34_9_1&lt;/d2p1:TableName&gt;&lt;/d2p1:DataQueryItem&gt;&lt;d2p1:DataQueryItem&gt;&lt;d2p1:ColumnSelection&gt;/1&lt;/d2p1:ColumnSelection&gt;&lt;d2p1:ConnectionName&gt;Total&lt;/d2p1:ConnectionName&gt;&lt;d2p1:DataQueryType&gt;SelectRowInGroup&lt;/d2p1:DataQueryType&gt;&lt;d2p1:RowSelection&gt;/0[1]&lt;/d2p1:RowSelection&gt;&lt;d2p1:TableName&gt;q34_10_1&lt;/d2p1:TableName&gt;&lt;/d2p1:DataQueryItem&gt;&lt;d2p1:DataQueryItem&gt;&lt;d2p1:ColumnSelection&gt;/1&lt;/d2p1:ColumnSelection&gt;&lt;d2p1:ConnectionName&gt;Total&lt;/d2p1:ConnectionName&gt;&lt;d2p1:DataQueryType&gt;SelectRowInGroup&lt;/d2p1:DataQueryType&gt;&lt;d2p1:RowSelection&gt;/0[1]&lt;/d2p1:RowSelection&gt;&lt;d2p1:TableName&gt;q34_11_1&lt;/d2p1:TableName&gt;&lt;/d2p1:DataQueryItem&gt;&lt;d2p1:DataQueryItem&gt;&lt;d2p1:ColumnSelection&gt;/1&lt;/d2p1:ColumnSelection&gt;&lt;d2p1:ConnectionName&gt;Total&lt;/d2p1:ConnectionName&gt;&lt;d2p1:DataQueryType&gt;SelectRowInGroup&lt;/d2p1:DataQueryType&gt;&lt;d2p1:RowSelection&gt;/0[1]&lt;/d2p1:RowSelection&gt;&lt;d2p1:TableName&gt;q34_12_1&lt;/d2p1:TableName&gt;&lt;/d2p1:DataQueryItem&gt;&lt;d2p1:DataQueryItem&gt;&lt;d2p1:ColumnSelection&gt;/1&lt;/d2p1:ColumnSelection&gt;&lt;d2p1:ConnectionName&gt;Total&lt;/d2p1:ConnectionName&gt;&lt;d2p1:DataQueryType&gt;SelectRowInGroup&lt;/d2p1:DataQueryType&gt;&lt;d2p1:RowSelection&gt;/0[1]&lt;/d2p1:RowSelection&gt;&lt;d2p1:TableName&gt;q34_13_1&lt;/d2p1:TableName&gt;&lt;/d2p1:DataQueryItem&gt;&lt;d2p1:DataQueryItem&gt;&lt;d2p1:ColumnSelection&gt;/1&lt;/d2p1:ColumnSelection&gt;&lt;d2p1:ConnectionName&gt;Total&lt;/d2p1:ConnectionName&gt;&lt;d2p1:DataQueryType&gt;SelectRowInGroup&lt;/d2p1:DataQueryType&gt;&lt;d2p1:RowSelection&gt;/0[1]&lt;/d2p1:RowSelection&gt;&lt;d2p1:TableName&gt;q34_14_1&lt;/d2p1:TableName&gt;&lt;/d2p1:DataQueryItem&gt;&lt;d2p1:DataQueryItem&gt;&lt;d2p1:ColumnSelection&gt;/1&lt;/d2p1:ColumnSelection&gt;&lt;d2p1:ConnectionName&gt;Total&lt;/d2p1:ConnectionName&gt;&lt;d2p1:DataQueryType&gt;SelectRowInGroup&lt;/d2p1:DataQueryType&gt;&lt;d2p1:RowSelection&gt;/0[1]&lt;/d2p1:RowSelection&gt;&lt;d2p1:TableName&gt;q34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40:52.0898198+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6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46:19.526782+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1]&lt;/d2p1:RowSelection&gt;&lt;d2p1:TableName&gt;q33_1_1&lt;/d2p1:TableName&gt;&lt;/d2p1:DataQueryItem&gt;&lt;d2p1:DataQueryItem&gt;&lt;d2p1:ColumnSelection&gt;/0[1]&lt;/d2p1:ColumnSelection&gt;&lt;d2p1:ConnectionName&gt;Total&lt;/d2p1:ConnectionName&gt;&lt;d2p1:DataQueryType&gt;SelectCell&lt;/d2p1:DataQueryType&gt;&lt;d2p1:RowSelection&gt;/0[11]&lt;/d2p1:RowSelection&gt;&lt;d2p1:TableName&gt;q33_2_1&lt;/d2p1:TableName&gt;&lt;/d2p1:DataQueryItem&gt;&lt;d2p1:DataQueryItem&gt;&lt;d2p1:ColumnSelection&gt;/0[1]&lt;/d2p1:ColumnSelection&gt;&lt;d2p1:ConnectionName&gt;Total&lt;/d2p1:ConnectionName&gt;&lt;d2p1:DataQueryType&gt;SelectCell&lt;/d2p1:DataQueryType&gt;&lt;d2p1:RowSelection&gt;/0[11]&lt;/d2p1:RowSelection&gt;&lt;d2p1:TableName&gt;q33_3_1&lt;/d2p1:TableName&gt;&lt;/d2p1:DataQueryItem&gt;&lt;d2p1:DataQueryItem&gt;&lt;d2p1:ColumnSelection&gt;/0[1]&lt;/d2p1:ColumnSelection&gt;&lt;d2p1:ConnectionName&gt;Total&lt;/d2p1:ConnectionName&gt;&lt;d2p1:DataQueryType&gt;SelectCell&lt;/d2p1:DataQueryType&gt;&lt;d2p1:RowSelection&gt;/0[11]&lt;/d2p1:RowSelection&gt;&lt;d2p1:TableName&gt;q33_4_1&lt;/d2p1:TableName&gt;&lt;/d2p1:DataQueryItem&gt;&lt;d2p1:DataQueryItem&gt;&lt;d2p1:ColumnSelection&gt;/0[1]&lt;/d2p1:ColumnSelection&gt;&lt;d2p1:ConnectionName&gt;Total&lt;/d2p1:ConnectionName&gt;&lt;d2p1:DataQueryType&gt;SelectCell&lt;/d2p1:DataQueryType&gt;&lt;d2p1:RowSelection&gt;/0[11]&lt;/d2p1:RowSelection&gt;&lt;d2p1:TableName&gt;q33_5_1&lt;/d2p1:TableName&gt;&lt;/d2p1:DataQueryItem&gt;&lt;d2p1:DataQueryItem&gt;&lt;d2p1:ColumnSelection&gt;/0[1]&lt;/d2p1:ColumnSelection&gt;&lt;d2p1:ConnectionName&gt;Total&lt;/d2p1:ConnectionName&gt;&lt;d2p1:DataQueryType&gt;SelectCell&lt;/d2p1:DataQueryType&gt;&lt;d2p1:RowSelection&gt;/0[11]&lt;/d2p1:RowSelection&gt;&lt;d2p1:TableName&gt;q33_6_1&lt;/d2p1:TableName&gt;&lt;/d2p1:DataQueryItem&gt;&lt;d2p1:DataQueryItem&gt;&lt;d2p1:ColumnSelection&gt;/0[1]&lt;/d2p1:ColumnSelection&gt;&lt;d2p1:ConnectionName&gt;Total&lt;/d2p1:ConnectionName&gt;&lt;d2p1:DataQueryType&gt;SelectCell&lt;/d2p1:DataQueryType&gt;&lt;d2p1:RowSelection&gt;/0[11]&lt;/d2p1:RowSelection&gt;&lt;d2p1:TableName&gt;q33_7_1&lt;/d2p1:TableName&gt;&lt;/d2p1:DataQueryItem&gt;&lt;d2p1:DataQueryItem&gt;&lt;d2p1:ColumnSelection&gt;/0[1]&lt;/d2p1:ColumnSelection&gt;&lt;d2p1:ConnectionName&gt;Total&lt;/d2p1:ConnectionName&gt;&lt;d2p1:DataQueryType&gt;SelectCell&lt;/d2p1:DataQueryType&gt;&lt;d2p1:RowSelection&gt;/0[11]&lt;/d2p1:RowSelection&gt;&lt;d2p1:TableName&gt;q33_8_1&lt;/d2p1:TableName&gt;&lt;/d2p1:DataQueryItem&gt;&lt;d2p1:DataQueryItem&gt;&lt;d2p1:ColumnSelection&gt;/0[1]&lt;/d2p1:ColumnSelection&gt;&lt;d2p1:ConnectionName&gt;Total&lt;/d2p1:ConnectionName&gt;&lt;d2p1:DataQueryType&gt;SelectCell&lt;/d2p1:DataQueryType&gt;&lt;d2p1:RowSelection&gt;/0[11]&lt;/d2p1:RowSelection&gt;&lt;d2p1:TableName&gt;q33_9_1&lt;/d2p1:TableName&gt;&lt;/d2p1:DataQueryItem&gt;&lt;d2p1:DataQueryItem&gt;&lt;d2p1:ColumnSelection&gt;/0[1]&lt;/d2p1:ColumnSelection&gt;&lt;d2p1:ConnectionName&gt;Total&lt;/d2p1:ConnectionName&gt;&lt;d2p1:DataQueryType&gt;SelectCell&lt;/d2p1:DataQueryType&gt;&lt;d2p1:RowSelection&gt;/0[11]&lt;/d2p1:RowSelection&gt;&lt;d2p1:TableName&gt;q33_10_1&lt;/d2p1:TableName&gt;&lt;/d2p1:DataQueryItem&gt;&lt;d2p1:DataQueryItem&gt;&lt;d2p1:ColumnSelection&gt;/0[1]&lt;/d2p1:ColumnSelection&gt;&lt;d2p1:ConnectionName&gt;Total&lt;/d2p1:ConnectionName&gt;&lt;d2p1:DataQueryType&gt;SelectCell&lt;/d2p1:DataQueryType&gt;&lt;d2p1:RowSelection&gt;/0[11]&lt;/d2p1:RowSelection&gt;&lt;d2p1:TableName&gt;q33_11_1&lt;/d2p1:TableName&gt;&lt;/d2p1:DataQueryItem&gt;&lt;d2p1:DataQueryItem&gt;&lt;d2p1:ColumnSelection&gt;/0[1]&lt;/d2p1:ColumnSelection&gt;&lt;d2p1:ConnectionName&gt;Total&lt;/d2p1:ConnectionName&gt;&lt;d2p1:DataQueryType&gt;SelectCell&lt;/d2p1:DataQueryType&gt;&lt;d2p1:RowSelection&gt;/0[11]&lt;/d2p1:RowSelection&gt;&lt;d2p1:TableName&gt;q33_12_1&lt;/d2p1:TableName&gt;&lt;/d2p1:DataQueryItem&gt;&lt;d2p1:DataQueryItem&gt;&lt;d2p1:ColumnSelection&gt;/0[1]&lt;/d2p1:ColumnSelection&gt;&lt;d2p1:ConnectionName&gt;Total&lt;/d2p1:ConnectionName&gt;&lt;d2p1:DataQueryType&gt;SelectCell&lt;/d2p1:DataQueryType&gt;&lt;d2p1:RowSelection&gt;/0[11]&lt;/d2p1:RowSelection&gt;&lt;d2p1:TableName&gt;q33_13_1&lt;/d2p1:TableName&gt;&lt;/d2p1:DataQueryItem&gt;&lt;d2p1:DataQueryItem&gt;&lt;d2p1:ColumnSelection&gt;/0[1]&lt;/d2p1:ColumnSelection&gt;&lt;d2p1:ConnectionName&gt;Total&lt;/d2p1:ConnectionName&gt;&lt;d2p1:DataQueryType&gt;SelectCell&lt;/d2p1:DataQueryType&gt;&lt;d2p1:RowSelection&gt;/0[11]&lt;/d2p1:RowSelection&gt;&lt;d2p1:TableName&gt;q33_14_1&lt;/d2p1:TableName&gt;&lt;/d2p1:DataQueryItem&gt;&lt;d2p1:DataQueryItem&gt;&lt;d2p1:ColumnSelection&gt;/0[1]&lt;/d2p1:ColumnSelection&gt;&lt;d2p1:ConnectionName&gt;Total&lt;/d2p1:ConnectionName&gt;&lt;d2p1:DataQueryType&gt;SelectCell&lt;/d2p1:DataQueryType&gt;&lt;d2p1:RowSelection&gt;/0[11]&lt;/d2p1:RowSelection&gt;&lt;d2p1:TableName&gt;q33_15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_1&lt;/d2p1:TableName&gt;&lt;/d2p1:DataQueryItem&gt;&lt;d2p1:DataQueryItem&gt;&lt;d2p1:ColumnSelection&gt;/1&lt;/d2p1:ColumnSelection&gt;&lt;d2p1:ConnectionName&gt;Total&lt;/d2p1:ConnectionName&gt;&lt;d2p1:DataQueryType&gt;SelectRowInGroup&lt;/d2p1:DataQueryType&gt;&lt;d2p1:RowSelection&gt;/0[10]&lt;/d2p1:RowSelection&gt;&lt;d2p1:TableName&gt;q34_2_1&lt;/d2p1:TableName&gt;&lt;/d2p1:DataQueryItem&gt;&lt;d2p1:DataQueryItem&gt;&lt;d2p1:ColumnSelection&gt;/1&lt;/d2p1:ColumnSelection&gt;&lt;d2p1:ConnectionName&gt;Total&lt;/d2p1:ConnectionName&gt;&lt;d2p1:DataQueryType&gt;SelectRowInGroup&lt;/d2p1:DataQueryType&gt;&lt;d2p1:RowSelection&gt;/0[10]&lt;/d2p1:RowSelection&gt;&lt;d2p1:TableName&gt;q34_3_1&lt;/d2p1:TableName&gt;&lt;/d2p1:DataQueryItem&gt;&lt;d2p1:DataQueryItem&gt;&lt;d2p1:ColumnSelection&gt;/1&lt;/d2p1:ColumnSelection&gt;&lt;d2p1:ConnectionName&gt;Total&lt;/d2p1:ConnectionName&gt;&lt;d2p1:DataQueryType&gt;SelectRowInGroup&lt;/d2p1:DataQueryType&gt;&lt;d2p1:RowSelection&gt;/0[10]&lt;/d2p1:RowSelection&gt;&lt;d2p1:TableName&gt;q34_4_1&lt;/d2p1:TableName&gt;&lt;/d2p1:DataQueryItem&gt;&lt;d2p1:DataQueryItem&gt;&lt;d2p1:ColumnSelection&gt;/1&lt;/d2p1:ColumnSelection&gt;&lt;d2p1:ConnectionName&gt;Total&lt;/d2p1:ConnectionName&gt;&lt;d2p1:DataQueryType&gt;SelectRowInGroup&lt;/d2p1:DataQueryType&gt;&lt;d2p1:RowSelection&gt;/0[10]&lt;/d2p1:RowSelection&gt;&lt;d2p1:TableName&gt;q34_5_1&lt;/d2p1:TableName&gt;&lt;/d2p1:DataQueryItem&gt;&lt;d2p1:DataQueryItem&gt;&lt;d2p1:ColumnSelection&gt;/1&lt;/d2p1:ColumnSelection&gt;&lt;d2p1:ConnectionName&gt;Total&lt;/d2p1:ConnectionName&gt;&lt;d2p1:DataQueryType&gt;SelectRowInGroup&lt;/d2p1:DataQueryType&gt;&lt;d2p1:RowSelection&gt;/0[10]&lt;/d2p1:RowSelection&gt;&lt;d2p1:TableName&gt;q34_6_1&lt;/d2p1:TableName&gt;&lt;/d2p1:DataQueryItem&gt;&lt;d2p1:DataQueryItem&gt;&lt;d2p1:ColumnSelection&gt;/1&lt;/d2p1:ColumnSelection&gt;&lt;d2p1:ConnectionName&gt;Total&lt;/d2p1:ConnectionName&gt;&lt;d2p1:DataQueryType&gt;SelectRowInGroup&lt;/d2p1:DataQueryType&gt;&lt;d2p1:RowSelection&gt;/0[10]&lt;/d2p1:RowSelection&gt;&lt;d2p1:TableName&gt;q34_7_1&lt;/d2p1:TableName&gt;&lt;/d2p1:DataQueryItem&gt;&lt;d2p1:DataQueryItem&gt;&lt;d2p1:ColumnSelection&gt;/1&lt;/d2p1:ColumnSelection&gt;&lt;d2p1:ConnectionName&gt;Total&lt;/d2p1:ConnectionName&gt;&lt;d2p1:DataQueryType&gt;SelectRowInGroup&lt;/d2p1:DataQueryType&gt;&lt;d2p1:RowSelection&gt;/0[10]&lt;/d2p1:RowSelection&gt;&lt;d2p1:TableName&gt;q34_8_1&lt;/d2p1:TableName&gt;&lt;/d2p1:DataQueryItem&gt;&lt;d2p1:DataQueryItem&gt;&lt;d2p1:ColumnSelection&gt;/1&lt;/d2p1:ColumnSelection&gt;&lt;d2p1:ConnectionName&gt;Total&lt;/d2p1:ConnectionName&gt;&lt;d2p1:DataQueryType&gt;SelectRowInGroup&lt;/d2p1:DataQueryType&gt;&lt;d2p1:RowSelection&gt;/0[10]&lt;/d2p1:RowSelection&gt;&lt;d2p1:TableName&gt;q34_9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0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1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2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3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4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46:19.4955818+01:00&lt;/d2p1:LastUpdated&gt;&lt;d2p1:Script&gt;aW1wb3J0IG1vZGlmeV9jaGFydCBhcyBtYw0KDQptYy5Nb3ZlVG9wR3JwTGFiZWwoKQ0KbWMuU3BsaXRMYWJlbCgnQ29sJywgJyA6ICcsMCkNCg0KDQpmb3IgbWVtYmVyIGluIE1hdHJpeC5Ub3BBeGlzLkRhdGFNZW1iZXJzOg0KICAgIG1lbWJlci5MYWJlbCA9IG1lbWJlci5MYWJlbC5yZXBsYWNlKCInIiwiIikNCiAgICANCmZvciBjb2wgaW4gcmFuZ2UoTWF0cml4LlRvcEF4aXMuRGF0YU1lbWJlcnMuQ291bnQvMik6DQoJTWF0cml4WzBdW2NvbCtNYXRyaXguVG9wQXhpcy5EYXRhTWVtYmVycy5Db3VudC8yXS5BZGRWYWx1ZShNYXRyaXhbMF1bY29sXVswXS5WYWx1ZSkNCiANCmZvciBjb2wgaW4gcmV2ZXJzZWQocmFuZ2UoTWF0cml4LlRvcEF4aXMuRGF0YU1lbWJlcnMuQ291bnQvMikpOiANCglNYXRyaXguRGVsZXRlQ29sdW1uKGNvbCkNCg0KDQptYy5Tb3J0Q29sdW1ucygpDQoNCk1hdHJpeC5EZWxldGVSb3coMCkNCg0KZm9yIGNvbCBpbiByZXZlcnNlZChyYW5nZSg4LE1hdHJpeC5Ub3BBeGlzLkRhdGFNZW1iZXJzLkNvdW50KSk6DQoJCU1hdHJpeC5EZWxldGVDb2x1bW4oY29sKQ0KCQkNCm1jLkZpbGxXaXRoQmFycyg4KQ0KDQpsw7ZzY2hMaXN0MT1bIkl0YWx5IiwiU3BhaW4iLCJDemVjaCBSZXB1YmxpYyIsIklyZWxhbmQiXQ0KbMO2c2NoTGlzdDI9WyJHZXJtYW55IiwgIlVuaXRlZCBLaW5nZG9tIiwiTmV0aGVybGFuZHMiLCJQb3J0dWdhbCJdDQoNCmZvciByb3cgaW4gcmV2ZXJzZWQocmFuZ2UoTWF0cml4LlNpZGVBeGlzLkRhdGFNZW1iZXJzLkNvdW50KSk6DQogICAgaWYgTWF0cml4LlNpZGVBeGlzLkRhdGFNZW1iZXJzW3Jvd10uTGFiZWwgaW4gbMO2c2NoTGlzdDI6ICAgICAgICAgICAgIyBhbnBhc3Nlbg0KICAgICAgICBNYXRyaXguRGVsZXRlUm93KHJvdykNCg0KDQo=&lt;/d2p1:Script&gt;&lt;/d2p1:PackagedScript&gt;&lt;/d2p1:Transformation&gt;&lt;/Query&gt;&lt;Version&gt;4.2.0.0&lt;/Version&gt;&lt;/ShapeLink&gt;"/>
</p:tagLst>
</file>

<file path=ppt/tags/tag16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40:52.4797823+01:00&lt;/d3p1:LastUpdated&gt;&lt;d3p1:Script&gt;DQpmcmFnZT0iQW5kIGhvdyBjb25maWRlbnQgYXJlIHlvdSBpbiB5b3VyIGFiaWxpdHkgdG8gcGVyZm9ybSB0aGVzZSBza2lsbHMgb24gdGhlIGxldmVsIHJlcXVpcmVkIG9uIHlvdXIgY2FyZWVyIHBhdGg/OyAiDQpiYXNpcz0iQWxsIHJlc3BvbmRlbnRzOyAiDQoNCmxpc3RlPVtdDQoNCmZvciByb3cgaW4gcmFuZ2UoTWF0cml4LlNpZGVBeGlzLkRhdGFNZW1iZXJzLkNvdW50KToNCglmb3IgY29sIGluIHJhbmdlKE1hdHJpeC5Ub3BBeGlzLkRhdGFNZW1iZXJzLkNvdW50KToNCgkJbGlzdGUuYXBwZW5kKE1hdHJpeFtyb3ddW2NvbF1bMF0uTnVtZXJpY1ZhbHVlKQ0KCQkNCgkJDQpuPSJuPSIrIHN0cihpbnQobWluKGxpc3RlKSkpICsgIi0iICsgc3RyKGludChtYXgobGlzdGUpKSkNCg0KU2hhcGUuVGV4dGZyYW1lLlRleHRyYW5nZS5UZXh0ID0gZnJhZ2UgKyBiYXNpcyArIG4gKyAiOyBNZWFucyBhcmUgc2hvd24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4_1_1&lt;/d2p1:TableName&gt;&lt;/d2p1:DataQueryItem&gt;&lt;d2p1:DataQueryItem&gt;&lt;d2p1:ColumnSelection&gt;/1&lt;/d2p1:ColumnSelection&gt;&lt;d2p1:ConnectionName&gt;Total&lt;/d2p1:ConnectionName&gt;&lt;d2p1:DataQueryType&gt;SelectRowInGroup&lt;/d2p1:DataQueryType&gt;&lt;d2p1:RowSelection&gt;/0[1]&lt;/d2p1:RowSelection&gt;&lt;d2p1:TableName&gt;q34_2_1&lt;/d2p1:TableName&gt;&lt;/d2p1:DataQueryItem&gt;&lt;d2p1:DataQueryItem&gt;&lt;d2p1:ColumnSelection&gt;/1&lt;/d2p1:ColumnSelection&gt;&lt;d2p1:ConnectionName&gt;Total&lt;/d2p1:ConnectionName&gt;&lt;d2p1:DataQueryType&gt;SelectRowInGroup&lt;/d2p1:DataQueryType&gt;&lt;d2p1:RowSelection&gt;/0[1]&lt;/d2p1:RowSelection&gt;&lt;d2p1:TableName&gt;q34_3_1&lt;/d2p1:TableName&gt;&lt;/d2p1:DataQueryItem&gt;&lt;d2p1:DataQueryItem&gt;&lt;d2p1:ColumnSelection&gt;/1&lt;/d2p1:ColumnSelection&gt;&lt;d2p1:ConnectionName&gt;Total&lt;/d2p1:ConnectionName&gt;&lt;d2p1:DataQueryType&gt;SelectRowInGroup&lt;/d2p1:DataQueryType&gt;&lt;d2p1:RowSelection&gt;/0[1]&lt;/d2p1:RowSelection&gt;&lt;d2p1:TableName&gt;q34_4_1&lt;/d2p1:TableName&gt;&lt;/d2p1:DataQueryItem&gt;&lt;d2p1:DataQueryItem&gt;&lt;d2p1:ColumnSelection&gt;/1&lt;/d2p1:ColumnSelection&gt;&lt;d2p1:ConnectionName&gt;Total&lt;/d2p1:ConnectionName&gt;&lt;d2p1:DataQueryType&gt;SelectRowInGroup&lt;/d2p1:DataQueryType&gt;&lt;d2p1:RowSelection&gt;/0[1]&lt;/d2p1:RowSelection&gt;&lt;d2p1:TableName&gt;q34_5_1&lt;/d2p1:TableName&gt;&lt;/d2p1:DataQueryItem&gt;&lt;d2p1:DataQueryItem&gt;&lt;d2p1:ColumnSelection&gt;/1&lt;/d2p1:ColumnSelection&gt;&lt;d2p1:ConnectionName&gt;Total&lt;/d2p1:ConnectionName&gt;&lt;d2p1:DataQueryType&gt;SelectRowInGroup&lt;/d2p1:DataQueryType&gt;&lt;d2p1:RowSelection&gt;/0[1]&lt;/d2p1:RowSelection&gt;&lt;d2p1:TableName&gt;q34_6_1&lt;/d2p1:TableName&gt;&lt;/d2p1:DataQueryItem&gt;&lt;d2p1:DataQueryItem&gt;&lt;d2p1:ColumnSelection&gt;/1&lt;/d2p1:ColumnSelection&gt;&lt;d2p1:ConnectionName&gt;Total&lt;/d2p1:ConnectionName&gt;&lt;d2p1:DataQueryType&gt;SelectRowInGroup&lt;/d2p1:DataQueryType&gt;&lt;d2p1:RowSelection&gt;/0[1]&lt;/d2p1:RowSelection&gt;&lt;d2p1:TableName&gt;q34_7_1&lt;/d2p1:TableName&gt;&lt;/d2p1:DataQueryItem&gt;&lt;d2p1:DataQueryItem&gt;&lt;d2p1:ColumnSelection&gt;/1&lt;/d2p1:ColumnSelection&gt;&lt;d2p1:ConnectionName&gt;Total&lt;/d2p1:ConnectionName&gt;&lt;d2p1:DataQueryType&gt;SelectRowInGroup&lt;/d2p1:DataQueryType&gt;&lt;d2p1:RowSelection&gt;/0[1]&lt;/d2p1:RowSelection&gt;&lt;d2p1:TableName&gt;q34_8_1&lt;/d2p1:TableName&gt;&lt;/d2p1:DataQueryItem&gt;&lt;d2p1:DataQueryItem&gt;&lt;d2p1:ColumnSelection&gt;/1&lt;/d2p1:ColumnSelection&gt;&lt;d2p1:ConnectionName&gt;Total&lt;/d2p1:ConnectionName&gt;&lt;d2p1:DataQueryType&gt;SelectRowInGroup&lt;/d2p1:DataQueryType&gt;&lt;d2p1:RowSelection&gt;/0[1]&lt;/d2p1:RowSelection&gt;&lt;d2p1:TableName&gt;q34_9_1&lt;/d2p1:TableName&gt;&lt;/d2p1:DataQueryItem&gt;&lt;d2p1:DataQueryItem&gt;&lt;d2p1:ColumnSelection&gt;/1&lt;/d2p1:ColumnSelection&gt;&lt;d2p1:ConnectionName&gt;Total&lt;/d2p1:ConnectionName&gt;&lt;d2p1:DataQueryType&gt;SelectRowInGroup&lt;/d2p1:DataQueryType&gt;&lt;d2p1:RowSelection&gt;/0[1]&lt;/d2p1:RowSelection&gt;&lt;d2p1:TableName&gt;q34_10_1&lt;/d2p1:TableName&gt;&lt;/d2p1:DataQueryItem&gt;&lt;d2p1:DataQueryItem&gt;&lt;d2p1:ColumnSelection&gt;/1&lt;/d2p1:ColumnSelection&gt;&lt;d2p1:ConnectionName&gt;Total&lt;/d2p1:ConnectionName&gt;&lt;d2p1:DataQueryType&gt;SelectRowInGroup&lt;/d2p1:DataQueryType&gt;&lt;d2p1:RowSelection&gt;/0[1]&lt;/d2p1:RowSelection&gt;&lt;d2p1:TableName&gt;q34_11_1&lt;/d2p1:TableName&gt;&lt;/d2p1:DataQueryItem&gt;&lt;d2p1:DataQueryItem&gt;&lt;d2p1:ColumnSelection&gt;/1&lt;/d2p1:ColumnSelection&gt;&lt;d2p1:ConnectionName&gt;Total&lt;/d2p1:ConnectionName&gt;&lt;d2p1:DataQueryType&gt;SelectRowInGroup&lt;/d2p1:DataQueryType&gt;&lt;d2p1:RowSelection&gt;/0[1]&lt;/d2p1:RowSelection&gt;&lt;d2p1:TableName&gt;q34_12_1&lt;/d2p1:TableName&gt;&lt;/d2p1:DataQueryItem&gt;&lt;d2p1:DataQueryItem&gt;&lt;d2p1:ColumnSelection&gt;/1&lt;/d2p1:ColumnSelection&gt;&lt;d2p1:ConnectionName&gt;Total&lt;/d2p1:ConnectionName&gt;&lt;d2p1:DataQueryType&gt;SelectRowInGroup&lt;/d2p1:DataQueryType&gt;&lt;d2p1:RowSelection&gt;/0[1]&lt;/d2p1:RowSelection&gt;&lt;d2p1:TableName&gt;q34_13_1&lt;/d2p1:TableName&gt;&lt;/d2p1:DataQueryItem&gt;&lt;d2p1:DataQueryItem&gt;&lt;d2p1:ColumnSelection&gt;/1&lt;/d2p1:ColumnSelection&gt;&lt;d2p1:ConnectionName&gt;Total&lt;/d2p1:ConnectionName&gt;&lt;d2p1:DataQueryType&gt;SelectRowInGroup&lt;/d2p1:DataQueryType&gt;&lt;d2p1:RowSelection&gt;/0[1]&lt;/d2p1:RowSelection&gt;&lt;d2p1:TableName&gt;q34_14_1&lt;/d2p1:TableName&gt;&lt;/d2p1:DataQueryItem&gt;&lt;d2p1:DataQueryItem&gt;&lt;d2p1:ColumnSelection&gt;/1&lt;/d2p1:ColumnSelection&gt;&lt;d2p1:ConnectionName&gt;Total&lt;/d2p1:ConnectionName&gt;&lt;d2p1:DataQueryType&gt;SelectRowInGroup&lt;/d2p1:DataQueryType&gt;&lt;d2p1:RowSelection&gt;/0[1]&lt;/d2p1:RowSelection&gt;&lt;d2p1:TableName&gt;q34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40:52.0898198+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6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46:54.2682047+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1]&lt;/d2p1:RowSelection&gt;&lt;d2p1:TableName&gt;q33_1_1&lt;/d2p1:TableName&gt;&lt;/d2p1:DataQueryItem&gt;&lt;d2p1:DataQueryItem&gt;&lt;d2p1:ColumnSelection&gt;/0[1]&lt;/d2p1:ColumnSelection&gt;&lt;d2p1:ConnectionName&gt;Total&lt;/d2p1:ConnectionName&gt;&lt;d2p1:DataQueryType&gt;SelectCell&lt;/d2p1:DataQueryType&gt;&lt;d2p1:RowSelection&gt;/0[11]&lt;/d2p1:RowSelection&gt;&lt;d2p1:TableName&gt;q33_2_1&lt;/d2p1:TableName&gt;&lt;/d2p1:DataQueryItem&gt;&lt;d2p1:DataQueryItem&gt;&lt;d2p1:ColumnSelection&gt;/0[1]&lt;/d2p1:ColumnSelection&gt;&lt;d2p1:ConnectionName&gt;Total&lt;/d2p1:ConnectionName&gt;&lt;d2p1:DataQueryType&gt;SelectCell&lt;/d2p1:DataQueryType&gt;&lt;d2p1:RowSelection&gt;/0[11]&lt;/d2p1:RowSelection&gt;&lt;d2p1:TableName&gt;q33_3_1&lt;/d2p1:TableName&gt;&lt;/d2p1:DataQueryItem&gt;&lt;d2p1:DataQueryItem&gt;&lt;d2p1:ColumnSelection&gt;/0[1]&lt;/d2p1:ColumnSelection&gt;&lt;d2p1:ConnectionName&gt;Total&lt;/d2p1:ConnectionName&gt;&lt;d2p1:DataQueryType&gt;SelectCell&lt;/d2p1:DataQueryType&gt;&lt;d2p1:RowSelection&gt;/0[11]&lt;/d2p1:RowSelection&gt;&lt;d2p1:TableName&gt;q33_4_1&lt;/d2p1:TableName&gt;&lt;/d2p1:DataQueryItem&gt;&lt;d2p1:DataQueryItem&gt;&lt;d2p1:ColumnSelection&gt;/0[1]&lt;/d2p1:ColumnSelection&gt;&lt;d2p1:ConnectionName&gt;Total&lt;/d2p1:ConnectionName&gt;&lt;d2p1:DataQueryType&gt;SelectCell&lt;/d2p1:DataQueryType&gt;&lt;d2p1:RowSelection&gt;/0[11]&lt;/d2p1:RowSelection&gt;&lt;d2p1:TableName&gt;q33_5_1&lt;/d2p1:TableName&gt;&lt;/d2p1:DataQueryItem&gt;&lt;d2p1:DataQueryItem&gt;&lt;d2p1:ColumnSelection&gt;/0[1]&lt;/d2p1:ColumnSelection&gt;&lt;d2p1:ConnectionName&gt;Total&lt;/d2p1:ConnectionName&gt;&lt;d2p1:DataQueryType&gt;SelectCell&lt;/d2p1:DataQueryType&gt;&lt;d2p1:RowSelection&gt;/0[11]&lt;/d2p1:RowSelection&gt;&lt;d2p1:TableName&gt;q33_6_1&lt;/d2p1:TableName&gt;&lt;/d2p1:DataQueryItem&gt;&lt;d2p1:DataQueryItem&gt;&lt;d2p1:ColumnSelection&gt;/0[1]&lt;/d2p1:ColumnSelection&gt;&lt;d2p1:ConnectionName&gt;Total&lt;/d2p1:ConnectionName&gt;&lt;d2p1:DataQueryType&gt;SelectCell&lt;/d2p1:DataQueryType&gt;&lt;d2p1:RowSelection&gt;/0[11]&lt;/d2p1:RowSelection&gt;&lt;d2p1:TableName&gt;q33_7_1&lt;/d2p1:TableName&gt;&lt;/d2p1:DataQueryItem&gt;&lt;d2p1:DataQueryItem&gt;&lt;d2p1:ColumnSelection&gt;/0[1]&lt;/d2p1:ColumnSelection&gt;&lt;d2p1:ConnectionName&gt;Total&lt;/d2p1:ConnectionName&gt;&lt;d2p1:DataQueryType&gt;SelectCell&lt;/d2p1:DataQueryType&gt;&lt;d2p1:RowSelection&gt;/0[11]&lt;/d2p1:RowSelection&gt;&lt;d2p1:TableName&gt;q33_8_1&lt;/d2p1:TableName&gt;&lt;/d2p1:DataQueryItem&gt;&lt;d2p1:DataQueryItem&gt;&lt;d2p1:ColumnSelection&gt;/0[1]&lt;/d2p1:ColumnSelection&gt;&lt;d2p1:ConnectionName&gt;Total&lt;/d2p1:ConnectionName&gt;&lt;d2p1:DataQueryType&gt;SelectCell&lt;/d2p1:DataQueryType&gt;&lt;d2p1:RowSelection&gt;/0[11]&lt;/d2p1:RowSelection&gt;&lt;d2p1:TableName&gt;q33_9_1&lt;/d2p1:TableName&gt;&lt;/d2p1:DataQueryItem&gt;&lt;d2p1:DataQueryItem&gt;&lt;d2p1:ColumnSelection&gt;/0[1]&lt;/d2p1:ColumnSelection&gt;&lt;d2p1:ConnectionName&gt;Total&lt;/d2p1:ConnectionName&gt;&lt;d2p1:DataQueryType&gt;SelectCell&lt;/d2p1:DataQueryType&gt;&lt;d2p1:RowSelection&gt;/0[11]&lt;/d2p1:RowSelection&gt;&lt;d2p1:TableName&gt;q33_10_1&lt;/d2p1:TableName&gt;&lt;/d2p1:DataQueryItem&gt;&lt;d2p1:DataQueryItem&gt;&lt;d2p1:ColumnSelection&gt;/0[1]&lt;/d2p1:ColumnSelection&gt;&lt;d2p1:ConnectionName&gt;Total&lt;/d2p1:ConnectionName&gt;&lt;d2p1:DataQueryType&gt;SelectCell&lt;/d2p1:DataQueryType&gt;&lt;d2p1:RowSelection&gt;/0[11]&lt;/d2p1:RowSelection&gt;&lt;d2p1:TableName&gt;q33_11_1&lt;/d2p1:TableName&gt;&lt;/d2p1:DataQueryItem&gt;&lt;d2p1:DataQueryItem&gt;&lt;d2p1:ColumnSelection&gt;/0[1]&lt;/d2p1:ColumnSelection&gt;&lt;d2p1:ConnectionName&gt;Total&lt;/d2p1:ConnectionName&gt;&lt;d2p1:DataQueryType&gt;SelectCell&lt;/d2p1:DataQueryType&gt;&lt;d2p1:RowSelection&gt;/0[11]&lt;/d2p1:RowSelection&gt;&lt;d2p1:TableName&gt;q33_12_1&lt;/d2p1:TableName&gt;&lt;/d2p1:DataQueryItem&gt;&lt;d2p1:DataQueryItem&gt;&lt;d2p1:ColumnSelection&gt;/0[1]&lt;/d2p1:ColumnSelection&gt;&lt;d2p1:ConnectionName&gt;Total&lt;/d2p1:ConnectionName&gt;&lt;d2p1:DataQueryType&gt;SelectCell&lt;/d2p1:DataQueryType&gt;&lt;d2p1:RowSelection&gt;/0[11]&lt;/d2p1:RowSelection&gt;&lt;d2p1:TableName&gt;q33_13_1&lt;/d2p1:TableName&gt;&lt;/d2p1:DataQueryItem&gt;&lt;d2p1:DataQueryItem&gt;&lt;d2p1:ColumnSelection&gt;/0[1]&lt;/d2p1:ColumnSelection&gt;&lt;d2p1:ConnectionName&gt;Total&lt;/d2p1:ConnectionName&gt;&lt;d2p1:DataQueryType&gt;SelectCell&lt;/d2p1:DataQueryType&gt;&lt;d2p1:RowSelection&gt;/0[11]&lt;/d2p1:RowSelection&gt;&lt;d2p1:TableName&gt;q33_14_1&lt;/d2p1:TableName&gt;&lt;/d2p1:DataQueryItem&gt;&lt;d2p1:DataQueryItem&gt;&lt;d2p1:ColumnSelection&gt;/0[1]&lt;/d2p1:ColumnSelection&gt;&lt;d2p1:ConnectionName&gt;Total&lt;/d2p1:ConnectionName&gt;&lt;d2p1:DataQueryType&gt;SelectCell&lt;/d2p1:DataQueryType&gt;&lt;d2p1:RowSelection&gt;/0[11]&lt;/d2p1:RowSelection&gt;&lt;d2p1:TableName&gt;q33_15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_1&lt;/d2p1:TableName&gt;&lt;/d2p1:DataQueryItem&gt;&lt;d2p1:DataQueryItem&gt;&lt;d2p1:ColumnSelection&gt;/1&lt;/d2p1:ColumnSelection&gt;&lt;d2p1:ConnectionName&gt;Total&lt;/d2p1:ConnectionName&gt;&lt;d2p1:DataQueryType&gt;SelectRowInGroup&lt;/d2p1:DataQueryType&gt;&lt;d2p1:RowSelection&gt;/0[10]&lt;/d2p1:RowSelection&gt;&lt;d2p1:TableName&gt;q34_2_1&lt;/d2p1:TableName&gt;&lt;/d2p1:DataQueryItem&gt;&lt;d2p1:DataQueryItem&gt;&lt;d2p1:ColumnSelection&gt;/1&lt;/d2p1:ColumnSelection&gt;&lt;d2p1:ConnectionName&gt;Total&lt;/d2p1:ConnectionName&gt;&lt;d2p1:DataQueryType&gt;SelectRowInGroup&lt;/d2p1:DataQueryType&gt;&lt;d2p1:RowSelection&gt;/0[10]&lt;/d2p1:RowSelection&gt;&lt;d2p1:TableName&gt;q34_3_1&lt;/d2p1:TableName&gt;&lt;/d2p1:DataQueryItem&gt;&lt;d2p1:DataQueryItem&gt;&lt;d2p1:ColumnSelection&gt;/1&lt;/d2p1:ColumnSelection&gt;&lt;d2p1:ConnectionName&gt;Total&lt;/d2p1:ConnectionName&gt;&lt;d2p1:DataQueryType&gt;SelectRowInGroup&lt;/d2p1:DataQueryType&gt;&lt;d2p1:RowSelection&gt;/0[10]&lt;/d2p1:RowSelection&gt;&lt;d2p1:TableName&gt;q34_4_1&lt;/d2p1:TableName&gt;&lt;/d2p1:DataQueryItem&gt;&lt;d2p1:DataQueryItem&gt;&lt;d2p1:ColumnSelection&gt;/1&lt;/d2p1:ColumnSelection&gt;&lt;d2p1:ConnectionName&gt;Total&lt;/d2p1:ConnectionName&gt;&lt;d2p1:DataQueryType&gt;SelectRowInGroup&lt;/d2p1:DataQueryType&gt;&lt;d2p1:RowSelection&gt;/0[10]&lt;/d2p1:RowSelection&gt;&lt;d2p1:TableName&gt;q34_5_1&lt;/d2p1:TableName&gt;&lt;/d2p1:DataQueryItem&gt;&lt;d2p1:DataQueryItem&gt;&lt;d2p1:ColumnSelection&gt;/1&lt;/d2p1:ColumnSelection&gt;&lt;d2p1:ConnectionName&gt;Total&lt;/d2p1:ConnectionName&gt;&lt;d2p1:DataQueryType&gt;SelectRowInGroup&lt;/d2p1:DataQueryType&gt;&lt;d2p1:RowSelection&gt;/0[10]&lt;/d2p1:RowSelection&gt;&lt;d2p1:TableName&gt;q34_6_1&lt;/d2p1:TableName&gt;&lt;/d2p1:DataQueryItem&gt;&lt;d2p1:DataQueryItem&gt;&lt;d2p1:ColumnSelection&gt;/1&lt;/d2p1:ColumnSelection&gt;&lt;d2p1:ConnectionName&gt;Total&lt;/d2p1:ConnectionName&gt;&lt;d2p1:DataQueryType&gt;SelectRowInGroup&lt;/d2p1:DataQueryType&gt;&lt;d2p1:RowSelection&gt;/0[10]&lt;/d2p1:RowSelection&gt;&lt;d2p1:TableName&gt;q34_7_1&lt;/d2p1:TableName&gt;&lt;/d2p1:DataQueryItem&gt;&lt;d2p1:DataQueryItem&gt;&lt;d2p1:ColumnSelection&gt;/1&lt;/d2p1:ColumnSelection&gt;&lt;d2p1:ConnectionName&gt;Total&lt;/d2p1:ConnectionName&gt;&lt;d2p1:DataQueryType&gt;SelectRowInGroup&lt;/d2p1:DataQueryType&gt;&lt;d2p1:RowSelection&gt;/0[10]&lt;/d2p1:RowSelection&gt;&lt;d2p1:TableName&gt;q34_8_1&lt;/d2p1:TableName&gt;&lt;/d2p1:DataQueryItem&gt;&lt;d2p1:DataQueryItem&gt;&lt;d2p1:ColumnSelection&gt;/1&lt;/d2p1:ColumnSelection&gt;&lt;d2p1:ConnectionName&gt;Total&lt;/d2p1:ConnectionName&gt;&lt;d2p1:DataQueryType&gt;SelectRowInGroup&lt;/d2p1:DataQueryType&gt;&lt;d2p1:RowSelection&gt;/0[10]&lt;/d2p1:RowSelection&gt;&lt;d2p1:TableName&gt;q34_9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0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1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2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3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4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46:54.2214044+01:00&lt;/d2p1:LastUpdated&gt;&lt;d2p1:Script&gt;aW1wb3J0IG1vZGlmeV9jaGFydCBhcyBtYw0KDQptYy5Nb3ZlVG9wR3JwTGFiZWwoKQ0KbWMuU3BsaXRMYWJlbCgnQ29sJywgJyA6ICcsMCkNCg0KDQpmb3IgbWVtYmVyIGluIE1hdHJpeC5Ub3BBeGlzLkRhdGFNZW1iZXJzOg0KICAgIG1lbWJlci5MYWJlbCA9IG1lbWJlci5MYWJlbC5yZXBsYWNlKCInIiwiIikNCiAgICANCmZvciBjb2wgaW4gcmFuZ2UoTWF0cml4LlRvcEF4aXMuRGF0YU1lbWJlcnMuQ291bnQvMik6DQoJTWF0cml4WzBdW2NvbCtNYXRyaXguVG9wQXhpcy5EYXRhTWVtYmVycy5Db3VudC8yXS5BZGRWYWx1ZShNYXRyaXhbMF1bY29sXVswXS5WYWx1ZSkNCiANCmZvciBjb2wgaW4gcmV2ZXJzZWQocmFuZ2UoTWF0cml4LlRvcEF4aXMuRGF0YU1lbWJlcnMuQ291bnQvMikpOiANCglNYXRyaXguRGVsZXRlQ29sdW1uKGNvbCkNCg0KDQptYy5Tb3J0Q29sdW1ucygpDQoNCk1hdHJpeC5EZWxldGVSb3coMCkNCg0KZm9yIGNvbCBpbiByZXZlcnNlZChyYW5nZSg4KSk6DQoJCU1hdHJpeC5EZWxldGVDb2x1bW4oY29sKQ0KCQkNCm1jLkZpbGxXaXRoQmFycyg4KQ0KDQpsw7ZzY2hMaXN0MT1bIkl0YWx5IiwiU3BhaW4iLCJDemVjaCBSZXB1YmxpYyIsIklyZWxhbmQiXQ0KbMO2c2NoTGlzdDI9WyJHZXJtYW55IiwgIlVuaXRlZCBLaW5nZG9tIiwiTmV0aGVybGFuZHMiLCJQb3J0dWdhbCJdDQoNCmZvciByb3cgaW4gcmV2ZXJzZWQocmFuZ2UoTWF0cml4LlNpZGVBeGlzLkRhdGFNZW1iZXJzLkNvdW50KSk6DQogICAgaWYgTWF0cml4LlNpZGVBeGlzLkRhdGFNZW1iZXJzW3Jvd10uTGFiZWwgaW4gbMO2c2NoTGlzdDE6ICAgICAgICAgICAgIyBhbnBhc3Nlbg0KICAgICAgICBNYXRyaXguRGVsZXRlUm93KHJvdykNCg0K&lt;/d2p1:Script&gt;&lt;/d2p1:PackagedScript&gt;&lt;/d2p1:Transformation&gt;&lt;/Query&gt;&lt;Version&gt;4.2.0.0&lt;/Version&gt;&lt;/ShapeLink&gt;"/>
</p:tagLst>
</file>

<file path=ppt/tags/tag16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41:09.2169728+01:00&lt;/d3p1:LastUpdated&gt;&lt;d3p1:Script&gt;DQpmcmFnZT0iQW5kIGhvdyBjb25maWRlbnQgYXJlIHlvdSBpbiB5b3VyIGFiaWxpdHkgdG8gcGVyZm9ybSB0aGVzZSBza2lsbHMgb24gdGhlIGxldmVsIHJlcXVpcmVkIG9uIHlvdXIgY2FyZWVyIHBhdGg/OyAiDQpiYXNpcz0iQWxsIHJlc3BvbmRlbnRzOyAiDQoNCmxpc3RlPVtdDQoNCmZvciByb3cgaW4gcmFuZ2UoTWF0cml4LlNpZGVBeGlzLkRhdGFNZW1iZXJzLkNvdW50KToNCglmb3IgY29sIGluIHJhbmdlKE1hdHJpeC5Ub3BBeGlzLkRhdGFNZW1iZXJzLkNvdW50KToNCgkJbGlzdGUuYXBwZW5kKE1hdHJpeFtyb3ddW2NvbF1bMF0uTnVtZXJpY1ZhbHVlKQ0KCQkNCgkJDQpuPSJuPSIrIHN0cihpbnQobWluKGxpc3RlKSkpICsgIi0iICsgc3RyKGludChtYXgobGlzdGUpKSkNCg0KU2hhcGUuVGV4dGZyYW1lLlRleHRyYW5nZS5UZXh0ID0gZnJhZ2UgKyBiYXNpcyArIG4gKyAiOyBNZWFucyBhcmUgc2hvd24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4_1_1&lt;/d2p1:TableName&gt;&lt;/d2p1:DataQueryItem&gt;&lt;d2p1:DataQueryItem&gt;&lt;d2p1:ColumnSelection&gt;/1&lt;/d2p1:ColumnSelection&gt;&lt;d2p1:ConnectionName&gt;Total&lt;/d2p1:ConnectionName&gt;&lt;d2p1:DataQueryType&gt;SelectRowInGroup&lt;/d2p1:DataQueryType&gt;&lt;d2p1:RowSelection&gt;/0[1]&lt;/d2p1:RowSelection&gt;&lt;d2p1:TableName&gt;q34_2_1&lt;/d2p1:TableName&gt;&lt;/d2p1:DataQueryItem&gt;&lt;d2p1:DataQueryItem&gt;&lt;d2p1:ColumnSelection&gt;/1&lt;/d2p1:ColumnSelection&gt;&lt;d2p1:ConnectionName&gt;Total&lt;/d2p1:ConnectionName&gt;&lt;d2p1:DataQueryType&gt;SelectRowInGroup&lt;/d2p1:DataQueryType&gt;&lt;d2p1:RowSelection&gt;/0[1]&lt;/d2p1:RowSelection&gt;&lt;d2p1:TableName&gt;q34_3_1&lt;/d2p1:TableName&gt;&lt;/d2p1:DataQueryItem&gt;&lt;d2p1:DataQueryItem&gt;&lt;d2p1:ColumnSelection&gt;/1&lt;/d2p1:ColumnSelection&gt;&lt;d2p1:ConnectionName&gt;Total&lt;/d2p1:ConnectionName&gt;&lt;d2p1:DataQueryType&gt;SelectRowInGroup&lt;/d2p1:DataQueryType&gt;&lt;d2p1:RowSelection&gt;/0[1]&lt;/d2p1:RowSelection&gt;&lt;d2p1:TableName&gt;q34_4_1&lt;/d2p1:TableName&gt;&lt;/d2p1:DataQueryItem&gt;&lt;d2p1:DataQueryItem&gt;&lt;d2p1:ColumnSelection&gt;/1&lt;/d2p1:ColumnSelection&gt;&lt;d2p1:ConnectionName&gt;Total&lt;/d2p1:ConnectionName&gt;&lt;d2p1:DataQueryType&gt;SelectRowInGroup&lt;/d2p1:DataQueryType&gt;&lt;d2p1:RowSelection&gt;/0[1]&lt;/d2p1:RowSelection&gt;&lt;d2p1:TableName&gt;q34_5_1&lt;/d2p1:TableName&gt;&lt;/d2p1:DataQueryItem&gt;&lt;d2p1:DataQueryItem&gt;&lt;d2p1:ColumnSelection&gt;/1&lt;/d2p1:ColumnSelection&gt;&lt;d2p1:ConnectionName&gt;Total&lt;/d2p1:ConnectionName&gt;&lt;d2p1:DataQueryType&gt;SelectRowInGroup&lt;/d2p1:DataQueryType&gt;&lt;d2p1:RowSelection&gt;/0[1]&lt;/d2p1:RowSelection&gt;&lt;d2p1:TableName&gt;q34_6_1&lt;/d2p1:TableName&gt;&lt;/d2p1:DataQueryItem&gt;&lt;d2p1:DataQueryItem&gt;&lt;d2p1:ColumnSelection&gt;/1&lt;/d2p1:ColumnSelection&gt;&lt;d2p1:ConnectionName&gt;Total&lt;/d2p1:ConnectionName&gt;&lt;d2p1:DataQueryType&gt;SelectRowInGroup&lt;/d2p1:DataQueryType&gt;&lt;d2p1:RowSelection&gt;/0[1]&lt;/d2p1:RowSelection&gt;&lt;d2p1:TableName&gt;q34_7_1&lt;/d2p1:TableName&gt;&lt;/d2p1:DataQueryItem&gt;&lt;d2p1:DataQueryItem&gt;&lt;d2p1:ColumnSelection&gt;/1&lt;/d2p1:ColumnSelection&gt;&lt;d2p1:ConnectionName&gt;Total&lt;/d2p1:ConnectionName&gt;&lt;d2p1:DataQueryType&gt;SelectRowInGroup&lt;/d2p1:DataQueryType&gt;&lt;d2p1:RowSelection&gt;/0[1]&lt;/d2p1:RowSelection&gt;&lt;d2p1:TableName&gt;q34_8_1&lt;/d2p1:TableName&gt;&lt;/d2p1:DataQueryItem&gt;&lt;d2p1:DataQueryItem&gt;&lt;d2p1:ColumnSelection&gt;/1&lt;/d2p1:ColumnSelection&gt;&lt;d2p1:ConnectionName&gt;Total&lt;/d2p1:ConnectionName&gt;&lt;d2p1:DataQueryType&gt;SelectRowInGroup&lt;/d2p1:DataQueryType&gt;&lt;d2p1:RowSelection&gt;/0[1]&lt;/d2p1:RowSelection&gt;&lt;d2p1:TableName&gt;q34_9_1&lt;/d2p1:TableName&gt;&lt;/d2p1:DataQueryItem&gt;&lt;d2p1:DataQueryItem&gt;&lt;d2p1:ColumnSelection&gt;/1&lt;/d2p1:ColumnSelection&gt;&lt;d2p1:ConnectionName&gt;Total&lt;/d2p1:ConnectionName&gt;&lt;d2p1:DataQueryType&gt;SelectRowInGroup&lt;/d2p1:DataQueryType&gt;&lt;d2p1:RowSelection&gt;/0[1]&lt;/d2p1:RowSelection&gt;&lt;d2p1:TableName&gt;q34_10_1&lt;/d2p1:TableName&gt;&lt;/d2p1:DataQueryItem&gt;&lt;d2p1:DataQueryItem&gt;&lt;d2p1:ColumnSelection&gt;/1&lt;/d2p1:ColumnSelection&gt;&lt;d2p1:ConnectionName&gt;Total&lt;/d2p1:ConnectionName&gt;&lt;d2p1:DataQueryType&gt;SelectRowInGroup&lt;/d2p1:DataQueryType&gt;&lt;d2p1:RowSelection&gt;/0[1]&lt;/d2p1:RowSelection&gt;&lt;d2p1:TableName&gt;q34_11_1&lt;/d2p1:TableName&gt;&lt;/d2p1:DataQueryItem&gt;&lt;d2p1:DataQueryItem&gt;&lt;d2p1:ColumnSelection&gt;/1&lt;/d2p1:ColumnSelection&gt;&lt;d2p1:ConnectionName&gt;Total&lt;/d2p1:ConnectionName&gt;&lt;d2p1:DataQueryType&gt;SelectRowInGroup&lt;/d2p1:DataQueryType&gt;&lt;d2p1:RowSelection&gt;/0[1]&lt;/d2p1:RowSelection&gt;&lt;d2p1:TableName&gt;q34_12_1&lt;/d2p1:TableName&gt;&lt;/d2p1:DataQueryItem&gt;&lt;d2p1:DataQueryItem&gt;&lt;d2p1:ColumnSelection&gt;/1&lt;/d2p1:ColumnSelection&gt;&lt;d2p1:ConnectionName&gt;Total&lt;/d2p1:ConnectionName&gt;&lt;d2p1:DataQueryType&gt;SelectRowInGroup&lt;/d2p1:DataQueryType&gt;&lt;d2p1:RowSelection&gt;/0[1]&lt;/d2p1:RowSelection&gt;&lt;d2p1:TableName&gt;q34_13_1&lt;/d2p1:TableName&gt;&lt;/d2p1:DataQueryItem&gt;&lt;d2p1:DataQueryItem&gt;&lt;d2p1:ColumnSelection&gt;/1&lt;/d2p1:ColumnSelection&gt;&lt;d2p1:ConnectionName&gt;Total&lt;/d2p1:ConnectionName&gt;&lt;d2p1:DataQueryType&gt;SelectRowInGroup&lt;/d2p1:DataQueryType&gt;&lt;d2p1:RowSelection&gt;/0[1]&lt;/d2p1:RowSelection&gt;&lt;d2p1:TableName&gt;q34_14_1&lt;/d2p1:TableName&gt;&lt;/d2p1:DataQueryItem&gt;&lt;d2p1:DataQueryItem&gt;&lt;d2p1:ColumnSelection&gt;/1&lt;/d2p1:ColumnSelection&gt;&lt;d2p1:ConnectionName&gt;Total&lt;/d2p1:ConnectionName&gt;&lt;d2p1:DataQueryType&gt;SelectRowInGroup&lt;/d2p1:DataQueryType&gt;&lt;d2p1:RowSelection&gt;/0[1]&lt;/d2p1:RowSelection&gt;&lt;d2p1:TableName&gt;q34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41:08.8270103+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6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47:28.5416244+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1]&lt;/d2p1:RowSelection&gt;&lt;d2p1:TableName&gt;q33_1_1&lt;/d2p1:TableName&gt;&lt;/d2p1:DataQueryItem&gt;&lt;d2p1:DataQueryItem&gt;&lt;d2p1:ColumnSelection&gt;/0[1]&lt;/d2p1:ColumnSelection&gt;&lt;d2p1:ConnectionName&gt;Total&lt;/d2p1:ConnectionName&gt;&lt;d2p1:DataQueryType&gt;SelectCell&lt;/d2p1:DataQueryType&gt;&lt;d2p1:RowSelection&gt;/0[11]&lt;/d2p1:RowSelection&gt;&lt;d2p1:TableName&gt;q33_2_1&lt;/d2p1:TableName&gt;&lt;/d2p1:DataQueryItem&gt;&lt;d2p1:DataQueryItem&gt;&lt;d2p1:ColumnSelection&gt;/0[1]&lt;/d2p1:ColumnSelection&gt;&lt;d2p1:ConnectionName&gt;Total&lt;/d2p1:ConnectionName&gt;&lt;d2p1:DataQueryType&gt;SelectCell&lt;/d2p1:DataQueryType&gt;&lt;d2p1:RowSelection&gt;/0[11]&lt;/d2p1:RowSelection&gt;&lt;d2p1:TableName&gt;q33_3_1&lt;/d2p1:TableName&gt;&lt;/d2p1:DataQueryItem&gt;&lt;d2p1:DataQueryItem&gt;&lt;d2p1:ColumnSelection&gt;/0[1]&lt;/d2p1:ColumnSelection&gt;&lt;d2p1:ConnectionName&gt;Total&lt;/d2p1:ConnectionName&gt;&lt;d2p1:DataQueryType&gt;SelectCell&lt;/d2p1:DataQueryType&gt;&lt;d2p1:RowSelection&gt;/0[11]&lt;/d2p1:RowSelection&gt;&lt;d2p1:TableName&gt;q33_4_1&lt;/d2p1:TableName&gt;&lt;/d2p1:DataQueryItem&gt;&lt;d2p1:DataQueryItem&gt;&lt;d2p1:ColumnSelection&gt;/0[1]&lt;/d2p1:ColumnSelection&gt;&lt;d2p1:ConnectionName&gt;Total&lt;/d2p1:ConnectionName&gt;&lt;d2p1:DataQueryType&gt;SelectCell&lt;/d2p1:DataQueryType&gt;&lt;d2p1:RowSelection&gt;/0[11]&lt;/d2p1:RowSelection&gt;&lt;d2p1:TableName&gt;q33_5_1&lt;/d2p1:TableName&gt;&lt;/d2p1:DataQueryItem&gt;&lt;d2p1:DataQueryItem&gt;&lt;d2p1:ColumnSelection&gt;/0[1]&lt;/d2p1:ColumnSelection&gt;&lt;d2p1:ConnectionName&gt;Total&lt;/d2p1:ConnectionName&gt;&lt;d2p1:DataQueryType&gt;SelectCell&lt;/d2p1:DataQueryType&gt;&lt;d2p1:RowSelection&gt;/0[11]&lt;/d2p1:RowSelection&gt;&lt;d2p1:TableName&gt;q33_6_1&lt;/d2p1:TableName&gt;&lt;/d2p1:DataQueryItem&gt;&lt;d2p1:DataQueryItem&gt;&lt;d2p1:ColumnSelection&gt;/0[1]&lt;/d2p1:ColumnSelection&gt;&lt;d2p1:ConnectionName&gt;Total&lt;/d2p1:ConnectionName&gt;&lt;d2p1:DataQueryType&gt;SelectCell&lt;/d2p1:DataQueryType&gt;&lt;d2p1:RowSelection&gt;/0[11]&lt;/d2p1:RowSelection&gt;&lt;d2p1:TableName&gt;q33_7_1&lt;/d2p1:TableName&gt;&lt;/d2p1:DataQueryItem&gt;&lt;d2p1:DataQueryItem&gt;&lt;d2p1:ColumnSelection&gt;/0[1]&lt;/d2p1:ColumnSelection&gt;&lt;d2p1:ConnectionName&gt;Total&lt;/d2p1:ConnectionName&gt;&lt;d2p1:DataQueryType&gt;SelectCell&lt;/d2p1:DataQueryType&gt;&lt;d2p1:RowSelection&gt;/0[11]&lt;/d2p1:RowSelection&gt;&lt;d2p1:TableName&gt;q33_8_1&lt;/d2p1:TableName&gt;&lt;/d2p1:DataQueryItem&gt;&lt;d2p1:DataQueryItem&gt;&lt;d2p1:ColumnSelection&gt;/0[1]&lt;/d2p1:ColumnSelection&gt;&lt;d2p1:ConnectionName&gt;Total&lt;/d2p1:ConnectionName&gt;&lt;d2p1:DataQueryType&gt;SelectCell&lt;/d2p1:DataQueryType&gt;&lt;d2p1:RowSelection&gt;/0[11]&lt;/d2p1:RowSelection&gt;&lt;d2p1:TableName&gt;q33_9_1&lt;/d2p1:TableName&gt;&lt;/d2p1:DataQueryItem&gt;&lt;d2p1:DataQueryItem&gt;&lt;d2p1:ColumnSelection&gt;/0[1]&lt;/d2p1:ColumnSelection&gt;&lt;d2p1:ConnectionName&gt;Total&lt;/d2p1:ConnectionName&gt;&lt;d2p1:DataQueryType&gt;SelectCell&lt;/d2p1:DataQueryType&gt;&lt;d2p1:RowSelection&gt;/0[11]&lt;/d2p1:RowSelection&gt;&lt;d2p1:TableName&gt;q33_10_1&lt;/d2p1:TableName&gt;&lt;/d2p1:DataQueryItem&gt;&lt;d2p1:DataQueryItem&gt;&lt;d2p1:ColumnSelection&gt;/0[1]&lt;/d2p1:ColumnSelection&gt;&lt;d2p1:ConnectionName&gt;Total&lt;/d2p1:ConnectionName&gt;&lt;d2p1:DataQueryType&gt;SelectCell&lt;/d2p1:DataQueryType&gt;&lt;d2p1:RowSelection&gt;/0[11]&lt;/d2p1:RowSelection&gt;&lt;d2p1:TableName&gt;q33_11_1&lt;/d2p1:TableName&gt;&lt;/d2p1:DataQueryItem&gt;&lt;d2p1:DataQueryItem&gt;&lt;d2p1:ColumnSelection&gt;/0[1]&lt;/d2p1:ColumnSelection&gt;&lt;d2p1:ConnectionName&gt;Total&lt;/d2p1:ConnectionName&gt;&lt;d2p1:DataQueryType&gt;SelectCell&lt;/d2p1:DataQueryType&gt;&lt;d2p1:RowSelection&gt;/0[11]&lt;/d2p1:RowSelection&gt;&lt;d2p1:TableName&gt;q33_12_1&lt;/d2p1:TableName&gt;&lt;/d2p1:DataQueryItem&gt;&lt;d2p1:DataQueryItem&gt;&lt;d2p1:ColumnSelection&gt;/0[1]&lt;/d2p1:ColumnSelection&gt;&lt;d2p1:ConnectionName&gt;Total&lt;/d2p1:ConnectionName&gt;&lt;d2p1:DataQueryType&gt;SelectCell&lt;/d2p1:DataQueryType&gt;&lt;d2p1:RowSelection&gt;/0[11]&lt;/d2p1:RowSelection&gt;&lt;d2p1:TableName&gt;q33_13_1&lt;/d2p1:TableName&gt;&lt;/d2p1:DataQueryItem&gt;&lt;d2p1:DataQueryItem&gt;&lt;d2p1:ColumnSelection&gt;/0[1]&lt;/d2p1:ColumnSelection&gt;&lt;d2p1:ConnectionName&gt;Total&lt;/d2p1:ConnectionName&gt;&lt;d2p1:DataQueryType&gt;SelectCell&lt;/d2p1:DataQueryType&gt;&lt;d2p1:RowSelection&gt;/0[11]&lt;/d2p1:RowSelection&gt;&lt;d2p1:TableName&gt;q33_14_1&lt;/d2p1:TableName&gt;&lt;/d2p1:DataQueryItem&gt;&lt;d2p1:DataQueryItem&gt;&lt;d2p1:ColumnSelection&gt;/0[1]&lt;/d2p1:ColumnSelection&gt;&lt;d2p1:ConnectionName&gt;Total&lt;/d2p1:ConnectionName&gt;&lt;d2p1:DataQueryType&gt;SelectCell&lt;/d2p1:DataQueryType&gt;&lt;d2p1:RowSelection&gt;/0[11]&lt;/d2p1:RowSelection&gt;&lt;d2p1:TableName&gt;q33_15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_1&lt;/d2p1:TableName&gt;&lt;/d2p1:DataQueryItem&gt;&lt;d2p1:DataQueryItem&gt;&lt;d2p1:ColumnSelection&gt;/1&lt;/d2p1:ColumnSelection&gt;&lt;d2p1:ConnectionName&gt;Total&lt;/d2p1:ConnectionName&gt;&lt;d2p1:DataQueryType&gt;SelectRowInGroup&lt;/d2p1:DataQueryType&gt;&lt;d2p1:RowSelection&gt;/0[10]&lt;/d2p1:RowSelection&gt;&lt;d2p1:TableName&gt;q34_2_1&lt;/d2p1:TableName&gt;&lt;/d2p1:DataQueryItem&gt;&lt;d2p1:DataQueryItem&gt;&lt;d2p1:ColumnSelection&gt;/1&lt;/d2p1:ColumnSelection&gt;&lt;d2p1:ConnectionName&gt;Total&lt;/d2p1:ConnectionName&gt;&lt;d2p1:DataQueryType&gt;SelectRowInGroup&lt;/d2p1:DataQueryType&gt;&lt;d2p1:RowSelection&gt;/0[10]&lt;/d2p1:RowSelection&gt;&lt;d2p1:TableName&gt;q34_3_1&lt;/d2p1:TableName&gt;&lt;/d2p1:DataQueryItem&gt;&lt;d2p1:DataQueryItem&gt;&lt;d2p1:ColumnSelection&gt;/1&lt;/d2p1:ColumnSelection&gt;&lt;d2p1:ConnectionName&gt;Total&lt;/d2p1:ConnectionName&gt;&lt;d2p1:DataQueryType&gt;SelectRowInGroup&lt;/d2p1:DataQueryType&gt;&lt;d2p1:RowSelection&gt;/0[10]&lt;/d2p1:RowSelection&gt;&lt;d2p1:TableName&gt;q34_4_1&lt;/d2p1:TableName&gt;&lt;/d2p1:DataQueryItem&gt;&lt;d2p1:DataQueryItem&gt;&lt;d2p1:ColumnSelection&gt;/1&lt;/d2p1:ColumnSelection&gt;&lt;d2p1:ConnectionName&gt;Total&lt;/d2p1:ConnectionName&gt;&lt;d2p1:DataQueryType&gt;SelectRowInGroup&lt;/d2p1:DataQueryType&gt;&lt;d2p1:RowSelection&gt;/0[10]&lt;/d2p1:RowSelection&gt;&lt;d2p1:TableName&gt;q34_5_1&lt;/d2p1:TableName&gt;&lt;/d2p1:DataQueryItem&gt;&lt;d2p1:DataQueryItem&gt;&lt;d2p1:ColumnSelection&gt;/1&lt;/d2p1:ColumnSelection&gt;&lt;d2p1:ConnectionName&gt;Total&lt;/d2p1:ConnectionName&gt;&lt;d2p1:DataQueryType&gt;SelectRowInGroup&lt;/d2p1:DataQueryType&gt;&lt;d2p1:RowSelection&gt;/0[10]&lt;/d2p1:RowSelection&gt;&lt;d2p1:TableName&gt;q34_6_1&lt;/d2p1:TableName&gt;&lt;/d2p1:DataQueryItem&gt;&lt;d2p1:DataQueryItem&gt;&lt;d2p1:ColumnSelection&gt;/1&lt;/d2p1:ColumnSelection&gt;&lt;d2p1:ConnectionName&gt;Total&lt;/d2p1:ConnectionName&gt;&lt;d2p1:DataQueryType&gt;SelectRowInGroup&lt;/d2p1:DataQueryType&gt;&lt;d2p1:RowSelection&gt;/0[10]&lt;/d2p1:RowSelection&gt;&lt;d2p1:TableName&gt;q34_7_1&lt;/d2p1:TableName&gt;&lt;/d2p1:DataQueryItem&gt;&lt;d2p1:DataQueryItem&gt;&lt;d2p1:ColumnSelection&gt;/1&lt;/d2p1:ColumnSelection&gt;&lt;d2p1:ConnectionName&gt;Total&lt;/d2p1:ConnectionName&gt;&lt;d2p1:DataQueryType&gt;SelectRowInGroup&lt;/d2p1:DataQueryType&gt;&lt;d2p1:RowSelection&gt;/0[10]&lt;/d2p1:RowSelection&gt;&lt;d2p1:TableName&gt;q34_8_1&lt;/d2p1:TableName&gt;&lt;/d2p1:DataQueryItem&gt;&lt;d2p1:DataQueryItem&gt;&lt;d2p1:ColumnSelection&gt;/1&lt;/d2p1:ColumnSelection&gt;&lt;d2p1:ConnectionName&gt;Total&lt;/d2p1:ConnectionName&gt;&lt;d2p1:DataQueryType&gt;SelectRowInGroup&lt;/d2p1:DataQueryType&gt;&lt;d2p1:RowSelection&gt;/0[10]&lt;/d2p1:RowSelection&gt;&lt;d2p1:TableName&gt;q34_9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0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1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2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3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4_1&lt;/d2p1:TableName&gt;&lt;/d2p1:DataQueryItem&gt;&lt;d2p1:DataQueryItem&gt;&lt;d2p1:ColumnSelection&gt;/1&lt;/d2p1:ColumnSelection&gt;&lt;d2p1:ConnectionName&gt;Total&lt;/d2p1:ConnectionName&gt;&lt;d2p1:DataQueryType&gt;SelectRowInGroup&lt;/d2p1:DataQueryType&gt;&lt;d2p1:RowSelection&gt;/0[10]&lt;/d2p1:RowSelection&gt;&lt;d2p1:TableName&gt;q34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47:28.4948241+01:00&lt;/d2p1:LastUpdated&gt;&lt;d2p1:Script&gt;aW1wb3J0IG1vZGlmeV9jaGFydCBhcyBtYw0KDQptYy5Nb3ZlVG9wR3JwTGFiZWwoKQ0KbWMuU3BsaXRMYWJlbCgnQ29sJywgJyA6ICcsMCkNCg0KDQpmb3IgbWVtYmVyIGluIE1hdHJpeC5Ub3BBeGlzLkRhdGFNZW1iZXJzOg0KICAgIG1lbWJlci5MYWJlbCA9IG1lbWJlci5MYWJlbC5yZXBsYWNlKCInIiwiIikNCiAgICANCmZvciBjb2wgaW4gcmFuZ2UoTWF0cml4LlRvcEF4aXMuRGF0YU1lbWJlcnMuQ291bnQvMik6DQoJTWF0cml4WzBdW2NvbCtNYXRyaXguVG9wQXhpcy5EYXRhTWVtYmVycy5Db3VudC8yXS5BZGRWYWx1ZShNYXRyaXhbMF1bY29sXVswXS5WYWx1ZSkNCiANCmZvciBjb2wgaW4gcmV2ZXJzZWQocmFuZ2UoTWF0cml4LlRvcEF4aXMuRGF0YU1lbWJlcnMuQ291bnQvMikpOiANCglNYXRyaXguRGVsZXRlQ29sdW1uKGNvbCkNCg0KDQptYy5Tb3J0Q29sdW1ucygpDQoNCk1hdHJpeC5EZWxldGVSb3coMCkNCg0KZm9yIGNvbCBpbiByZXZlcnNlZChyYW5nZSg4KSk6DQoJCU1hdHJpeC5EZWxldGVDb2x1bW4oY29sKQ0KCQkNCm1jLkZpbGxXaXRoQmFycyg4KQ0KDQpsw7ZzY2hMaXN0MT1bIkl0YWx5IiwiU3BhaW4iLCJDemVjaCBSZXB1YmxpYyIsIklyZWxhbmQiXQ0KbMO2c2NoTGlzdDI9WyJHZXJtYW55IiwgIlVuaXRlZCBLaW5nZG9tIiwiTmV0aGVybGFuZHMiLCJQb3J0dWdhbCJdDQoNCmZvciByb3cgaW4gcmV2ZXJzZWQocmFuZ2UoTWF0cml4LlNpZGVBeGlzLkRhdGFNZW1iZXJzLkNvdW50KSk6DQogICAgaWYgTWF0cml4LlNpZGVBeGlzLkRhdGFNZW1iZXJzW3Jvd10uTGFiZWwgaW4gbMO2c2NoTGlzdDI6ICAgICAgICAgICAgIyBhbnBhc3Nlbg0KICAgICAgICBNYXRyaXguRGVsZXRlUm93KHJvdykNCg0KDQo=&lt;/d2p1:Script&gt;&lt;/d2p1:PackagedScript&gt;&lt;/d2p1:Transformation&gt;&lt;/Query&gt;&lt;Version&gt;4.2.0.0&lt;/Version&gt;&lt;/ShapeLink&gt;"/>
</p:tagLst>
</file>

<file path=ppt/tags/tag16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41:09.2169728+01:00&lt;/d3p1:LastUpdated&gt;&lt;d3p1:Script&gt;DQpmcmFnZT0iQW5kIGhvdyBjb25maWRlbnQgYXJlIHlvdSBpbiB5b3VyIGFiaWxpdHkgdG8gcGVyZm9ybSB0aGVzZSBza2lsbHMgb24gdGhlIGxldmVsIHJlcXVpcmVkIG9uIHlvdXIgY2FyZWVyIHBhdGg/OyAiDQpiYXNpcz0iQWxsIHJlc3BvbmRlbnRzOyAiDQoNCmxpc3RlPVtdDQoNCmZvciByb3cgaW4gcmFuZ2UoTWF0cml4LlNpZGVBeGlzLkRhdGFNZW1iZXJzLkNvdW50KToNCglmb3IgY29sIGluIHJhbmdlKE1hdHJpeC5Ub3BBeGlzLkRhdGFNZW1iZXJzLkNvdW50KToNCgkJbGlzdGUuYXBwZW5kKE1hdHJpeFtyb3ddW2NvbF1bMF0uTnVtZXJpY1ZhbHVlKQ0KCQkNCgkJDQpuPSJuPSIrIHN0cihpbnQobWluKGxpc3RlKSkpICsgIi0iICsgc3RyKGludChtYXgobGlzdGUpKSkNCg0KU2hhcGUuVGV4dGZyYW1lLlRleHRyYW5nZS5UZXh0ID0gZnJhZ2UgKyBiYXNpcyArIG4gKyAiOyBNZWFucyBhcmUgc2hvd24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4_1_1&lt;/d2p1:TableName&gt;&lt;/d2p1:DataQueryItem&gt;&lt;d2p1:DataQueryItem&gt;&lt;d2p1:ColumnSelection&gt;/1&lt;/d2p1:ColumnSelection&gt;&lt;d2p1:ConnectionName&gt;Total&lt;/d2p1:ConnectionName&gt;&lt;d2p1:DataQueryType&gt;SelectRowInGroup&lt;/d2p1:DataQueryType&gt;&lt;d2p1:RowSelection&gt;/0[1]&lt;/d2p1:RowSelection&gt;&lt;d2p1:TableName&gt;q34_2_1&lt;/d2p1:TableName&gt;&lt;/d2p1:DataQueryItem&gt;&lt;d2p1:DataQueryItem&gt;&lt;d2p1:ColumnSelection&gt;/1&lt;/d2p1:ColumnSelection&gt;&lt;d2p1:ConnectionName&gt;Total&lt;/d2p1:ConnectionName&gt;&lt;d2p1:DataQueryType&gt;SelectRowInGroup&lt;/d2p1:DataQueryType&gt;&lt;d2p1:RowSelection&gt;/0[1]&lt;/d2p1:RowSelection&gt;&lt;d2p1:TableName&gt;q34_3_1&lt;/d2p1:TableName&gt;&lt;/d2p1:DataQueryItem&gt;&lt;d2p1:DataQueryItem&gt;&lt;d2p1:ColumnSelection&gt;/1&lt;/d2p1:ColumnSelection&gt;&lt;d2p1:ConnectionName&gt;Total&lt;/d2p1:ConnectionName&gt;&lt;d2p1:DataQueryType&gt;SelectRowInGroup&lt;/d2p1:DataQueryType&gt;&lt;d2p1:RowSelection&gt;/0[1]&lt;/d2p1:RowSelection&gt;&lt;d2p1:TableName&gt;q34_4_1&lt;/d2p1:TableName&gt;&lt;/d2p1:DataQueryItem&gt;&lt;d2p1:DataQueryItem&gt;&lt;d2p1:ColumnSelection&gt;/1&lt;/d2p1:ColumnSelection&gt;&lt;d2p1:ConnectionName&gt;Total&lt;/d2p1:ConnectionName&gt;&lt;d2p1:DataQueryType&gt;SelectRowInGroup&lt;/d2p1:DataQueryType&gt;&lt;d2p1:RowSelection&gt;/0[1]&lt;/d2p1:RowSelection&gt;&lt;d2p1:TableName&gt;q34_5_1&lt;/d2p1:TableName&gt;&lt;/d2p1:DataQueryItem&gt;&lt;d2p1:DataQueryItem&gt;&lt;d2p1:ColumnSelection&gt;/1&lt;/d2p1:ColumnSelection&gt;&lt;d2p1:ConnectionName&gt;Total&lt;/d2p1:ConnectionName&gt;&lt;d2p1:DataQueryType&gt;SelectRowInGroup&lt;/d2p1:DataQueryType&gt;&lt;d2p1:RowSelection&gt;/0[1]&lt;/d2p1:RowSelection&gt;&lt;d2p1:TableName&gt;q34_6_1&lt;/d2p1:TableName&gt;&lt;/d2p1:DataQueryItem&gt;&lt;d2p1:DataQueryItem&gt;&lt;d2p1:ColumnSelection&gt;/1&lt;/d2p1:ColumnSelection&gt;&lt;d2p1:ConnectionName&gt;Total&lt;/d2p1:ConnectionName&gt;&lt;d2p1:DataQueryType&gt;SelectRowInGroup&lt;/d2p1:DataQueryType&gt;&lt;d2p1:RowSelection&gt;/0[1]&lt;/d2p1:RowSelection&gt;&lt;d2p1:TableName&gt;q34_7_1&lt;/d2p1:TableName&gt;&lt;/d2p1:DataQueryItem&gt;&lt;d2p1:DataQueryItem&gt;&lt;d2p1:ColumnSelection&gt;/1&lt;/d2p1:ColumnSelection&gt;&lt;d2p1:ConnectionName&gt;Total&lt;/d2p1:ConnectionName&gt;&lt;d2p1:DataQueryType&gt;SelectRowInGroup&lt;/d2p1:DataQueryType&gt;&lt;d2p1:RowSelection&gt;/0[1]&lt;/d2p1:RowSelection&gt;&lt;d2p1:TableName&gt;q34_8_1&lt;/d2p1:TableName&gt;&lt;/d2p1:DataQueryItem&gt;&lt;d2p1:DataQueryItem&gt;&lt;d2p1:ColumnSelection&gt;/1&lt;/d2p1:ColumnSelection&gt;&lt;d2p1:ConnectionName&gt;Total&lt;/d2p1:ConnectionName&gt;&lt;d2p1:DataQueryType&gt;SelectRowInGroup&lt;/d2p1:DataQueryType&gt;&lt;d2p1:RowSelection&gt;/0[1]&lt;/d2p1:RowSelection&gt;&lt;d2p1:TableName&gt;q34_9_1&lt;/d2p1:TableName&gt;&lt;/d2p1:DataQueryItem&gt;&lt;d2p1:DataQueryItem&gt;&lt;d2p1:ColumnSelection&gt;/1&lt;/d2p1:ColumnSelection&gt;&lt;d2p1:ConnectionName&gt;Total&lt;/d2p1:ConnectionName&gt;&lt;d2p1:DataQueryType&gt;SelectRowInGroup&lt;/d2p1:DataQueryType&gt;&lt;d2p1:RowSelection&gt;/0[1]&lt;/d2p1:RowSelection&gt;&lt;d2p1:TableName&gt;q34_10_1&lt;/d2p1:TableName&gt;&lt;/d2p1:DataQueryItem&gt;&lt;d2p1:DataQueryItem&gt;&lt;d2p1:ColumnSelection&gt;/1&lt;/d2p1:ColumnSelection&gt;&lt;d2p1:ConnectionName&gt;Total&lt;/d2p1:ConnectionName&gt;&lt;d2p1:DataQueryType&gt;SelectRowInGroup&lt;/d2p1:DataQueryType&gt;&lt;d2p1:RowSelection&gt;/0[1]&lt;/d2p1:RowSelection&gt;&lt;d2p1:TableName&gt;q34_11_1&lt;/d2p1:TableName&gt;&lt;/d2p1:DataQueryItem&gt;&lt;d2p1:DataQueryItem&gt;&lt;d2p1:ColumnSelection&gt;/1&lt;/d2p1:ColumnSelection&gt;&lt;d2p1:ConnectionName&gt;Total&lt;/d2p1:ConnectionName&gt;&lt;d2p1:DataQueryType&gt;SelectRowInGroup&lt;/d2p1:DataQueryType&gt;&lt;d2p1:RowSelection&gt;/0[1]&lt;/d2p1:RowSelection&gt;&lt;d2p1:TableName&gt;q34_12_1&lt;/d2p1:TableName&gt;&lt;/d2p1:DataQueryItem&gt;&lt;d2p1:DataQueryItem&gt;&lt;d2p1:ColumnSelection&gt;/1&lt;/d2p1:ColumnSelection&gt;&lt;d2p1:ConnectionName&gt;Total&lt;/d2p1:ConnectionName&gt;&lt;d2p1:DataQueryType&gt;SelectRowInGroup&lt;/d2p1:DataQueryType&gt;&lt;d2p1:RowSelection&gt;/0[1]&lt;/d2p1:RowSelection&gt;&lt;d2p1:TableName&gt;q34_13_1&lt;/d2p1:TableName&gt;&lt;/d2p1:DataQueryItem&gt;&lt;d2p1:DataQueryItem&gt;&lt;d2p1:ColumnSelection&gt;/1&lt;/d2p1:ColumnSelection&gt;&lt;d2p1:ConnectionName&gt;Total&lt;/d2p1:ConnectionName&gt;&lt;d2p1:DataQueryType&gt;SelectRowInGroup&lt;/d2p1:DataQueryType&gt;&lt;d2p1:RowSelection&gt;/0[1]&lt;/d2p1:RowSelection&gt;&lt;d2p1:TableName&gt;q34_14_1&lt;/d2p1:TableName&gt;&lt;/d2p1:DataQueryItem&gt;&lt;d2p1:DataQueryItem&gt;&lt;d2p1:ColumnSelection&gt;/1&lt;/d2p1:ColumnSelection&gt;&lt;d2p1:ConnectionName&gt;Total&lt;/d2p1:ConnectionName&gt;&lt;d2p1:DataQueryType&gt;SelectRowInGroup&lt;/d2p1:DataQueryType&gt;&lt;d2p1:RowSelection&gt;/0[1]&lt;/d2p1:RowSelection&gt;&lt;d2p1:TableName&gt;q34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41:08.8270103+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6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8:29:37.6674263+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5_1&lt;/d2p1:TableName&gt;&lt;/d2p1:DataQueryItem&gt;&lt;d2p1:DataQueryItem&gt;&lt;d2p1:ColumnSelection&gt;/1[3]&lt;/d2p1:ColumnSelection&gt;&lt;d2p1:ConnectionName&gt;Total&lt;/d2p1:ConnectionName&gt;&lt;d2p1:DataQueryType&gt;SelectColumn&lt;/d2p1:DataQueryType&gt;&lt;d2p1:RowSelection&gt;/&lt;/d2p1:RowSelection&gt;&lt;d2p1:TableName&gt;q35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8:29:37.6674263+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6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8:29:37.6674263+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5_1&lt;/d2p1:TableName&gt;&lt;/d2p1:DataQueryItem&gt;&lt;d2p1:DataQueryItem&gt;&lt;d2p1:ColumnSelection&gt;/1[4]&lt;/d2p1:ColumnSelection&gt;&lt;d2p1:ConnectionName&gt;Total&lt;/d2p1:ConnectionName&gt;&lt;d2p1:DataQueryType&gt;SelectColumn&lt;/d2p1:DataQueryType&gt;&lt;d2p1:RowSelection&gt;/&lt;/d2p1:RowSelection&gt;&lt;d2p1:TableName&gt;q35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8:29:37.6830254+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6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5:12.9513499+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5_1&lt;/d2p1:TableName&gt;&lt;/d2p1:DataQueryItem&gt;&lt;d2p1:DataQueryItem&gt;&lt;d2p1:ColumnSelection&gt;/1[2]&lt;/d2p1:ColumnSelection&gt;&lt;d2p1:ConnectionName&gt;Total&lt;/d2p1:ConnectionName&gt;&lt;d2p1:DataQueryType&gt;SelectColumn&lt;/d2p1:DataQueryType&gt;&lt;d2p1:RowSelection&gt;/&lt;/d2p1:RowSelection&gt;&lt;d2p1:TableName&gt;q35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5:12.8889707+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0KIyA6IHJhdXMgICAgICAgIA0KZm9yIG1lbWJlciBpbiBNYXRyaXguVG9wQXhpcy5EYXRhTWVtYmVyczoNCiAgICBtZW1iZXIuTGFiZWwgPSBtZW1iZXIuTGFiZWwucmVwbGFjZSgiT3RoZXI6IiwiT3RoZXIiKQ==&lt;/d2p1:Script&gt;&lt;/d2p1:PackagedScript&gt;&lt;/d2p1:Transformation&gt;&lt;/Query&gt;&lt;Version&gt;4.2.0.0&lt;/Version&gt;&lt;/ShapeLink&gt;"/>
</p:tagLst>
</file>

<file path=ppt/tags/tag17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8:31:11.995184+01:00&lt;/d3p1:LastUpdated&gt;&lt;d3p1:Script&gt;DQpmcmFnZT0iVGhpbmtpbmcgYWJvdXQgYWNxdWlyaW5nIElDVCBza2lsbHMgb3Igc29sdmluZyBJQ1QgcHJvYmxlbXM6IFdoZXJlIGRvIHlvdSAvIHdvdWxkIHlvdSBzZWVrIHN1cHBvcnQ/OyAiDQpiYXNpcz0iQWxsIHJlc3BvbmRlbnRzOyAiDQpuPSJuPSIrIE1hdHJpeFswXVswXVswXS5WYWx1ZSArICItIiArIE1hdHJpeFtNYXRyaXguU2lkZUF4aXMuRGF0YU1lbWJlcnMuQ291bnQtMV1bMF1bMF0uVmFsdWUNCg0KDQpTaGFwZS5UZXh0ZnJhbWUuVGV4dHJhbmdlLlRleHQgPSBmcmFnZSArIGJhc2lzICsgb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8:31:11.9483867+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17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8:30:10.2383471+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5_1&lt;/d2p1:TableName&gt;&lt;/d2p1:DataQueryItem&gt;&lt;d2p1:DataQueryItem&gt;&lt;d2p1:ColumnSelection&gt;/1[6]&lt;/d2p1:ColumnSelection&gt;&lt;d2p1:ConnectionName&gt;Total&lt;/d2p1:ConnectionName&gt;&lt;d2p1:DataQueryType&gt;SelectColumn&lt;/d2p1:DataQueryType&gt;&lt;d2p1:RowSelection&gt;/&lt;/d2p1:RowSelection&gt;&lt;d2p1:TableName&gt;q35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8:30:10.2383471+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7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8:30:10.2383471+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5_1&lt;/d2p1:TableName&gt;&lt;/d2p1:DataQueryItem&gt;&lt;d2p1:DataQueryItem&gt;&lt;d2p1:ColumnSelection&gt;/1[7]&lt;/d2p1:ColumnSelection&gt;&lt;d2p1:ConnectionName&gt;Total&lt;/d2p1:ConnectionName&gt;&lt;d2p1:DataQueryType&gt;SelectColumn&lt;/d2p1:DataQueryType&gt;&lt;d2p1:RowSelection&gt;/&lt;/d2p1:RowSelection&gt;&lt;d2p1:TableName&gt;q35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8:30:10.2383471+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7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5:24.9749407+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5_1&lt;/d2p1:TableName&gt;&lt;/d2p1:DataQueryItem&gt;&lt;d2p1:DataQueryItem&gt;&lt;d2p1:ColumnSelection&gt;/1[5]&lt;/d2p1:ColumnSelection&gt;&lt;d2p1:ConnectionName&gt;Total&lt;/d2p1:ConnectionName&gt;&lt;d2p1:DataQueryType&gt;SelectColumn&lt;/d2p1:DataQueryType&gt;&lt;d2p1:RowSelection&gt;/&lt;/d2p1:RowSelection&gt;&lt;d2p1:TableName&gt;q35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5:24.9125615+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0KIyA6IHJhdXMgICAgICAgIA0KZm9yIG1lbWJlciBpbiBNYXRyaXguVG9wQXhpcy5EYXRhTWVtYmVyczoNCiAgICBtZW1iZXIuTGFiZWwgPSBtZW1iZXIuTGFiZWwucmVwbGFjZSgiT3RoZXI6IiwiT3RoZXIiKQ==&lt;/d2p1:Script&gt;&lt;/d2p1:PackagedScript&gt;&lt;/d2p1:Transformation&gt;&lt;/Query&gt;&lt;Version&gt;4.2.0.0&lt;/Version&gt;&lt;/ShapeLink&gt;"/>
</p:tagLst>
</file>

<file path=ppt/tags/tag17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8:31:11.995184+01:00&lt;/d3p1:LastUpdated&gt;&lt;d3p1:Script&gt;DQpmcmFnZT0iVGhpbmtpbmcgYWJvdXQgYWNxdWlyaW5nIElDVCBza2lsbHMgb3Igc29sdmluZyBJQ1QgcHJvYmxlbXM6IFdoZXJlIGRvIHlvdSAvIHdvdWxkIHlvdSBzZWVrIHN1cHBvcnQ/OyAiDQpiYXNpcz0iQWxsIHJlc3BvbmRlbnRzOyAiDQpuPSJuPSIrIE1hdHJpeFswXVswXVswXS5WYWx1ZSArICItIiArIE1hdHJpeFtNYXRyaXguU2lkZUF4aXMuRGF0YU1lbWJlcnMuQ291bnQtMV1bMF1bMF0uVmFsdWUNCg0KDQpTaGFwZS5UZXh0ZnJhbWUuVGV4dHJhbmdlLlRleHQgPSBmcmFnZSArIGJhc2lzICsgb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8:31:11.9483867+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17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48:03.3454475+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39_1_1&lt;/d2p1:TableName&gt;&lt;/d2p1:DataQueryItem&gt;&lt;d2p1:DataQueryItem&gt;&lt;d2p1:ColumnSelection&gt;/1&lt;/d2p1:ColumnSelection&gt;&lt;d2p1:ConnectionName&gt;Total&lt;/d2p1:ConnectionName&gt;&lt;d2p1:DataQueryType&gt;SelectRowInGroup&lt;/d2p1:DataQueryType&gt;&lt;d2p1:RowSelection&gt;/0[10]&lt;/d2p1:RowSelection&gt;&lt;d2p1:TableName&gt;q39_1_1&lt;/d2p1:TableName&gt;&lt;/d2p1:DataQueryItem&gt;&lt;d2p1:DataQueryItem&gt;&lt;d2p1:ColumnSelection&gt;/0[1]&lt;/d2p1:ColumnSelection&gt;&lt;d2p1:ConnectionName&gt;Total&lt;/d2p1:ConnectionName&gt;&lt;d2p1:DataQueryType&gt;SelectCell&lt;/d2p1:DataQueryType&gt;&lt;d2p1:RowSelection&gt;/0[10]&lt;/d2p1:RowSelection&gt;&lt;d2p1:TableName&gt;q39_2_1&lt;/d2p1:TableName&gt;&lt;/d2p1:DataQueryItem&gt;&lt;d2p1:DataQueryItem&gt;&lt;d2p1:ColumnSelection&gt;/1&lt;/d2p1:ColumnSelection&gt;&lt;d2p1:ConnectionName&gt;Total&lt;/d2p1:ConnectionName&gt;&lt;d2p1:DataQueryType&gt;SelectRowInGroup&lt;/d2p1:DataQueryType&gt;&lt;d2p1:RowSelection&gt;/0[10]&lt;/d2p1:RowSelection&gt;&lt;d2p1:TableName&gt;q39_2_1&lt;/d2p1:TableName&gt;&lt;/d2p1:DataQueryItem&gt;&lt;d2p1:DataQueryItem&gt;&lt;d2p1:ColumnSelection&gt;/0[1]&lt;/d2p1:ColumnSelection&gt;&lt;d2p1:ConnectionName&gt;Total&lt;/d2p1:ConnectionName&gt;&lt;d2p1:DataQueryType&gt;SelectCell&lt;/d2p1:DataQueryType&gt;&lt;d2p1:RowSelection&gt;/0[10]&lt;/d2p1:RowSelection&gt;&lt;d2p1:TableName&gt;q39_3_1&lt;/d2p1:TableName&gt;&lt;/d2p1:DataQueryItem&gt;&lt;d2p1:DataQueryItem&gt;&lt;d2p1:ColumnSelection&gt;/1&lt;/d2p1:ColumnSelection&gt;&lt;d2p1:ConnectionName&gt;Total&lt;/d2p1:ConnectionName&gt;&lt;d2p1:DataQueryType&gt;SelectRowInGroup&lt;/d2p1:DataQueryType&gt;&lt;d2p1:RowSelection&gt;/0[10]&lt;/d2p1:RowSelection&gt;&lt;d2p1:TableName&gt;q39_3_1&lt;/d2p1:TableName&gt;&lt;/d2p1:DataQueryItem&gt;&lt;d2p1:DataQueryItem&gt;&lt;d2p1:ColumnSelection&gt;/0[1]&lt;/d2p1:ColumnSelection&gt;&lt;d2p1:ConnectionName&gt;Total&lt;/d2p1:ConnectionName&gt;&lt;d2p1:DataQueryType&gt;SelectCell&lt;/d2p1:DataQueryType&gt;&lt;d2p1:RowSelection&gt;/0[10]&lt;/d2p1:RowSelection&gt;&lt;d2p1:TableName&gt;q39_4_1&lt;/d2p1:TableName&gt;&lt;/d2p1:DataQueryItem&gt;&lt;d2p1:DataQueryItem&gt;&lt;d2p1:ColumnSelection&gt;/1&lt;/d2p1:ColumnSelection&gt;&lt;d2p1:ConnectionName&gt;Total&lt;/d2p1:ConnectionName&gt;&lt;d2p1:DataQueryType&gt;SelectRowInGroup&lt;/d2p1:DataQueryType&gt;&lt;d2p1:RowSelection&gt;/0[10]&lt;/d2p1:RowSelection&gt;&lt;d2p1:TableName&gt;q39_4_1&lt;/d2p1:TableName&gt;&lt;/d2p1:DataQueryItem&gt;&lt;d2p1:DataQueryItem&gt;&lt;d2p1:ColumnSelection&gt;/0[1]&lt;/d2p1:ColumnSelection&gt;&lt;d2p1:ConnectionName&gt;Total&lt;/d2p1:ConnectionName&gt;&lt;d2p1:DataQueryType&gt;SelectCell&lt;/d2p1:DataQueryType&gt;&lt;d2p1:RowSelection&gt;/0[10]&lt;/d2p1:RowSelection&gt;&lt;d2p1:TableName&gt;q39_5_1&lt;/d2p1:TableName&gt;&lt;/d2p1:DataQueryItem&gt;&lt;d2p1:DataQueryItem&gt;&lt;d2p1:ColumnSelection&gt;/1&lt;/d2p1:ColumnSelection&gt;&lt;d2p1:ConnectionName&gt;Total&lt;/d2p1:ConnectionName&gt;&lt;d2p1:DataQueryType&gt;SelectRowInGroup&lt;/d2p1:DataQueryType&gt;&lt;d2p1:RowSelection&gt;/0[10]&lt;/d2p1:RowSelection&gt;&lt;d2p1:TableName&gt;q39_5_1&lt;/d2p1:TableName&gt;&lt;/d2p1:DataQueryItem&gt;&lt;d2p1:DataQueryItem&gt;&lt;d2p1:ColumnSelection&gt;/0[1]&lt;/d2p1:ColumnSelection&gt;&lt;d2p1:ConnectionName&gt;Total&lt;/d2p1:ConnectionName&gt;&lt;d2p1:DataQueryType&gt;SelectCell&lt;/d2p1:DataQueryType&gt;&lt;d2p1:RowSelection&gt;/0[10]&lt;/d2p1:RowSelection&gt;&lt;d2p1:TableName&gt;q39_6_1&lt;/d2p1:TableName&gt;&lt;/d2p1:DataQueryItem&gt;&lt;d2p1:DataQueryItem&gt;&lt;d2p1:ColumnSelection&gt;/1&lt;/d2p1:ColumnSelection&gt;&lt;d2p1:ConnectionName&gt;Total&lt;/d2p1:ConnectionName&gt;&lt;d2p1:DataQueryType&gt;SelectRowInGroup&lt;/d2p1:DataQueryType&gt;&lt;d2p1:RowSelection&gt;/0[10]&lt;/d2p1:RowSelection&gt;&lt;d2p1:TableName&gt;q39_6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48:03.3142473+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mzDtnNjaExpc3QxPVsiSXRhbHkiLCJTcGFpbiIsIkN6ZWNoIFJlcHVibGljIiwiSXJlbGFuZCJdDQpsw7ZzY2hMaXN0Mj1bIkdlcm1hbnkiLCAiVW5pdGVkIEtpbmdkb20iLCJOZXRoZXJsYW5kcyIsIlBvcnR1Z2FsIl0NCg0KZm9yIHJvdyBpbiByZXZlcnNlZChyYW5nZShNYXRyaXguU2lkZUF4aXMuRGF0YU1lbWJlcnMuQ291bnQpKToNCiAgICBpZiBNYXRyaXguU2lkZUF4aXMuRGF0YU1lbWJlcnNbcm93XS5MYWJlbCBpbiBsw7ZzY2hMaXN0MTogICAgICAgICAgICAjIGFucGFzc2VuDQogICAgICAgIE1hdHJpeC5EZWxldGVSb3cocm93KQ0KDQoNCgk=&lt;/d2p1:Script&gt;&lt;/d2p1:PackagedScript&gt;&lt;/d2p1:Transformation&gt;&lt;/Query&gt;&lt;Version&gt;4.2.0.0&lt;/Version&gt;&lt;/ShapeLink&gt;"/>
</p:tagLst>
</file>

<file path=ppt/tags/tag17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41:27.3648245+01:00&lt;/d3p1:LastUpdated&gt;&lt;d3p1:Script&gt;DQpmcmFnZT0iTWFueSBjb21wYW5pZXMgc3RhdGUgcmVwZWF0ZWRseSwgdGhhdCB0aGV5IGhhdmUgZGlmZmljdWx0aWVzIGZpbmRpbmcgZW1wbG95ZWVzIHdobyBwb3NzZXNzIHRoZSByaWdodCBza2lsbCBzZXRzIGZvciB0aGVpciBqb2IuIFdoYXQgaXMgeW91ciBvcGluaW9uIG9uIHRoaXM/IERvIHlvdSBhZ3JlZSB3aXRoIHRoZSBmb2xsb3dpbmcgc3RhdGVtZW50cz87ICINCmJhc2lzPSJBbGwgcmVzcG9uZGVudHM7ICINCg0KbGlzdGU9W10NCg0KZm9yIHJvdyBpbiByYW5nZShNYXRyaXguU2lkZUF4aXMuRGF0YU1lbWJlcnMuQ291bnQpOg0KCWZvciBjb2wgaW4gcmFuZ2UoTWF0cml4LlRvcEF4aXMuRGF0YU1lbWJlcnMuQ291bnQpOg0KCQlsaXN0ZS5hcHBlbmQoTWF0cml4W3Jvd11bY29sXVswXS5OdW1lcmljVmFsdWUpDQoJCQ0KCQkNCm49Im49Iisgc3RyKGludChtaW4obGlzdGUpKSkgKyAiLSIgKyBzdHIoaW50KG1heChsaXN0ZSkpKQ0KDQpTaGFwZS5UZXh0ZnJhbWUuVGV4dHJhbmdlLlRleHQgPSBmcmFnZSArIGJhc2lzICsgbiArICI7IE1lYW5zIGFyZSBzaG93bi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9_1_1&lt;/d2p1:TableName&gt;&lt;/d2p1:DataQueryItem&gt;&lt;d2p1:DataQueryItem&gt;&lt;d2p1:ColumnSelection&gt;/1&lt;/d2p1:ColumnSelection&gt;&lt;d2p1:ConnectionName&gt;Total&lt;/d2p1:ConnectionName&gt;&lt;d2p1:DataQueryType&gt;SelectRowInGroup&lt;/d2p1:DataQueryType&gt;&lt;d2p1:RowSelection&gt;/0[1]&lt;/d2p1:RowSelection&gt;&lt;d2p1:TableName&gt;q39_2_1&lt;/d2p1:TableName&gt;&lt;/d2p1:DataQueryItem&gt;&lt;d2p1:DataQueryItem&gt;&lt;d2p1:ColumnSelection&gt;/1&lt;/d2p1:ColumnSelection&gt;&lt;d2p1:ConnectionName&gt;Total&lt;/d2p1:ConnectionName&gt;&lt;d2p1:DataQueryType&gt;SelectRowInGroup&lt;/d2p1:DataQueryType&gt;&lt;d2p1:RowSelection&gt;/0[1]&lt;/d2p1:RowSelection&gt;&lt;d2p1:TableName&gt;q39_3_1&lt;/d2p1:TableName&gt;&lt;/d2p1:DataQueryItem&gt;&lt;d2p1:DataQueryItem&gt;&lt;d2p1:ColumnSelection&gt;/1&lt;/d2p1:ColumnSelection&gt;&lt;d2p1:ConnectionName&gt;Total&lt;/d2p1:ConnectionName&gt;&lt;d2p1:DataQueryType&gt;SelectRowInGroup&lt;/d2p1:DataQueryType&gt;&lt;d2p1:RowSelection&gt;/0[1]&lt;/d2p1:RowSelection&gt;&lt;d2p1:TableName&gt;q39_4_1&lt;/d2p1:TableName&gt;&lt;/d2p1:DataQueryItem&gt;&lt;d2p1:DataQueryItem&gt;&lt;d2p1:ColumnSelection&gt;/1&lt;/d2p1:ColumnSelection&gt;&lt;d2p1:ConnectionName&gt;Total&lt;/d2p1:ConnectionName&gt;&lt;d2p1:DataQueryType&gt;SelectRowInGroup&lt;/d2p1:DataQueryType&gt;&lt;d2p1:RowSelection&gt;/0[1]&lt;/d2p1:RowSelection&gt;&lt;d2p1:TableName&gt;q39_5_1&lt;/d2p1:TableName&gt;&lt;/d2p1:DataQueryItem&gt;&lt;d2p1:DataQueryItem&gt;&lt;d2p1:ColumnSelection&gt;/1&lt;/d2p1:ColumnSelection&gt;&lt;d2p1:ConnectionName&gt;Total&lt;/d2p1:ConnectionName&gt;&lt;d2p1:DataQueryType&gt;SelectRowInGroup&lt;/d2p1:DataQueryType&gt;&lt;d2p1:RowSelection&gt;/0[1]&lt;/d2p1:RowSelection&gt;&lt;d2p1:TableName&gt;q39_6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41:27.318029+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7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48:36.3708592+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39_1_1&lt;/d2p1:TableName&gt;&lt;/d2p1:DataQueryItem&gt;&lt;d2p1:DataQueryItem&gt;&lt;d2p1:ColumnSelection&gt;/1&lt;/d2p1:ColumnSelection&gt;&lt;d2p1:ConnectionName&gt;Total&lt;/d2p1:ConnectionName&gt;&lt;d2p1:DataQueryType&gt;SelectRowInGroup&lt;/d2p1:DataQueryType&gt;&lt;d2p1:RowSelection&gt;/0[10]&lt;/d2p1:RowSelection&gt;&lt;d2p1:TableName&gt;q39_1_1&lt;/d2p1:TableName&gt;&lt;/d2p1:DataQueryItem&gt;&lt;d2p1:DataQueryItem&gt;&lt;d2p1:ColumnSelection&gt;/0[1]&lt;/d2p1:ColumnSelection&gt;&lt;d2p1:ConnectionName&gt;Total&lt;/d2p1:ConnectionName&gt;&lt;d2p1:DataQueryType&gt;SelectCell&lt;/d2p1:DataQueryType&gt;&lt;d2p1:RowSelection&gt;/0[10]&lt;/d2p1:RowSelection&gt;&lt;d2p1:TableName&gt;q39_2_1&lt;/d2p1:TableName&gt;&lt;/d2p1:DataQueryItem&gt;&lt;d2p1:DataQueryItem&gt;&lt;d2p1:ColumnSelection&gt;/1&lt;/d2p1:ColumnSelection&gt;&lt;d2p1:ConnectionName&gt;Total&lt;/d2p1:ConnectionName&gt;&lt;d2p1:DataQueryType&gt;SelectRowInGroup&lt;/d2p1:DataQueryType&gt;&lt;d2p1:RowSelection&gt;/0[10]&lt;/d2p1:RowSelection&gt;&lt;d2p1:TableName&gt;q39_2_1&lt;/d2p1:TableName&gt;&lt;/d2p1:DataQueryItem&gt;&lt;d2p1:DataQueryItem&gt;&lt;d2p1:ColumnSelection&gt;/0[1]&lt;/d2p1:ColumnSelection&gt;&lt;d2p1:ConnectionName&gt;Total&lt;/d2p1:ConnectionName&gt;&lt;d2p1:DataQueryType&gt;SelectCell&lt;/d2p1:DataQueryType&gt;&lt;d2p1:RowSelection&gt;/0[10]&lt;/d2p1:RowSelection&gt;&lt;d2p1:TableName&gt;q39_3_1&lt;/d2p1:TableName&gt;&lt;/d2p1:DataQueryItem&gt;&lt;d2p1:DataQueryItem&gt;&lt;d2p1:ColumnSelection&gt;/1&lt;/d2p1:ColumnSelection&gt;&lt;d2p1:ConnectionName&gt;Total&lt;/d2p1:ConnectionName&gt;&lt;d2p1:DataQueryType&gt;SelectRowInGroup&lt;/d2p1:DataQueryType&gt;&lt;d2p1:RowSelection&gt;/0[10]&lt;/d2p1:RowSelection&gt;&lt;d2p1:TableName&gt;q39_3_1&lt;/d2p1:TableName&gt;&lt;/d2p1:DataQueryItem&gt;&lt;d2p1:DataQueryItem&gt;&lt;d2p1:ColumnSelection&gt;/0[1]&lt;/d2p1:ColumnSelection&gt;&lt;d2p1:ConnectionName&gt;Total&lt;/d2p1:ConnectionName&gt;&lt;d2p1:DataQueryType&gt;SelectCell&lt;/d2p1:DataQueryType&gt;&lt;d2p1:RowSelection&gt;/0[10]&lt;/d2p1:RowSelection&gt;&lt;d2p1:TableName&gt;q39_4_1&lt;/d2p1:TableName&gt;&lt;/d2p1:DataQueryItem&gt;&lt;d2p1:DataQueryItem&gt;&lt;d2p1:ColumnSelection&gt;/1&lt;/d2p1:ColumnSelection&gt;&lt;d2p1:ConnectionName&gt;Total&lt;/d2p1:ConnectionName&gt;&lt;d2p1:DataQueryType&gt;SelectRowInGroup&lt;/d2p1:DataQueryType&gt;&lt;d2p1:RowSelection&gt;/0[10]&lt;/d2p1:RowSelection&gt;&lt;d2p1:TableName&gt;q39_4_1&lt;/d2p1:TableName&gt;&lt;/d2p1:DataQueryItem&gt;&lt;d2p1:DataQueryItem&gt;&lt;d2p1:ColumnSelection&gt;/0[1]&lt;/d2p1:ColumnSelection&gt;&lt;d2p1:ConnectionName&gt;Total&lt;/d2p1:ConnectionName&gt;&lt;d2p1:DataQueryType&gt;SelectCell&lt;/d2p1:DataQueryType&gt;&lt;d2p1:RowSelection&gt;/0[10]&lt;/d2p1:RowSelection&gt;&lt;d2p1:TableName&gt;q39_5_1&lt;/d2p1:TableName&gt;&lt;/d2p1:DataQueryItem&gt;&lt;d2p1:DataQueryItem&gt;&lt;d2p1:ColumnSelection&gt;/1&lt;/d2p1:ColumnSelection&gt;&lt;d2p1:ConnectionName&gt;Total&lt;/d2p1:ConnectionName&gt;&lt;d2p1:DataQueryType&gt;SelectRowInGroup&lt;/d2p1:DataQueryType&gt;&lt;d2p1:RowSelection&gt;/0[10]&lt;/d2p1:RowSelection&gt;&lt;d2p1:TableName&gt;q39_5_1&lt;/d2p1:TableName&gt;&lt;/d2p1:DataQueryItem&gt;&lt;d2p1:DataQueryItem&gt;&lt;d2p1:ColumnSelection&gt;/0[1]&lt;/d2p1:ColumnSelection&gt;&lt;d2p1:ConnectionName&gt;Total&lt;/d2p1:ConnectionName&gt;&lt;d2p1:DataQueryType&gt;SelectCell&lt;/d2p1:DataQueryType&gt;&lt;d2p1:RowSelection&gt;/0[10]&lt;/d2p1:RowSelection&gt;&lt;d2p1:TableName&gt;q39_6_1&lt;/d2p1:TableName&gt;&lt;/d2p1:DataQueryItem&gt;&lt;d2p1:DataQueryItem&gt;&lt;d2p1:ColumnSelection&gt;/1&lt;/d2p1:ColumnSelection&gt;&lt;d2p1:ConnectionName&gt;Total&lt;/d2p1:ConnectionName&gt;&lt;d2p1:DataQueryType&gt;SelectRowInGroup&lt;/d2p1:DataQueryType&gt;&lt;d2p1:RowSelection&gt;/0[10]&lt;/d2p1:RowSelection&gt;&lt;d2p1:TableName&gt;q39_6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48:36.3240589+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mzDtnNjaExpc3QxPVsiSXRhbHkiLCJTcGFpbiIsIkN6ZWNoIFJlcHVibGljIiwiSXJlbGFuZCJdDQpsw7ZzY2hMaXN0Mj1bIkdlcm1hbnkiLCAiVW5pdGVkIEtpbmdkb20iLCJOZXRoZXJsYW5kcyIsIlBvcnR1Z2FsIl0NCg0KZm9yIHJvdyBpbiByZXZlcnNlZChyYW5nZShNYXRyaXguU2lkZUF4aXMuRGF0YU1lbWJlcnMuQ291bnQpKToNCiAgICBpZiBNYXRyaXguU2lkZUF4aXMuRGF0YU1lbWJlcnNbcm93XS5MYWJlbCBpbiBsw7ZzY2hMaXN0MjogICAgICAgICAgICAjIGFucGFzc2VuDQogICAgICAgIE1hdHJpeC5EZWxldGVSb3cocm93KQ0KDQoNCgk=&lt;/d2p1:Script&gt;&lt;/d2p1:PackagedScript&gt;&lt;/d2p1:Transformation&gt;&lt;/Query&gt;&lt;Version&gt;4.2.0.0&lt;/Version&gt;&lt;/ShapeLink&gt;"/>
</p:tagLst>
</file>

<file path=ppt/tags/tag17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41:27.3648245+01:00&lt;/d3p1:LastUpdated&gt;&lt;d3p1:Script&gt;DQpmcmFnZT0iTWFueSBjb21wYW5pZXMgc3RhdGUgcmVwZWF0ZWRseSwgdGhhdCB0aGV5IGhhdmUgZGlmZmljdWx0aWVzIGZpbmRpbmcgZW1wbG95ZWVzIHdobyBwb3NzZXNzIHRoZSByaWdodCBza2lsbCBzZXRzIGZvciB0aGVpciBqb2IuIFdoYXQgaXMgeW91ciBvcGluaW9uIG9uIHRoaXM/IERvIHlvdSBhZ3JlZSB3aXRoIHRoZSBmb2xsb3dpbmcgc3RhdGVtZW50cz87ICINCmJhc2lzPSJBbGwgcmVzcG9uZGVudHM7ICINCg0KbGlzdGU9W10NCg0KZm9yIHJvdyBpbiByYW5nZShNYXRyaXguU2lkZUF4aXMuRGF0YU1lbWJlcnMuQ291bnQpOg0KCWZvciBjb2wgaW4gcmFuZ2UoTWF0cml4LlRvcEF4aXMuRGF0YU1lbWJlcnMuQ291bnQpOg0KCQlsaXN0ZS5hcHBlbmQoTWF0cml4W3Jvd11bY29sXVswXS5OdW1lcmljVmFsdWUpDQoJCQ0KCQkNCm49Im49Iisgc3RyKGludChtaW4obGlzdGUpKSkgKyAiLSIgKyBzdHIoaW50KG1heChsaXN0ZSkpKQ0KDQpTaGFwZS5UZXh0ZnJhbWUuVGV4dHJhbmdlLlRleHQgPSBmcmFnZSArIGJhc2lzICsgbiArICI7IE1lYW5zIGFyZSBzaG93bi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9_1_1&lt;/d2p1:TableName&gt;&lt;/d2p1:DataQueryItem&gt;&lt;d2p1:DataQueryItem&gt;&lt;d2p1:ColumnSelection&gt;/1&lt;/d2p1:ColumnSelection&gt;&lt;d2p1:ConnectionName&gt;Total&lt;/d2p1:ConnectionName&gt;&lt;d2p1:DataQueryType&gt;SelectRowInGroup&lt;/d2p1:DataQueryType&gt;&lt;d2p1:RowSelection&gt;/0[1]&lt;/d2p1:RowSelection&gt;&lt;d2p1:TableName&gt;q39_2_1&lt;/d2p1:TableName&gt;&lt;/d2p1:DataQueryItem&gt;&lt;d2p1:DataQueryItem&gt;&lt;d2p1:ColumnSelection&gt;/1&lt;/d2p1:ColumnSelection&gt;&lt;d2p1:ConnectionName&gt;Total&lt;/d2p1:ConnectionName&gt;&lt;d2p1:DataQueryType&gt;SelectRowInGroup&lt;/d2p1:DataQueryType&gt;&lt;d2p1:RowSelection&gt;/0[1]&lt;/d2p1:RowSelection&gt;&lt;d2p1:TableName&gt;q39_3_1&lt;/d2p1:TableName&gt;&lt;/d2p1:DataQueryItem&gt;&lt;d2p1:DataQueryItem&gt;&lt;d2p1:ColumnSelection&gt;/1&lt;/d2p1:ColumnSelection&gt;&lt;d2p1:ConnectionName&gt;Total&lt;/d2p1:ConnectionName&gt;&lt;d2p1:DataQueryType&gt;SelectRowInGroup&lt;/d2p1:DataQueryType&gt;&lt;d2p1:RowSelection&gt;/0[1]&lt;/d2p1:RowSelection&gt;&lt;d2p1:TableName&gt;q39_4_1&lt;/d2p1:TableName&gt;&lt;/d2p1:DataQueryItem&gt;&lt;d2p1:DataQueryItem&gt;&lt;d2p1:ColumnSelection&gt;/1&lt;/d2p1:ColumnSelection&gt;&lt;d2p1:ConnectionName&gt;Total&lt;/d2p1:ConnectionName&gt;&lt;d2p1:DataQueryType&gt;SelectRowInGroup&lt;/d2p1:DataQueryType&gt;&lt;d2p1:RowSelection&gt;/0[1]&lt;/d2p1:RowSelection&gt;&lt;d2p1:TableName&gt;q39_5_1&lt;/d2p1:TableName&gt;&lt;/d2p1:DataQueryItem&gt;&lt;d2p1:DataQueryItem&gt;&lt;d2p1:ColumnSelection&gt;/1&lt;/d2p1:ColumnSelection&gt;&lt;d2p1:ConnectionName&gt;Total&lt;/d2p1:ConnectionName&gt;&lt;d2p1:DataQueryType&gt;SelectRowInGroup&lt;/d2p1:DataQueryType&gt;&lt;d2p1:RowSelection&gt;/0[1]&lt;/d2p1:RowSelection&gt;&lt;d2p1:TableName&gt;q39_6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41:27.318029+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7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8:39:42.1028313+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7_1&lt;/d2p1:TableName&gt;&lt;/d2p1:DataQueryItem&gt;&lt;d2p1:DataQueryItem&gt;&lt;d2p1:ColumnSelection&gt;/1[3]&lt;/d2p1:ColumnSelection&gt;&lt;d2p1:ConnectionName&gt;Total&lt;/d2p1:ConnectionName&gt;&lt;d2p1:DataQueryType&gt;SelectColumn&lt;/d2p1:DataQueryType&gt;&lt;d2p1:RowSelection&gt;/&lt;/d2p1:RowSelection&gt;&lt;d2p1:TableName&gt;q37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8:39:42.1028313+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8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8:39:42.1028313+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7_1&lt;/d2p1:TableName&gt;&lt;/d2p1:DataQueryItem&gt;&lt;d2p1:DataQueryItem&gt;&lt;d2p1:ColumnSelection&gt;/1[4]&lt;/d2p1:ColumnSelection&gt;&lt;d2p1:ConnectionName&gt;Total&lt;/d2p1:ConnectionName&gt;&lt;d2p1:DataQueryType&gt;SelectColumn&lt;/d2p1:DataQueryType&gt;&lt;d2p1:RowSelection&gt;/&lt;/d2p1:RowSelection&gt;&lt;d2p1:TableName&gt;q37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8:39:42.1028313+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8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8:39:42.1028313+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7_1&lt;/d2p1:TableName&gt;&lt;/d2p1:DataQueryItem&gt;&lt;d2p1:DataQueryItem&gt;&lt;d2p1:ColumnSelection&gt;/1[2]&lt;/d2p1:ColumnSelection&gt;&lt;d2p1:ConnectionName&gt;Total&lt;/d2p1:ConnectionName&gt;&lt;d2p1:DataQueryType&gt;SelectColumn&lt;/d2p1:DataQueryType&gt;&lt;d2p1:RowSelection&gt;/&lt;/d2p1:RowSelection&gt;&lt;d2p1:TableName&gt;q37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8:39:42.1028313+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8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8:41:22.3458609+01:00&lt;/d3p1:LastUpdated&gt;&lt;d3p1:Script&gt;DQpmcmFnZT0iSW4geW91ciBvcGluaW9uLCB3aG8gaXMgbW9zdCByZXNwb25zaWJsZSBmb3IgdGVhY2hpbmcgeW91ciBnZW5lcmF0aW9uIHRoZSBJQ1Qgc2tpbGxzIHRoYXQgYXJlIHJlcXVpcmVkIHRvIHN1Y2NlZWQgb24gYSBjYXJlZXIgcGF0aD87ICINCmJhc2lzPSJSZXNwb25kZW50cyB3aG8gYXJlIGVtcGxveWVkIGJ1dCBub3Qgc2VsZi1lbXBsb3llZDsgIg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7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8:41:22.3146617+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18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8:40:10.5565017+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7_1&lt;/d2p1:TableName&gt;&lt;/d2p1:DataQueryItem&gt;&lt;d2p1:DataQueryItem&gt;&lt;d2p1:ColumnSelection&gt;/1[6]&lt;/d2p1:ColumnSelection&gt;&lt;d2p1:ConnectionName&gt;Total&lt;/d2p1:ConnectionName&gt;&lt;d2p1:DataQueryType&gt;SelectColumn&lt;/d2p1:DataQueryType&gt;&lt;d2p1:RowSelection&gt;/&lt;/d2p1:RowSelection&gt;&lt;d2p1:TableName&gt;q37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8:40:10.5565017+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8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8:40:10.5565017+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7_1&lt;/d2p1:TableName&gt;&lt;/d2p1:DataQueryItem&gt;&lt;d2p1:DataQueryItem&gt;&lt;d2p1:ColumnSelection&gt;/1[7]&lt;/d2p1:ColumnSelection&gt;&lt;d2p1:ConnectionName&gt;Total&lt;/d2p1:ConnectionName&gt;&lt;d2p1:DataQueryType&gt;SelectColumn&lt;/d2p1:DataQueryType&gt;&lt;d2p1:RowSelection&gt;/&lt;/d2p1:RowSelection&gt;&lt;d2p1:TableName&gt;q37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8:40:10.5565017+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8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8:40:10.5565017+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37_1&lt;/d2p1:TableName&gt;&lt;/d2p1:DataQueryItem&gt;&lt;d2p1:DataQueryItem&gt;&lt;d2p1:ColumnSelection&gt;/1[5]&lt;/d2p1:ColumnSelection&gt;&lt;d2p1:ConnectionName&gt;Total&lt;/d2p1:ConnectionName&gt;&lt;d2p1:DataQueryType&gt;SelectColumn&lt;/d2p1:DataQueryType&gt;&lt;d2p1:RowSelection&gt;/&lt;/d2p1:RowSelection&gt;&lt;d2p1:TableName&gt;q37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8:40:10.5565017+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8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8:41:22.3458609+01:00&lt;/d3p1:LastUpdated&gt;&lt;d3p1:Script&gt;DQpmcmFnZT0iSW4geW91ciBvcGluaW9uLCB3aG8gaXMgbW9zdCByZXNwb25zaWJsZSBmb3IgdGVhY2hpbmcgeW91ciBnZW5lcmF0aW9uIHRoZSBJQ1Qgc2tpbGxzIHRoYXQgYXJlIHJlcXVpcmVkIHRvIHN1Y2NlZWQgb24gYSBjYXJlZXIgcGF0aD87ICINCmJhc2lzPSJSZXNwb25kZW50cyB3aG8gYXJlIGVtcGxveWVkIGJ1dCBub3Qgc2VsZi1lbXBsb3llZDsgIg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7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8:41:22.3146617+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18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49:14.403903+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36_1_1&lt;/d2p1:TableName&gt;&lt;/d2p1:DataQueryItem&gt;&lt;d2p1:DataQueryItem&gt;&lt;d2p1:ColumnSelection&gt;/1&lt;/d2p1:ColumnSelection&gt;&lt;d2p1:ConnectionName&gt;Total&lt;/d2p1:ConnectionName&gt;&lt;d2p1:DataQueryType&gt;SelectRowInGroup&lt;/d2p1:DataQueryType&gt;&lt;d2p1:RowSelection&gt;/0[10]&lt;/d2p1:RowSelection&gt;&lt;d2p1:TableName&gt;q36_1_1&lt;/d2p1:TableName&gt;&lt;/d2p1:DataQueryItem&gt;&lt;d2p1:DataQueryItem&gt;&lt;d2p1:ColumnSelection&gt;/0[1]&lt;/d2p1:ColumnSelection&gt;&lt;d2p1:ConnectionName&gt;Total&lt;/d2p1:ConnectionName&gt;&lt;d2p1:DataQueryType&gt;SelectCell&lt;/d2p1:DataQueryType&gt;&lt;d2p1:RowSelection&gt;/0[10]&lt;/d2p1:RowSelection&gt;&lt;d2p1:TableName&gt;q36_2_1&lt;/d2p1:TableName&gt;&lt;/d2p1:DataQueryItem&gt;&lt;d2p1:DataQueryItem&gt;&lt;d2p1:ColumnSelection&gt;/1&lt;/d2p1:ColumnSelection&gt;&lt;d2p1:ConnectionName&gt;Total&lt;/d2p1:ConnectionName&gt;&lt;d2p1:DataQueryType&gt;SelectRowInGroup&lt;/d2p1:DataQueryType&gt;&lt;d2p1:RowSelection&gt;/0[10]&lt;/d2p1:RowSelection&gt;&lt;d2p1:TableName&gt;q36_2_1&lt;/d2p1:TableName&gt;&lt;/d2p1:DataQueryItem&gt;&lt;d2p1:DataQueryItem&gt;&lt;d2p1:ColumnSelection&gt;/0[1]&lt;/d2p1:ColumnSelection&gt;&lt;d2p1:ConnectionName&gt;Total&lt;/d2p1:ConnectionName&gt;&lt;d2p1:DataQueryType&gt;SelectCell&lt;/d2p1:DataQueryType&gt;&lt;d2p1:RowSelection&gt;/0[10]&lt;/d2p1:RowSelection&gt;&lt;d2p1:TableName&gt;q36_3_1&lt;/d2p1:TableName&gt;&lt;/d2p1:DataQueryItem&gt;&lt;d2p1:DataQueryItem&gt;&lt;d2p1:ColumnSelection&gt;/1&lt;/d2p1:ColumnSelection&gt;&lt;d2p1:ConnectionName&gt;Total&lt;/d2p1:ConnectionName&gt;&lt;d2p1:DataQueryType&gt;SelectRowInGroup&lt;/d2p1:DataQueryType&gt;&lt;d2p1:RowSelection&gt;/0[10]&lt;/d2p1:RowSelection&gt;&lt;d2p1:TableName&gt;q36_3_1&lt;/d2p1:TableName&gt;&lt;/d2p1:DataQueryItem&gt;&lt;d2p1:DataQueryItem&gt;&lt;d2p1:ColumnSelection&gt;/0[1]&lt;/d2p1:ColumnSelection&gt;&lt;d2p1:ConnectionName&gt;Total&lt;/d2p1:ConnectionName&gt;&lt;d2p1:DataQueryType&gt;SelectCell&lt;/d2p1:DataQueryType&gt;&lt;d2p1:RowSelection&gt;/0[10]&lt;/d2p1:RowSelection&gt;&lt;d2p1:TableName&gt;q36_4_1&lt;/d2p1:TableName&gt;&lt;/d2p1:DataQueryItem&gt;&lt;d2p1:DataQueryItem&gt;&lt;d2p1:ColumnSelection&gt;/1&lt;/d2p1:ColumnSelection&gt;&lt;d2p1:ConnectionName&gt;Total&lt;/d2p1:ConnectionName&gt;&lt;d2p1:DataQueryType&gt;SelectRowInGroup&lt;/d2p1:DataQueryType&gt;&lt;d2p1:RowSelection&gt;/0[10]&lt;/d2p1:RowSelection&gt;&lt;d2p1:TableName&gt;q36_4_1&lt;/d2p1:TableName&gt;&lt;/d2p1:DataQueryItem&gt;&lt;d2p1:DataQueryItem&gt;&lt;d2p1:ColumnSelection&gt;/0[1]&lt;/d2p1:ColumnSelection&gt;&lt;d2p1:ConnectionName&gt;Total&lt;/d2p1:ConnectionName&gt;&lt;d2p1:DataQueryType&gt;SelectCell&lt;/d2p1:DataQueryType&gt;&lt;d2p1:RowSelection&gt;/0[10]&lt;/d2p1:RowSelection&gt;&lt;d2p1:TableName&gt;q36_5_1&lt;/d2p1:TableName&gt;&lt;/d2p1:DataQueryItem&gt;&lt;d2p1:DataQueryItem&gt;&lt;d2p1:ColumnSelection&gt;/1&lt;/d2p1:ColumnSelection&gt;&lt;d2p1:ConnectionName&gt;Total&lt;/d2p1:ConnectionName&gt;&lt;d2p1:DataQueryType&gt;SelectRowInGroup&lt;/d2p1:DataQueryType&gt;&lt;d2p1:RowSelection&gt;/0[10]&lt;/d2p1:RowSelection&gt;&lt;d2p1:TableName&gt;q36_5_1&lt;/d2p1:TableName&gt;&lt;/d2p1:DataQueryItem&gt;&lt;d2p1:DataQueryItem&gt;&lt;d2p1:ColumnSelection&gt;/0[1]&lt;/d2p1:ColumnSelection&gt;&lt;d2p1:ConnectionName&gt;Total&lt;/d2p1:ConnectionName&gt;&lt;d2p1:DataQueryType&gt;SelectCell&lt;/d2p1:DataQueryType&gt;&lt;d2p1:RowSelection&gt;/0[10]&lt;/d2p1:RowSelection&gt;&lt;d2p1:TableName&gt;q36_6_1&lt;/d2p1:TableName&gt;&lt;/d2p1:DataQueryItem&gt;&lt;d2p1:DataQueryItem&gt;&lt;d2p1:ColumnSelection&gt;/1&lt;/d2p1:ColumnSelection&gt;&lt;d2p1:ConnectionName&gt;Total&lt;/d2p1:ConnectionName&gt;&lt;d2p1:DataQueryType&gt;SelectRowInGroup&lt;/d2p1:DataQueryType&gt;&lt;d2p1:RowSelection&gt;/0[10]&lt;/d2p1:RowSelection&gt;&lt;d2p1:TableName&gt;q36_6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49:14.3571027+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mzDtnNjaExpc3QxPVsiSXRhbHkiLCJTcGFpbiIsIkN6ZWNoIFJlcHVibGljIiwiSXJlbGFuZCJdDQpsw7ZzY2hMaXN0Mj1bIkdlcm1hbnkiLCAiVW5pdGVkIEtpbmdkb20iLCJOZXRoZXJsYW5kcyIsIlBvcnR1Z2FsIl0NCg0KZm9yIHJvdyBpbiByZXZlcnNlZChyYW5nZShNYXRyaXguU2lkZUF4aXMuRGF0YU1lbWJlcnMuQ291bnQpKToNCiAgICBpZiBNYXRyaXguU2lkZUF4aXMuRGF0YU1lbWJlcnNbcm93XS5MYWJlbCBpbiBsw7ZzY2hMaXN0MTogICAgICAgICAgICAjIGFucGFzc2VuDQogICAgICAgIE1hdHJpeC5EZWxldGVSb3cocm93KQ0KDQoNCgk=&lt;/d2p1:Script&gt;&lt;/d2p1:PackagedScript&gt;&lt;/d2p1:Transformation&gt;&lt;/Query&gt;&lt;Version&gt;4.2.0.0&lt;/Version&gt;&lt;/ShapeLink&gt;"/>
</p:tagLst>
</file>

<file path=ppt/tags/tag18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41:41.272886+01:00&lt;/d3p1:LastUpdated&gt;&lt;d3p1:Script&gt;DQpmcmFnZT0iSW4geW91ciBvcGluaW9uLCBob3cgd2VsbCBkbyB0aGUgZm9sbG93aW5nIGVkdWNhdGlvbmFsIHBvc3NpYmlsaXRpZXMgcHJlcGFyZSB5b3VyIGdlbmVyYXRpb24gZm9yIHdoYXQgaXMgZXhwZWN0ZWQgb24gdGhlIGpvYiBtYXJrZXQgaW4gdGVybXMgb2YgSUNUIHNraWxscz87ICINCmJhc2lzPSJBbGwgcmVzcG9uZGVudHM7ICINCg0KbGlzdGU9W10NCg0KZm9yIHJvdyBpbiByYW5nZShNYXRyaXguU2lkZUF4aXMuRGF0YU1lbWJlcnMuQ291bnQpOg0KCWZvciBjb2wgaW4gcmFuZ2UoTWF0cml4LlRvcEF4aXMuRGF0YU1lbWJlcnMuQ291bnQpOg0KCQlsaXN0ZS5hcHBlbmQoTWF0cml4W3Jvd11bY29sXVswXS5OdW1lcmljVmFsdWUpDQoJCQ0KCQkNCm49Im49Iisgc3RyKGludChtaW4obGlzdGUpKSkgKyAiLSIgKyBzdHIoaW50KG1heChsaXN0ZSkpKQ0KDQpTaGFwZS5UZXh0ZnJhbWUuVGV4dHJhbmdlLlRleHQgPSBmcmFnZSArIGJhc2lzICsgbiArICI7IE1lYW5zIGFyZSBzaG93bi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6_1_1&lt;/d2p1:TableName&gt;&lt;/d2p1:DataQueryItem&gt;&lt;d2p1:DataQueryItem&gt;&lt;d2p1:ColumnSelection&gt;/1&lt;/d2p1:ColumnSelection&gt;&lt;d2p1:ConnectionName&gt;Total&lt;/d2p1:ConnectionName&gt;&lt;d2p1:DataQueryType&gt;SelectRowInGroup&lt;/d2p1:DataQueryType&gt;&lt;d2p1:RowSelection&gt;/0[1]&lt;/d2p1:RowSelection&gt;&lt;d2p1:TableName&gt;q36_2_1&lt;/d2p1:TableName&gt;&lt;/d2p1:DataQueryItem&gt;&lt;d2p1:DataQueryItem&gt;&lt;d2p1:ColumnSelection&gt;/1&lt;/d2p1:ColumnSelection&gt;&lt;d2p1:ConnectionName&gt;Total&lt;/d2p1:ConnectionName&gt;&lt;d2p1:DataQueryType&gt;SelectRowInGroup&lt;/d2p1:DataQueryType&gt;&lt;d2p1:RowSelection&gt;/0[1]&lt;/d2p1:RowSelection&gt;&lt;d2p1:TableName&gt;q36_3_1&lt;/d2p1:TableName&gt;&lt;/d2p1:DataQueryItem&gt;&lt;d2p1:DataQueryItem&gt;&lt;d2p1:ColumnSelection&gt;/1&lt;/d2p1:ColumnSelection&gt;&lt;d2p1:ConnectionName&gt;Total&lt;/d2p1:ConnectionName&gt;&lt;d2p1:DataQueryType&gt;SelectRowInGroup&lt;/d2p1:DataQueryType&gt;&lt;d2p1:RowSelection&gt;/0[1]&lt;/d2p1:RowSelection&gt;&lt;d2p1:TableName&gt;q36_4_1&lt;/d2p1:TableName&gt;&lt;/d2p1:DataQueryItem&gt;&lt;d2p1:DataQueryItem&gt;&lt;d2p1:ColumnSelection&gt;/1&lt;/d2p1:ColumnSelection&gt;&lt;d2p1:ConnectionName&gt;Total&lt;/d2p1:ConnectionName&gt;&lt;d2p1:DataQueryType&gt;SelectRowInGroup&lt;/d2p1:DataQueryType&gt;&lt;d2p1:RowSelection&gt;/0[1]&lt;/d2p1:RowSelection&gt;&lt;d2p1:TableName&gt;q36_5_1&lt;/d2p1:TableName&gt;&lt;/d2p1:DataQueryItem&gt;&lt;d2p1:DataQueryItem&gt;&lt;d2p1:ColumnSelection&gt;/1&lt;/d2p1:ColumnSelection&gt;&lt;d2p1:ConnectionName&gt;Total&lt;/d2p1:ConnectionName&gt;&lt;d2p1:DataQueryType&gt;SelectRowInGroup&lt;/d2p1:DataQueryType&gt;&lt;d2p1:RowSelection&gt;/0[1]&lt;/d2p1:RowSelection&gt;&lt;d2p1:TableName&gt;q36_6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41:41.1948935+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8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3:49:42.5786837+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36_1_1&lt;/d2p1:TableName&gt;&lt;/d2p1:DataQueryItem&gt;&lt;d2p1:DataQueryItem&gt;&lt;d2p1:ColumnSelection&gt;/1&lt;/d2p1:ColumnSelection&gt;&lt;d2p1:ConnectionName&gt;Total&lt;/d2p1:ConnectionName&gt;&lt;d2p1:DataQueryType&gt;SelectRowInGroup&lt;/d2p1:DataQueryType&gt;&lt;d2p1:RowSelection&gt;/0[10]&lt;/d2p1:RowSelection&gt;&lt;d2p1:TableName&gt;q36_1_1&lt;/d2p1:TableName&gt;&lt;/d2p1:DataQueryItem&gt;&lt;d2p1:DataQueryItem&gt;&lt;d2p1:ColumnSelection&gt;/0[1]&lt;/d2p1:ColumnSelection&gt;&lt;d2p1:ConnectionName&gt;Total&lt;/d2p1:ConnectionName&gt;&lt;d2p1:DataQueryType&gt;SelectCell&lt;/d2p1:DataQueryType&gt;&lt;d2p1:RowSelection&gt;/0[10]&lt;/d2p1:RowSelection&gt;&lt;d2p1:TableName&gt;q36_2_1&lt;/d2p1:TableName&gt;&lt;/d2p1:DataQueryItem&gt;&lt;d2p1:DataQueryItem&gt;&lt;d2p1:ColumnSelection&gt;/1&lt;/d2p1:ColumnSelection&gt;&lt;d2p1:ConnectionName&gt;Total&lt;/d2p1:ConnectionName&gt;&lt;d2p1:DataQueryType&gt;SelectRowInGroup&lt;/d2p1:DataQueryType&gt;&lt;d2p1:RowSelection&gt;/0[10]&lt;/d2p1:RowSelection&gt;&lt;d2p1:TableName&gt;q36_2_1&lt;/d2p1:TableName&gt;&lt;/d2p1:DataQueryItem&gt;&lt;d2p1:DataQueryItem&gt;&lt;d2p1:ColumnSelection&gt;/0[1]&lt;/d2p1:ColumnSelection&gt;&lt;d2p1:ConnectionName&gt;Total&lt;/d2p1:ConnectionName&gt;&lt;d2p1:DataQueryType&gt;SelectCell&lt;/d2p1:DataQueryType&gt;&lt;d2p1:RowSelection&gt;/0[10]&lt;/d2p1:RowSelection&gt;&lt;d2p1:TableName&gt;q36_3_1&lt;/d2p1:TableName&gt;&lt;/d2p1:DataQueryItem&gt;&lt;d2p1:DataQueryItem&gt;&lt;d2p1:ColumnSelection&gt;/1&lt;/d2p1:ColumnSelection&gt;&lt;d2p1:ConnectionName&gt;Total&lt;/d2p1:ConnectionName&gt;&lt;d2p1:DataQueryType&gt;SelectRowInGroup&lt;/d2p1:DataQueryType&gt;&lt;d2p1:RowSelection&gt;/0[10]&lt;/d2p1:RowSelection&gt;&lt;d2p1:TableName&gt;q36_3_1&lt;/d2p1:TableName&gt;&lt;/d2p1:DataQueryItem&gt;&lt;d2p1:DataQueryItem&gt;&lt;d2p1:ColumnSelection&gt;/0[1]&lt;/d2p1:ColumnSelection&gt;&lt;d2p1:ConnectionName&gt;Total&lt;/d2p1:ConnectionName&gt;&lt;d2p1:DataQueryType&gt;SelectCell&lt;/d2p1:DataQueryType&gt;&lt;d2p1:RowSelection&gt;/0[10]&lt;/d2p1:RowSelection&gt;&lt;d2p1:TableName&gt;q36_4_1&lt;/d2p1:TableName&gt;&lt;/d2p1:DataQueryItem&gt;&lt;d2p1:DataQueryItem&gt;&lt;d2p1:ColumnSelection&gt;/1&lt;/d2p1:ColumnSelection&gt;&lt;d2p1:ConnectionName&gt;Total&lt;/d2p1:ConnectionName&gt;&lt;d2p1:DataQueryType&gt;SelectRowInGroup&lt;/d2p1:DataQueryType&gt;&lt;d2p1:RowSelection&gt;/0[10]&lt;/d2p1:RowSelection&gt;&lt;d2p1:TableName&gt;q36_4_1&lt;/d2p1:TableName&gt;&lt;/d2p1:DataQueryItem&gt;&lt;d2p1:DataQueryItem&gt;&lt;d2p1:ColumnSelection&gt;/0[1]&lt;/d2p1:ColumnSelection&gt;&lt;d2p1:ConnectionName&gt;Total&lt;/d2p1:ConnectionName&gt;&lt;d2p1:DataQueryType&gt;SelectCell&lt;/d2p1:DataQueryType&gt;&lt;d2p1:RowSelection&gt;/0[10]&lt;/d2p1:RowSelection&gt;&lt;d2p1:TableName&gt;q36_5_1&lt;/d2p1:TableName&gt;&lt;/d2p1:DataQueryItem&gt;&lt;d2p1:DataQueryItem&gt;&lt;d2p1:ColumnSelection&gt;/1&lt;/d2p1:ColumnSelection&gt;&lt;d2p1:ConnectionName&gt;Total&lt;/d2p1:ConnectionName&gt;&lt;d2p1:DataQueryType&gt;SelectRowInGroup&lt;/d2p1:DataQueryType&gt;&lt;d2p1:RowSelection&gt;/0[10]&lt;/d2p1:RowSelection&gt;&lt;d2p1:TableName&gt;q36_5_1&lt;/d2p1:TableName&gt;&lt;/d2p1:DataQueryItem&gt;&lt;d2p1:DataQueryItem&gt;&lt;d2p1:ColumnSelection&gt;/0[1]&lt;/d2p1:ColumnSelection&gt;&lt;d2p1:ConnectionName&gt;Total&lt;/d2p1:ConnectionName&gt;&lt;d2p1:DataQueryType&gt;SelectCell&lt;/d2p1:DataQueryType&gt;&lt;d2p1:RowSelection&gt;/0[10]&lt;/d2p1:RowSelection&gt;&lt;d2p1:TableName&gt;q36_6_1&lt;/d2p1:TableName&gt;&lt;/d2p1:DataQueryItem&gt;&lt;d2p1:DataQueryItem&gt;&lt;d2p1:ColumnSelection&gt;/1&lt;/d2p1:ColumnSelection&gt;&lt;d2p1:ConnectionName&gt;Total&lt;/d2p1:ConnectionName&gt;&lt;d2p1:DataQueryType&gt;SelectRowInGroup&lt;/d2p1:DataQueryType&gt;&lt;d2p1:RowSelection&gt;/0[10]&lt;/d2p1:RowSelection&gt;&lt;d2p1:TableName&gt;q36_6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3:49:42.5318834+01:00&lt;/d2p1:LastUpdated&gt;&lt;d2p1:Script&gt;aW1wb3J0IG1vZGlmeV9jaGFydCBhcyBtYw0KDQptYy5Nb3ZlVG9wR3JwTGFiZWwoKQ0KbWMuU3BsaXRMYWJlbCgnQ29sJywgJyA6ICcsMCkNCg0KDQpmb3IgbWVtYmVyIGluIE1hdHJpeC5Ub3BBeGlzLkRhdGFNZW1iZXJzOg0KICAgIG1lbWJlci5MYWJlbCA9IG1lbWJlci5MYWJlbC5yZXBsYWNlKCInIiwiIikNCg0KbWMuU29ydENvbHVtbnMoKQ0KDQpNYXRyaXguRGVsZXRlUm93KDApDQoNCmzDtnNjaExpc3QxPVsiSXRhbHkiLCJTcGFpbiIsIkN6ZWNoIFJlcHVibGljIiwiSXJlbGFuZCJdDQpsw7ZzY2hMaXN0Mj1bIkdlcm1hbnkiLCAiVW5pdGVkIEtpbmdkb20iLCJOZXRoZXJsYW5kcyIsIlBvcnR1Z2FsIl0NCg0KZm9yIHJvdyBpbiByZXZlcnNlZChyYW5nZShNYXRyaXguU2lkZUF4aXMuRGF0YU1lbWJlcnMuQ291bnQpKToNCiAgICBpZiBNYXRyaXguU2lkZUF4aXMuRGF0YU1lbWJlcnNbcm93XS5MYWJlbCBpbiBsw7ZzY2hMaXN0MjogICAgICAgICAgICAjIGFucGFzc2VuDQogICAgICAgIE1hdHJpeC5EZWxldGVSb3cocm93KQ0KDQoNCgk=&lt;/d2p1:Script&gt;&lt;/d2p1:PackagedScript&gt;&lt;/d2p1:Transformation&gt;&lt;/Query&gt;&lt;Version&gt;4.2.0.0&lt;/Version&gt;&lt;/ShapeLink&gt;"/>
</p:tagLst>
</file>

<file path=ppt/tags/tag19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41:41.272886+01:00&lt;/d3p1:LastUpdated&gt;&lt;d3p1:Script&gt;DQpmcmFnZT0iSW4geW91ciBvcGluaW9uLCBob3cgd2VsbCBkbyB0aGUgZm9sbG93aW5nIGVkdWNhdGlvbmFsIHBvc3NpYmlsaXRpZXMgcHJlcGFyZSB5b3VyIGdlbmVyYXRpb24gZm9yIHdoYXQgaXMgZXhwZWN0ZWQgb24gdGhlIGpvYiBtYXJrZXQgaW4gdGVybXMgb2YgSUNUIHNraWxscz87ICINCmJhc2lzPSJBbGwgcmVzcG9uZGVudHM7ICINCg0KbGlzdGU9W10NCg0KZm9yIHJvdyBpbiByYW5nZShNYXRyaXguU2lkZUF4aXMuRGF0YU1lbWJlcnMuQ291bnQpOg0KCWZvciBjb2wgaW4gcmFuZ2UoTWF0cml4LlRvcEF4aXMuRGF0YU1lbWJlcnMuQ291bnQpOg0KCQlsaXN0ZS5hcHBlbmQoTWF0cml4W3Jvd11bY29sXVswXS5OdW1lcmljVmFsdWUpDQoJCQ0KCQkNCm49Im49Iisgc3RyKGludChtaW4obGlzdGUpKSkgKyAiLSIgKyBzdHIoaW50KG1heChsaXN0ZSkpKQ0KDQpTaGFwZS5UZXh0ZnJhbWUuVGV4dHJhbmdlLlRleHQgPSBmcmFnZSArIGJhc2lzICsgbiArICI7IE1lYW5zIGFyZSBzaG93bi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6_1_1&lt;/d2p1:TableName&gt;&lt;/d2p1:DataQueryItem&gt;&lt;d2p1:DataQueryItem&gt;&lt;d2p1:ColumnSelection&gt;/1&lt;/d2p1:ColumnSelection&gt;&lt;d2p1:ConnectionName&gt;Total&lt;/d2p1:ConnectionName&gt;&lt;d2p1:DataQueryType&gt;SelectRowInGroup&lt;/d2p1:DataQueryType&gt;&lt;d2p1:RowSelection&gt;/0[1]&lt;/d2p1:RowSelection&gt;&lt;d2p1:TableName&gt;q36_2_1&lt;/d2p1:TableName&gt;&lt;/d2p1:DataQueryItem&gt;&lt;d2p1:DataQueryItem&gt;&lt;d2p1:ColumnSelection&gt;/1&lt;/d2p1:ColumnSelection&gt;&lt;d2p1:ConnectionName&gt;Total&lt;/d2p1:ConnectionName&gt;&lt;d2p1:DataQueryType&gt;SelectRowInGroup&lt;/d2p1:DataQueryType&gt;&lt;d2p1:RowSelection&gt;/0[1]&lt;/d2p1:RowSelection&gt;&lt;d2p1:TableName&gt;q36_3_1&lt;/d2p1:TableName&gt;&lt;/d2p1:DataQueryItem&gt;&lt;d2p1:DataQueryItem&gt;&lt;d2p1:ColumnSelection&gt;/1&lt;/d2p1:ColumnSelection&gt;&lt;d2p1:ConnectionName&gt;Total&lt;/d2p1:ConnectionName&gt;&lt;d2p1:DataQueryType&gt;SelectRowInGroup&lt;/d2p1:DataQueryType&gt;&lt;d2p1:RowSelection&gt;/0[1]&lt;/d2p1:RowSelection&gt;&lt;d2p1:TableName&gt;q36_4_1&lt;/d2p1:TableName&gt;&lt;/d2p1:DataQueryItem&gt;&lt;d2p1:DataQueryItem&gt;&lt;d2p1:ColumnSelection&gt;/1&lt;/d2p1:ColumnSelection&gt;&lt;d2p1:ConnectionName&gt;Total&lt;/d2p1:ConnectionName&gt;&lt;d2p1:DataQueryType&gt;SelectRowInGroup&lt;/d2p1:DataQueryType&gt;&lt;d2p1:RowSelection&gt;/0[1]&lt;/d2p1:RowSelection&gt;&lt;d2p1:TableName&gt;q36_5_1&lt;/d2p1:TableName&gt;&lt;/d2p1:DataQueryItem&gt;&lt;d2p1:DataQueryItem&gt;&lt;d2p1:ColumnSelection&gt;/1&lt;/d2p1:ColumnSelection&gt;&lt;d2p1:ConnectionName&gt;Total&lt;/d2p1:ConnectionName&gt;&lt;d2p1:DataQueryType&gt;SelectRowInGroup&lt;/d2p1:DataQueryType&gt;&lt;d2p1:RowSelection&gt;/0[1]&lt;/d2p1:RowSelection&gt;&lt;d2p1:TableName&gt;q36_6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41:41.1948935+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19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30T10:17:13.4730969+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2_1&lt;/d2p1:TableName&gt;&lt;/d2p1:DataQueryItem&gt;&lt;d2p1:DataQueryItem&gt;&lt;d2p1:ColumnSelection&gt;/1[3]&lt;/d2p1:ColumnSelection&gt;&lt;d2p1:ConnectionName&gt;Total&lt;/d2p1:ConnectionName&gt;&lt;d2p1:DataQueryType&gt;SelectColumn&lt;/d2p1:DataQueryType&gt;&lt;d2p1:RowSelection&gt;/&lt;/d2p1:RowSelection&gt;&lt;d2p1:TableName&gt;q4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17:13.4730969+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9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30T10:17:13.4730969+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2_1&lt;/d2p1:TableName&gt;&lt;/d2p1:DataQueryItem&gt;&lt;d2p1:DataQueryItem&gt;&lt;d2p1:ColumnSelection&gt;/1[4]&lt;/d2p1:ColumnSelection&gt;&lt;d2p1:ConnectionName&gt;Total&lt;/d2p1:ConnectionName&gt;&lt;d2p1:DataQueryType&gt;SelectColumn&lt;/d2p1:DataQueryType&gt;&lt;d2p1:RowSelection&gt;/&lt;/d2p1:RowSelection&gt;&lt;d2p1:TableName&gt;q4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17:13.4730969+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9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5:49.0855012+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2_1&lt;/d2p1:TableName&gt;&lt;/d2p1:DataQueryItem&gt;&lt;d2p1:DataQueryItem&gt;&lt;d2p1:ColumnSelection&gt;/1[2]&lt;/d2p1:ColumnSelection&gt;&lt;d2p1:ConnectionName&gt;Total&lt;/d2p1:ConnectionName&gt;&lt;d2p1:DataQueryType&gt;SelectColumn&lt;/d2p1:DataQueryType&gt;&lt;d2p1:RowSelection&gt;/&lt;/d2p1:RowSelection&gt;&lt;d2p1:TableName&gt;q4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5:49.023122+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0KIyA6IHJhdXMgICAgICAgIA0KZm9yIG1lbWJlciBpbiBNYXRyaXguVG9wQXhpcy5EYXRhTWVtYmVyczoNCiAgICBtZW1iZXIuTGFiZWwgPSBtZW1iZXIuTGFiZWwucmVwbGFjZSgiT3RoZXI6IiwiT3RoZXIiKQ==&lt;/d2p1:Script&gt;&lt;/d2p1:PackagedScript&gt;&lt;/d2p1:Transformation&gt;&lt;/Query&gt;&lt;Version&gt;4.2.0.0&lt;/Version&gt;&lt;/ShapeLink&gt;"/>
</p:tagLst>
</file>

<file path=ppt/tags/tag19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30T10:18:51.0361166+01:00&lt;/d3p1:LastUpdated&gt;&lt;d3p1:Script&gt;DQpmcmFnZT0iSW4geW91ciBvcGluaW9uLCB3aGF0IHNob3VsZCBzY2hvb2xzIGFuZCB1bml2ZXJzaXRpZXMgZG8gdG8gaW1wcm92ZSBsZWFybmluZyBJQ1Qgc2tpbGxzPzsgIg0KYmFzaXM9IkFsbCByZXNwb25kZW50czsgIg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42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18:51.0049174+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19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30T10:17:40.3524138+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2_1&lt;/d2p1:TableName&gt;&lt;/d2p1:DataQueryItem&gt;&lt;d2p1:DataQueryItem&gt;&lt;d2p1:ColumnSelection&gt;/1[6]&lt;/d2p1:ColumnSelection&gt;&lt;d2p1:ConnectionName&gt;Total&lt;/d2p1:ConnectionName&gt;&lt;d2p1:DataQueryType&gt;SelectColumn&lt;/d2p1:DataQueryType&gt;&lt;d2p1:RowSelection&gt;/&lt;/d2p1:RowSelection&gt;&lt;d2p1:TableName&gt;q4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17:40.3524138+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9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30T10:17:40.3680141+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2_1&lt;/d2p1:TableName&gt;&lt;/d2p1:DataQueryItem&gt;&lt;d2p1:DataQueryItem&gt;&lt;d2p1:ColumnSelection&gt;/1[7]&lt;/d2p1:ColumnSelection&gt;&lt;d2p1:ConnectionName&gt;Total&lt;/d2p1:ConnectionName&gt;&lt;d2p1:DataQueryType&gt;SelectColumn&lt;/d2p1:DataQueryType&gt;&lt;d2p1:RowSelection&gt;/&lt;/d2p1:RowSelection&gt;&lt;d2p1:TableName&gt;q4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17:40.3680141+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19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6:01.1714712+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2_1&lt;/d2p1:TableName&gt;&lt;/d2p1:DataQueryItem&gt;&lt;d2p1:DataQueryItem&gt;&lt;d2p1:ColumnSelection&gt;/1[5]&lt;/d2p1:ColumnSelection&gt;&lt;d2p1:ConnectionName&gt;Total&lt;/d2p1:ConnectionName&gt;&lt;d2p1:DataQueryType&gt;SelectColumn&lt;/d2p1:DataQueryType&gt;&lt;d2p1:RowSelection&gt;/&lt;/d2p1:RowSelection&gt;&lt;d2p1:TableName&gt;q4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6:01.1246868+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0KIyA6IHJhdXMgICAgICAgIA0KZm9yIG1lbWJlciBpbiBNYXRyaXguVG9wQXhpcy5EYXRhTWVtYmVyczoNCiAgICBtZW1iZXIuTGFiZWwgPSBtZW1iZXIuTGFiZWwucmVwbGFjZSgiT3RoZXI6IiwiT3RoZXIiKQ==&lt;/d2p1:Script&gt;&lt;/d2p1:PackagedScript&gt;&lt;/d2p1:Transformation&gt;&lt;/Query&gt;&lt;Version&gt;4.2.0.0&lt;/Version&gt;&lt;/ShapeLink&gt;"/>
</p:tagLst>
</file>

<file path=ppt/tags/tag19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30T10:18:51.0361166+01:00&lt;/d3p1:LastUpdated&gt;&lt;d3p1:Script&gt;DQpmcmFnZT0iSW4geW91ciBvcGluaW9uLCB3aGF0IHNob3VsZCBzY2hvb2xzIGFuZCB1bml2ZXJzaXRpZXMgZG8gdG8gaW1wcm92ZSBsZWFybmluZyBJQ1Qgc2tpbGxzPzsgIg0KYmFzaXM9IkFsbCByZXNwb25kZW50czsgIg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42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18:51.0049174+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19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29T18:44:46.7793197+01:00&lt;/d3p1:LastUpdated&gt;&lt;d3p1:Script&gt;DQpmcmFnZT0iRG9lcyB5b3VyIGVtcGxveWVyIG9mZmVyIGFueSBvbi10aGUtam9iIHRyYWluaW5nIGluIElDVCBza2lsbHM/IFdvdWxkIHlvdSBleHBlY3QgdGhlbSB0bz87ICINCmJhc2lzPSdSZXNwb25kZW50cyB3aG8gYXJlIHN0aWxsIHVuZGVyZ29pbmcgZWR1Y2F0aW9uIChvdGhlciB0aGFuIGdlbmVyYWwgZWR1Y2F0aW9uKTsgJw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38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29T18:44:46.7481203+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20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29T18:43:39.1702199+01:00&lt;/d3p1:LastUpdated&gt;&lt;d3p1:Script&gt;aW1wb3J0IG1vZGlmeV9jaGFydCBhcyBtYw0KaW1wb3J0IGJhY2tncm91bmRzDQoNCg0KZm9yIHNlcmllcyBpbiByYW5nZShDaGFydC5TZXJpZXNDb2xsZWN0aW9uKCkuQ291bnQpOg0KCWZvciBwb2ludCBpbiByYW5nZShDaGFydC5TZXJpZXNDb2xsZWN0aW9uKHNlcmllcysxKS5Qb2ludHMoKS5Db3VudCk6DQoJCWlmIENoYXJ0LlNlcmllc0NvbGxlY3Rpb24oc2VyaWVzKzEpLlBvaW50cyhwb2ludCsxKS5IYXNEYXRhTGFiZWwgPT0gVHJ1ZToNCgkJCUNoYXJ0LlNlcmllc0NvbGxlY3Rpb24oc2VyaWVzKzEpLlBvaW50cyhwb2ludCsxKS5EYXRhTGFiZWwuRGVsZXRlKCkNCgkJaWYgTWF0cml4W3Nlcmllc11bcG9pbnRdLkNvdW50PjA6DQoJCQlpZiBNYXRyaXhbc2VyaWVzXVtwb2ludF1bMF0uTnVtZXJpY1ZhbHVlID4gMS41Og0KCQkJCUNoYXJ0LlNlcmllc0NvbGxlY3Rpb24oc2VyaWVzKzEpLlBvaW50cyhwb2ludCsxKS5BcHBseURhdGFMYWJlbHMoKQ0KCQkJCUNoYXJ0LlNlcmllc0NvbGxlY3Rpb24oc2VyaWVzKzEpLlBvaW50cyhwb2ludCsxKS5EYXRhTGFiZWwuRm9udC5Db2xvciA9IGJhY2tncm91bmRzLlJHQigyNTUsIDI1NSwgMjU1KQ0KCQkJCUNoYXJ0LlNlcmllc0NvbGxlY3Rpb24oc2VyaWVzKzEpLlBvaW50cyhwb2ludCsxKS5EYXRhTGFiZWwuRm9udC5Cb2xkID0gMQ0KCQkJCUNoYXJ0LlNlcmllc0NvbGxlY3Rpb24oc2VyaWVzKzEpLlBvaW50cyhwb2ludCsxKS5EYXRhTGFiZWwuRm9udC5TaXplID0gMTMNCgkJCQlDaGFydC5TZXJpZXNDb2xsZWN0aW9uKHNlcmllcysxKS5Qb2ludHMocG9pbnQrMSkuRGF0YUxhYmVsLk51bWJlckZvcm1hdCA9IjAi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Group&lt;/d2p1:DataQueryType&gt;&lt;d2p1:RowSelection&gt;/0&lt;/d2p1:RowSelection&gt;&lt;d2p1:TableName&gt;q38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Transformation&gt;&lt;d2p1:PackagedScript&gt;&lt;d2p1:CreatedBy&gt;gs&lt;/d2p1:CreatedBy&gt;&lt;d2p1:LastUpdated&gt;2014-10-29T18:43:39.1702199+01:00&lt;/d2p1:LastUpdated&gt;&lt;d2p1:Script&gt;aW1wb3J0IG1vZGlmeV9jaGFydCBhcyBtYw0KDQptYy5Nb3ZlUm93TGFiZWxUb0VuZCgnSSBoYXZlIG5vdCBjb21wbGV0ZWQgYW55IGVkdWNhdGlvbmFsIHRyYWluaW5ncyBvciBzdHVkaWVzLicpDQptYy5Nb3ZlUm93TGFiZWxUb0VuZCgnTm8gYW5zd2VyIC8gZG9uwrR0IGtub3cnKQ0KDQo=&lt;/d2p1:Script&gt;&lt;/d2p1:PackagedScript&gt;&lt;/d2p1:Transformation&gt;&lt;/Query&gt;&lt;Version&gt;4.2.0.0&lt;/Version&gt;&lt;/ShapeLink&gt;"/>
</p:tagLst>
</file>

<file path=ppt/tags/tag20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4:05:33.8192637+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43_1_1&lt;/d2p1:TableName&gt;&lt;/d2p1:DataQueryItem&gt;&lt;d2p1:DataQueryItem&gt;&lt;d2p1:ColumnSelection&gt;/1&lt;/d2p1:ColumnSelection&gt;&lt;d2p1:ConnectionName&gt;Total&lt;/d2p1:ConnectionName&gt;&lt;d2p1:DataQueryType&gt;SelectRowInGroup&lt;/d2p1:DataQueryType&gt;&lt;d2p1:RowSelection&gt;/0[10]&lt;/d2p1:RowSelection&gt;&lt;d2p1:TableName&gt;q43_1_1&lt;/d2p1:TableName&gt;&lt;/d2p1:DataQueryItem&gt;&lt;d2p1:DataQueryItem&gt;&lt;d2p1:ColumnSelection&gt;/0[1]&lt;/d2p1:ColumnSelection&gt;&lt;d2p1:ConnectionName&gt;Total&lt;/d2p1:ConnectionName&gt;&lt;d2p1:DataQueryType&gt;SelectCell&lt;/d2p1:DataQueryType&gt;&lt;d2p1:RowSelection&gt;/0[10]&lt;/d2p1:RowSelection&gt;&lt;d2p1:TableName&gt;q43_2_1&lt;/d2p1:TableName&gt;&lt;/d2p1:DataQueryItem&gt;&lt;d2p1:DataQueryItem&gt;&lt;d2p1:ColumnSelection&gt;/1&lt;/d2p1:ColumnSelection&gt;&lt;d2p1:ConnectionName&gt;Total&lt;/d2p1:ConnectionName&gt;&lt;d2p1:DataQueryType&gt;SelectRowInGroup&lt;/d2p1:DataQueryType&gt;&lt;d2p1:RowSelection&gt;/0[10]&lt;/d2p1:RowSelection&gt;&lt;d2p1:TableName&gt;q43_2_1&lt;/d2p1:TableName&gt;&lt;/d2p1:DataQueryItem&gt;&lt;d2p1:DataQueryItem&gt;&lt;d2p1:ColumnSelection&gt;/0[1]&lt;/d2p1:ColumnSelection&gt;&lt;d2p1:ConnectionName&gt;Total&lt;/d2p1:ConnectionName&gt;&lt;d2p1:DataQueryType&gt;SelectCell&lt;/d2p1:DataQueryType&gt;&lt;d2p1:RowSelection&gt;/0[10]&lt;/d2p1:RowSelection&gt;&lt;d2p1:TableName&gt;q43_3_1&lt;/d2p1:TableName&gt;&lt;/d2p1:DataQueryItem&gt;&lt;d2p1:DataQueryItem&gt;&lt;d2p1:ColumnSelection&gt;/1&lt;/d2p1:ColumnSelection&gt;&lt;d2p1:ConnectionName&gt;Total&lt;/d2p1:ConnectionName&gt;&lt;d2p1:DataQueryType&gt;SelectRowInGroup&lt;/d2p1:DataQueryType&gt;&lt;d2p1:RowSelection&gt;/0[10]&lt;/d2p1:RowSelection&gt;&lt;d2p1:TableName&gt;q43_3_1&lt;/d2p1:TableName&gt;&lt;/d2p1:DataQueryItem&gt;&lt;d2p1:DataQueryItem&gt;&lt;d2p1:ColumnSelection&gt;/0[1]&lt;/d2p1:ColumnSelection&gt;&lt;d2p1:ConnectionName&gt;Total&lt;/d2p1:ConnectionName&gt;&lt;d2p1:DataQueryType&gt;SelectCell&lt;/d2p1:DataQueryType&gt;&lt;d2p1:RowSelection&gt;/0[10]&lt;/d2p1:RowSelection&gt;&lt;d2p1:TableName&gt;q43_4_1&lt;/d2p1:TableName&gt;&lt;/d2p1:DataQueryItem&gt;&lt;d2p1:DataQueryItem&gt;&lt;d2p1:ColumnSelection&gt;/1&lt;/d2p1:ColumnSelection&gt;&lt;d2p1:ConnectionName&gt;Total&lt;/d2p1:ConnectionName&gt;&lt;d2p1:DataQueryType&gt;SelectRowInGroup&lt;/d2p1:DataQueryType&gt;&lt;d2p1:RowSelection&gt;/0[10]&lt;/d2p1:RowSelection&gt;&lt;d2p1:TableName&gt;q43_4_1&lt;/d2p1:TableName&gt;&lt;/d2p1:DataQueryItem&gt;&lt;d2p1:DataQueryItem&gt;&lt;d2p1:ColumnSelection&gt;/0[1]&lt;/d2p1:ColumnSelection&gt;&lt;d2p1:ConnectionName&gt;Total&lt;/d2p1:ConnectionName&gt;&lt;d2p1:DataQueryType&gt;SelectCell&lt;/d2p1:DataQueryType&gt;&lt;d2p1:RowSelection&gt;/0[10]&lt;/d2p1:RowSelection&gt;&lt;d2p1:TableName&gt;q43_5_1&lt;/d2p1:TableName&gt;&lt;/d2p1:DataQueryItem&gt;&lt;d2p1:DataQueryItem&gt;&lt;d2p1:ColumnSelection&gt;/1&lt;/d2p1:ColumnSelection&gt;&lt;d2p1:ConnectionName&gt;Total&lt;/d2p1:ConnectionName&gt;&lt;d2p1:DataQueryType&gt;SelectRowInGroup&lt;/d2p1:DataQueryType&gt;&lt;d2p1:RowSelection&gt;/0[10]&lt;/d2p1:RowSelection&gt;&lt;d2p1:TableName&gt;q43_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4:05:33.7880627+01:00&lt;/d2p1:LastUpdated&gt;&lt;d2p1:Script&gt;aW1wb3J0IG1vZGlmeV9jaGFydCBhcyBtYw0KDQptYy5Nb3ZlVG9wR3JwTGFiZWwoKQ0KbWMuU3BsaXRMYWJlbCgnQ29sJywgJyA6ICcsMCkNCg0KZm9yIG1lbWJlciBpbiBNYXRyaXguVG9wQXhpcy5EYXRhTWVtYmVyczoNCiAgICBtZW1iZXIuTGFiZWwgPSBtZW1iZXIuTGFiZWwucmVwbGFjZSgiJyIsIiIpDQoNCm1jLlNvcnRDb2x1bW5zKCkNCg0KTWF0cml4LkRlbGV0ZVJvdygwKQ0KDQpsw7ZzY2hMaXN0MT1bIkl0YWx5IiwiU3BhaW4iLCJDemVjaCBSZXB1YmxpYyIsIklyZWxhbmQiXQ0KbMO2c2NoTGlzdDI9WyJHZXJtYW55IiwgIlVuaXRlZCBLaW5nZG9tIiwiTmV0aGVybGFuZHMiLCJQb3J0dWdhbCJdDQoNCmZvciByb3cgaW4gcmV2ZXJzZWQocmFuZ2UoTWF0cml4LlNpZGVBeGlzLkRhdGFNZW1iZXJzLkNvdW50KSk6DQogICAgaWYgTWF0cml4LlNpZGVBeGlzLkRhdGFNZW1iZXJzW3Jvd10uTGFiZWwgaW4gbMO2c2NoTGlzdDE6ICAgICAgICAgICAgIyBhbnBhc3Nlbg0KICAgICAgICBNYXRyaXguRGVsZXRlUm93KHJvdykNCg0KDQoNCg0KCQ==&lt;/d2p1:Script&gt;&lt;/d2p1:PackagedScript&gt;&lt;/d2p1:Transformation&gt;&lt;/Query&gt;&lt;Version&gt;4.2.0.0&lt;/Version&gt;&lt;/ShapeLink&gt;"/>
</p:tagLst>
</file>

<file path=ppt/tags/tag20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44:02.6732855+01:00&lt;/d3p1:LastUpdated&gt;&lt;d3p1:Script&gt;DQpmcmFnZT0iVGhpbmtpbmcgYWJvdXQgSUNUIHNraWxscyBhbmQgdGhlaXIgaW1wb3J0YW5jZSBmb3IgdGhlIGZ1dHVyZSB3b3JrcGxhY2UsIGRvIHlvdSB0aGluayBjb3VudHJpZXMgaW4gRXVyb3BlIHdpbGwga2VlcCB1cCB3aXRoIHRoZSBvbmdvaW5nIGNoYW5nZXM/IFBsZWFzZSBpbmRpY2F0ZSBpbiBob3cgZmFyIHlvdSBhZ3JlZSB3aXRoIHRoZSBmb2xsb3dpbmcgc3RhdGVtZW50cy47ICINCmJhc2lzPSJBbGwgcmVzcG9uZGVudHM7ICINCg0KbGlzdGU9W10NCg0KZm9yIHJvdyBpbiByYW5nZShNYXRyaXguU2lkZUF4aXMuRGF0YU1lbWJlcnMuQ291bnQpOg0KCWZvciBjb2wgaW4gcmFuZ2UoTWF0cml4LlRvcEF4aXMuRGF0YU1lbWJlcnMuQ291bnQpOg0KCQlsaXN0ZS5hcHBlbmQoTWF0cml4W3Jvd11bY29sXVswXS5OdW1lcmljVmFsdWUpDQoJCQ0KCQkNCm49Im49Iisgc3RyKGludChtaW4obGlzdGUpKSkgKyAiLSIgKyBzdHIoaW50KG1heChsaXN0ZSkpKQ0KDQpTaGFwZS5UZXh0ZnJhbWUuVGV4dHJhbmdlLlRleHQgPSBmcmFnZSArIGJhc2lzICsgbiArICI7IE1lYW5zIGFyZSBzaG93bi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41_2_1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2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3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4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5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6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7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8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9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10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11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12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13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14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44:02.283323+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20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mhu&lt;/d3p1:CreatedBy&gt;&lt;d3p1:LastUpdated&gt;2014-11-04T14:06:06.8452027+01:00&lt;/d3p1:LastUpdated&gt;&lt;d3p1:Script&gt;aW1wb3J0IG1vZGlmeV9jaGFydCBhcyBtYw0KDQptYy5Qcm9maWwoKQ0KbWMuR2VuZXJhdGVMYWJlbHMoMTIpDQo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0[1]&lt;/d2p1:ColumnSelection&gt;&lt;d2p1:ConnectionName&gt;Total&lt;/d2p1:ConnectionName&gt;&lt;d2p1:DataQueryType&gt;SelectCell&lt;/d2p1:DataQueryType&gt;&lt;d2p1:RowSelection&gt;/0[10]&lt;/d2p1:RowSelection&gt;&lt;d2p1:TableName&gt;q43_1_1&lt;/d2p1:TableName&gt;&lt;/d2p1:DataQueryItem&gt;&lt;d2p1:DataQueryItem&gt;&lt;d2p1:ColumnSelection&gt;/1&lt;/d2p1:ColumnSelection&gt;&lt;d2p1:ConnectionName&gt;Total&lt;/d2p1:ConnectionName&gt;&lt;d2p1:DataQueryType&gt;SelectRowInGroup&lt;/d2p1:DataQueryType&gt;&lt;d2p1:RowSelection&gt;/0[10]&lt;/d2p1:RowSelection&gt;&lt;d2p1:TableName&gt;q43_1_1&lt;/d2p1:TableName&gt;&lt;/d2p1:DataQueryItem&gt;&lt;d2p1:DataQueryItem&gt;&lt;d2p1:ColumnSelection&gt;/0[1]&lt;/d2p1:ColumnSelection&gt;&lt;d2p1:ConnectionName&gt;Total&lt;/d2p1:ConnectionName&gt;&lt;d2p1:DataQueryType&gt;SelectCell&lt;/d2p1:DataQueryType&gt;&lt;d2p1:RowSelection&gt;/0[10]&lt;/d2p1:RowSelection&gt;&lt;d2p1:TableName&gt;q43_2_1&lt;/d2p1:TableName&gt;&lt;/d2p1:DataQueryItem&gt;&lt;d2p1:DataQueryItem&gt;&lt;d2p1:ColumnSelection&gt;/1&lt;/d2p1:ColumnSelection&gt;&lt;d2p1:ConnectionName&gt;Total&lt;/d2p1:ConnectionName&gt;&lt;d2p1:DataQueryType&gt;SelectRowInGroup&lt;/d2p1:DataQueryType&gt;&lt;d2p1:RowSelection&gt;/0[10]&lt;/d2p1:RowSelection&gt;&lt;d2p1:TableName&gt;q43_2_1&lt;/d2p1:TableName&gt;&lt;/d2p1:DataQueryItem&gt;&lt;d2p1:DataQueryItem&gt;&lt;d2p1:ColumnSelection&gt;/0[1]&lt;/d2p1:ColumnSelection&gt;&lt;d2p1:ConnectionName&gt;Total&lt;/d2p1:ConnectionName&gt;&lt;d2p1:DataQueryType&gt;SelectCell&lt;/d2p1:DataQueryType&gt;&lt;d2p1:RowSelection&gt;/0[10]&lt;/d2p1:RowSelection&gt;&lt;d2p1:TableName&gt;q43_3_1&lt;/d2p1:TableName&gt;&lt;/d2p1:DataQueryItem&gt;&lt;d2p1:DataQueryItem&gt;&lt;d2p1:ColumnSelection&gt;/1&lt;/d2p1:ColumnSelection&gt;&lt;d2p1:ConnectionName&gt;Total&lt;/d2p1:ConnectionName&gt;&lt;d2p1:DataQueryType&gt;SelectRowInGroup&lt;/d2p1:DataQueryType&gt;&lt;d2p1:RowSelection&gt;/0[10]&lt;/d2p1:RowSelection&gt;&lt;d2p1:TableName&gt;q43_3_1&lt;/d2p1:TableName&gt;&lt;/d2p1:DataQueryItem&gt;&lt;d2p1:DataQueryItem&gt;&lt;d2p1:ColumnSelection&gt;/0[1]&lt;/d2p1:ColumnSelection&gt;&lt;d2p1:ConnectionName&gt;Total&lt;/d2p1:ConnectionName&gt;&lt;d2p1:DataQueryType&gt;SelectCell&lt;/d2p1:DataQueryType&gt;&lt;d2p1:RowSelection&gt;/0[10]&lt;/d2p1:RowSelection&gt;&lt;d2p1:TableName&gt;q43_4_1&lt;/d2p1:TableName&gt;&lt;/d2p1:DataQueryItem&gt;&lt;d2p1:DataQueryItem&gt;&lt;d2p1:ColumnSelection&gt;/1&lt;/d2p1:ColumnSelection&gt;&lt;d2p1:ConnectionName&gt;Total&lt;/d2p1:ConnectionName&gt;&lt;d2p1:DataQueryType&gt;SelectRowInGroup&lt;/d2p1:DataQueryType&gt;&lt;d2p1:RowSelection&gt;/0[10]&lt;/d2p1:RowSelection&gt;&lt;d2p1:TableName&gt;q43_4_1&lt;/d2p1:TableName&gt;&lt;/d2p1:DataQueryItem&gt;&lt;d2p1:DataQueryItem&gt;&lt;d2p1:ColumnSelection&gt;/0[1]&lt;/d2p1:ColumnSelection&gt;&lt;d2p1:ConnectionName&gt;Total&lt;/d2p1:ConnectionName&gt;&lt;d2p1:DataQueryType&gt;SelectCell&lt;/d2p1:DataQueryType&gt;&lt;d2p1:RowSelection&gt;/0[10]&lt;/d2p1:RowSelection&gt;&lt;d2p1:TableName&gt;q43_5_1&lt;/d2p1:TableName&gt;&lt;/d2p1:DataQueryItem&gt;&lt;d2p1:DataQueryItem&gt;&lt;d2p1:ColumnSelection&gt;/1&lt;/d2p1:ColumnSelection&gt;&lt;d2p1:ConnectionName&gt;Total&lt;/d2p1:ConnectionName&gt;&lt;d2p1:DataQueryType&gt;SelectRowInGroup&lt;/d2p1:DataQueryType&gt;&lt;d2p1:RowSelection&gt;/0[10]&lt;/d2p1:RowSelection&gt;&lt;d2p1:TableName&gt;q43_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4p1:string&gt;Category&lt;/d4p1:string&gt;&lt;d4p1:string&gt;Combine&lt;/d4p1:string&gt;&lt;/d2p1:IgnoredTypes&gt;&lt;/d2p1:RowCombinationSettings&gt;&lt;d2p1:SwitchRowsAndColumns&gt;true&lt;/d2p1:SwitchRowsAndColumns&gt;&lt;d2p1:Transformation&gt;&lt;d2p1:PackagedScript&gt;&lt;d2p1:CreatedBy&gt;mhu&lt;/d2p1:CreatedBy&gt;&lt;d2p1:LastUpdated&gt;2014-11-04T14:06:06.7984021+01:00&lt;/d2p1:LastUpdated&gt;&lt;d2p1:Script&gt;aW1wb3J0IG1vZGlmeV9jaGFydCBhcyBtYw0KDQptYy5Nb3ZlVG9wR3JwTGFiZWwoKQ0KbWMuU3BsaXRMYWJlbCgnQ29sJywgJyA6ICcsMCkNCg0KZm9yIG1lbWJlciBpbiBNYXRyaXguVG9wQXhpcy5EYXRhTWVtYmVyczoNCiAgICBtZW1iZXIuTGFiZWwgPSBtZW1iZXIuTGFiZWwucmVwbGFjZSgiJyIsIiIpDQoNCm1jLlNvcnRDb2x1bW5zKCkNCg0KTWF0cml4LkRlbGV0ZVJvdygwKQ0KDQoNCmzDtnNjaExpc3QxPVsiSXRhbHkiLCJTcGFpbiIsIkN6ZWNoIFJlcHVibGljIiwiSXJlbGFuZCJdDQpsw7ZzY2hMaXN0Mj1bIkdlcm1hbnkiLCAiVW5pdGVkIEtpbmdkb20iLCJOZXRoZXJsYW5kcyIsIlBvcnR1Z2FsIl0NCg0KZm9yIHJvdyBpbiByZXZlcnNlZChyYW5nZShNYXRyaXguU2lkZUF4aXMuRGF0YU1lbWJlcnMuQ291bnQpKToNCiAgICBpZiBNYXRyaXguU2lkZUF4aXMuRGF0YU1lbWJlcnNbcm93XS5MYWJlbCBpbiBsw7ZzY2hMaXN0MjogICAgICAgICAgICAjIGFucGFzc2VuDQogICAgICAgIE1hdHJpeC5EZWxldGVSb3cocm93KQ0KDQoJ&lt;/d2p1:Script&gt;&lt;/d2p1:PackagedScript&gt;&lt;/d2p1:Transformation&gt;&lt;/Query&gt;&lt;Version&gt;4.2.0.0&lt;/Version&gt;&lt;/ShapeLink&gt;"/>
</p:tagLst>
</file>

<file path=ppt/tags/tag20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2:44:02.6732855+01:00&lt;/d3p1:LastUpdated&gt;&lt;d3p1:Script&gt;DQpmcmFnZT0iVGhpbmtpbmcgYWJvdXQgSUNUIHNraWxscyBhbmQgdGhlaXIgaW1wb3J0YW5jZSBmb3IgdGhlIGZ1dHVyZSB3b3JrcGxhY2UsIGRvIHlvdSB0aGluayBjb3VudHJpZXMgaW4gRXVyb3BlIHdpbGwga2VlcCB1cCB3aXRoIHRoZSBvbmdvaW5nIGNoYW5nZXM/IFBsZWFzZSBpbmRpY2F0ZSBpbiBob3cgZmFyIHlvdSBhZ3JlZSB3aXRoIHRoZSBmb2xsb3dpbmcgc3RhdGVtZW50cy47ICINCmJhc2lzPSJBbGwgcmVzcG9uZGVudHM7ICINCg0KbGlzdGU9W10NCg0KZm9yIHJvdyBpbiByYW5nZShNYXRyaXguU2lkZUF4aXMuRGF0YU1lbWJlcnMuQ291bnQpOg0KCWZvciBjb2wgaW4gcmFuZ2UoTWF0cml4LlRvcEF4aXMuRGF0YU1lbWJlcnMuQ291bnQpOg0KCQlsaXN0ZS5hcHBlbmQoTWF0cml4W3Jvd11bY29sXVswXS5OdW1lcmljVmFsdWUpDQoJCQ0KCQkNCm49Im49Iisgc3RyKGludChtaW4obGlzdGUpKSkgKyAiLSIgKyBzdHIoaW50KG1heChsaXN0ZSkpKQ0KDQpTaGFwZS5UZXh0ZnJhbWUuVGV4dHJhbmdlLlRleHQgPSBmcmFnZSArIGJhc2lzICsgbiArICI7IE1lYW5zIGFyZSBzaG93bi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MergeGroupsByName&gt;true&lt;/d2p1:MergeGroupsByName&gt;&lt;d2p1:MergeMembersByName&gt;true&lt;/d2p1:MergeMembersByName&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41_2_1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2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3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4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5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6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7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8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9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10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11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12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13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14_1&lt;/d2p1:TableName&gt;&lt;/d2p1:DataQueryItem&gt;&lt;d2p1:DataQueryItem&gt;&lt;d2p1:ColumnSelection&gt;/1&lt;/d2p1:ColumnSelection&gt;&lt;d2p1:ConnectionName&gt;Total&lt;/d2p1:ConnectionName&gt;&lt;d2p1:DataQueryType&gt;SelectRowInGroup&lt;/d2p1:DataQueryType&gt;&lt;d2p1:RowSelection&gt;/0[1]&lt;/d2p1:RowSelection&gt;&lt;d2p1:TableName&gt;q41_2_15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2:44:02.283323+01:00&lt;/d2p1:LastUpdated&gt;&lt;d2p1:Script&gt;Zm9yIHJvdyBpbiByZXZlcnNlZChyYW5nZShNYXRyaXguU2lkZUF4aXMuRGF0YU1lbWJlcnMuQ291bnQpKToNCglpZiBNYXRyaXhbcm93XVswXVswXS5OdW1lcmljVmFsdWU9PTA6DQoJCU1hdHJpeC5EZWxldGVSb3cocm93KQ==&lt;/d2p1:Script&gt;&lt;/d2p1:PackagedScript&gt;&lt;/d2p1:Transformation&gt;&lt;/Query&gt;&lt;Version&gt;4.2.0.0&lt;/Version&gt;&lt;/ShapeLink&gt;"/>
</p:tagLst>
</file>

<file path=ppt/tags/tag20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30T10:35:13.682787+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5_1_1&lt;/d2p1:TableName&gt;&lt;/d2p1:DataQueryItem&gt;&lt;d2p1:DataQueryItem&gt;&lt;d2p1:ColumnSelection&gt;/1[3]&lt;/d2p1:ColumnSelection&gt;&lt;d2p1:ConnectionName&gt;Total&lt;/d2p1:ConnectionName&gt;&lt;d2p1:DataQueryType&gt;SelectColumn&lt;/d2p1:DataQueryType&gt;&lt;d2p1:RowSelection&gt;/&lt;/d2p1:RowSelection&gt;&lt;d2p1:TableName&gt;q45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35:13.682787+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20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30T10:35:13.682787+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5_1_1&lt;/d2p1:TableName&gt;&lt;/d2p1:DataQueryItem&gt;&lt;d2p1:DataQueryItem&gt;&lt;d2p1:ColumnSelection&gt;/1[4]&lt;/d2p1:ColumnSelection&gt;&lt;d2p1:ConnectionName&gt;Total&lt;/d2p1:ConnectionName&gt;&lt;d2p1:DataQueryType&gt;SelectColumn&lt;/d2p1:DataQueryType&gt;&lt;d2p1:RowSelection&gt;/&lt;/d2p1:RowSelection&gt;&lt;d2p1:TableName&gt;q45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35:13.682787+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20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6:18.263372+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5_1_1&lt;/d2p1:TableName&gt;&lt;/d2p1:DataQueryItem&gt;&lt;d2p1:DataQueryItem&gt;&lt;d2p1:ColumnSelection&gt;/1[2]&lt;/d2p1:ColumnSelection&gt;&lt;d2p1:ConnectionName&gt;Total&lt;/d2p1:ConnectionName&gt;&lt;d2p1:DataQueryType&gt;SelectColumn&lt;/d2p1:DataQueryType&gt;&lt;d2p1:RowSelection&gt;/&lt;/d2p1:RowSelection&gt;&lt;d2p1:TableName&gt;q45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6:18.2009928+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0KIyA6IHJhdXMgICAgICAgIA0KZm9yIG1lbWJlciBpbiBNYXRyaXguVG9wQXhpcy5EYXRhTWVtYmVyczoNCiAgICBtZW1iZXIuTGFiZWwgPSBtZW1iZXIuTGFiZWwucmVwbGFjZSgiT3RoZXI6IiwiT3RoZXIiKQ==&lt;/d2p1:Script&gt;&lt;/d2p1:PackagedScript&gt;&lt;/d2p1:Transformation&gt;&lt;/Query&gt;&lt;Version&gt;4.2.0.0&lt;/Version&gt;&lt;/ShapeLink&gt;"/>
</p:tagLst>
</file>

<file path=ppt/tags/tag20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30T10:37:45.6860006+01:00&lt;/d3p1:LastUpdated&gt;&lt;d3p1:Script&gt;DQpmcmFnZT0iV2hpY2ggb2YgdGhlIGZvbGxvd2luZyByZWFzb25zIGRlc2NyaWJlIGJlc3Qgd2h5IHlvdSB3b3VsZCBsaWtlIHRvIHN0YXJ0IHlvdXIgb3duIGJ1c2luZXNzPzsgIg0KYmFzaXM9J1Jlc3BvbmRlbnRzIHdobyBhZ3JlZSB0aGF0IHRoZXkgIndvdWxkIGxvdmUgdG8gc3RhcnQgdGhlaXIgb3duIGJ1c2luZXNzIjsgJw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45_1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37:45.6236022+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20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30T10:35:59.281129+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5_1_1&lt;/d2p1:TableName&gt;&lt;/d2p1:DataQueryItem&gt;&lt;d2p1:DataQueryItem&gt;&lt;d2p1:ColumnSelection&gt;/1[6]&lt;/d2p1:ColumnSelection&gt;&lt;d2p1:ConnectionName&gt;Total&lt;/d2p1:ConnectionName&gt;&lt;d2p1:DataQueryType&gt;SelectColumn&lt;/d2p1:DataQueryType&gt;&lt;d2p1:RowSelection&gt;/&lt;/d2p1:RowSelection&gt;&lt;d2p1:TableName&gt;q45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35:59.281129+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21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30T10:35:59.281129+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5_1_1&lt;/d2p1:TableName&gt;&lt;/d2p1:DataQueryItem&gt;&lt;d2p1:DataQueryItem&gt;&lt;d2p1:ColumnSelection&gt;/1[7]&lt;/d2p1:ColumnSelection&gt;&lt;d2p1:ConnectionName&gt;Total&lt;/d2p1:ConnectionName&gt;&lt;d2p1:DataQueryType&gt;SelectColumn&lt;/d2p1:DataQueryType&gt;&lt;d2p1:RowSelection&gt;/&lt;/d2p1:RowSelection&gt;&lt;d2p1:TableName&gt;q45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35:59.281129+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lt;/d2p1:Script&gt;&lt;/d2p1:PackagedScript&gt;&lt;/d2p1:Transformation&gt;&lt;/Query&gt;&lt;Version&gt;4.2.0.0&lt;/Version&gt;&lt;/ShapeLink&gt;"/>
</p:tagLst>
</file>

<file path=ppt/tags/tag21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6:30.0062564+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5_1_1&lt;/d2p1:TableName&gt;&lt;/d2p1:DataQueryItem&gt;&lt;d2p1:DataQueryItem&gt;&lt;d2p1:ColumnSelection&gt;/1[5]&lt;/d2p1:ColumnSelection&gt;&lt;d2p1:ConnectionName&gt;Total&lt;/d2p1:ConnectionName&gt;&lt;d2p1:DataQueryType&gt;SelectColumn&lt;/d2p1:DataQueryType&gt;&lt;d2p1:RowSelection&gt;/&lt;/d2p1:RowSelection&gt;&lt;d2p1:TableName&gt;q45_1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6:29.959472+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gICAgICAgIA0KbWMuU29ydENvbHVtbnMoZXhjbHVkZUNvbHNFbmQ9MSkNCk1hdHJpeC5EZWxldGVSb3coMCkNCg0KIyA6IHJhdXMgICAgICAgIA0KZm9yIG1lbWJlciBpbiBNYXRyaXguVG9wQXhpcy5EYXRhTWVtYmVyczoNCiAgICBtZW1iZXIuTGFiZWwgPSBtZW1iZXIuTGFiZWwucmVwbGFjZSgiT3RoZXI6IiwiT3RoZXIiKQ==&lt;/d2p1:Script&gt;&lt;/d2p1:PackagedScript&gt;&lt;/d2p1:Transformation&gt;&lt;/Query&gt;&lt;Version&gt;4.2.0.0&lt;/Version&gt;&lt;/ShapeLink&gt;"/>
</p:tagLst>
</file>

<file path=ppt/tags/tag21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30T10:37:45.6860006+01:00&lt;/d3p1:LastUpdated&gt;&lt;d3p1:Script&gt;DQpmcmFnZT0iV2hpY2ggb2YgdGhlIGZvbGxvd2luZyByZWFzb25zIGRlc2NyaWJlIGJlc3Qgd2h5IHlvdSB3b3VsZCBsaWtlIHRvIHN0YXJ0IHlvdXIgb3duIGJ1c2luZXNzPzsgIg0KYmFzaXM9J1Jlc3BvbmRlbnRzIHdobyBhZ3JlZSB0aGF0IHRoZXkgIndvdWxkIGxvdmUgdG8gc3RhcnQgdGhlaXIgb3duIGJ1c2luZXNzIjsgJw0Kbj0ibj0iKyBNYXRyaXhbMF1bMF1bMF0uVmFsdWUgKyAiLSIgKyBNYXRyaXhbTWF0cml4LlNpZGVBeGlzLkRhdGFNZW1iZXJzLkNvdW50LTFdWzBdWzBdLlZhbHVlDQoNCg0KU2hhcGUuVGV4dGZyYW1lLlRleHRyYW5nZS5UZXh0ID0gZnJhZ2UgKyBiYXNpcyArIG4=&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45_1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37:45.6236022+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21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30T10:47:45.7700069+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5_2_1&lt;/d2p1:TableName&gt;&lt;/d2p1:DataQueryItem&gt;&lt;d2p1:DataQueryItem&gt;&lt;d2p1:ColumnSelection&gt;/1[3]&lt;/d2p1:ColumnSelection&gt;&lt;d2p1:ConnectionName&gt;Total&lt;/d2p1:ConnectionName&gt;&lt;d2p1:DataQueryType&gt;SelectColumn&lt;/d2p1:DataQueryType&gt;&lt;d2p1:RowSelection&gt;/&lt;/d2p1:RowSelection&gt;&lt;d2p1:TableName&gt;q45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47:45.7232063+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NCg0KI3VudGVyIDQlIHp1IG90aGVycyBwYWNrZW4NCnN1bW1lPTAuMA0KDQojIGJlaSBHZXNhbXQgYXVmIDw0IHByw7xmZW4sIGJlaSBMYW5kIGRpZSBEYXRlbiBhZ2dyZWdpZXJlbg0KZm9yIGNvbCBpbiByZXZlcnNlZChyYW5nZShNYXRyaXguVG9wQXhpcy5EYXRhTWVtYmVycy5Db3VudC0yKSk6DQoJd2VydD1NYXRyaXhbMF1bY29sXVswXS5OdW1lcmljVmFsdWUNCgl3ZXJ0Mj1NYXRyaXhbMV1bY29sXVswXS5OdW1lcmljVmFsdWUNCglpZiB3ZXJ0PDE1LjA6DQoJCXN1bW1lKz13ZXJ0Mg0KCQlNYXRyaXguRGVsZXRlQ29sdW1uKGNvbCkNCg0KZm9yIGNvbCBpbiByYW5nZShNYXRyaXguVG9wQXhpcy5EYXRhTWVtYmVycy5Db3VudCk6DQoJaWYgTWF0cml4LlRvcEF4aXMuRGF0YU1lbWJlcnNbY29sXS5MYWJlbCA9PSAiT3RoZXI6IjoNCgkJTWF0cml4WzFdW2NvbF1bMF0uTnVtZXJpY1ZhbHVlID0gTWF0cml4WzFdW2NvbF1bMF0uTnVtZXJpY1ZhbHVlICsgc3VtbWUNCg0KbWMuU29ydENvbHVtbnMoZXhjbHVkZUNvbHNFbmQ9MSkNCk1hdHJpeC5EZWxldGVSb3coMCkNCg0K&lt;/d2p1:Script&gt;&lt;/d2p1:PackagedScript&gt;&lt;/d2p1:Transformation&gt;&lt;/Query&gt;&lt;Version&gt;4.2.0.0&lt;/Version&gt;&lt;/ShapeLink&gt;"/>
</p:tagLst>
</file>

<file path=ppt/tags/tag21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30T10:47:59.8101869+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5_2_1&lt;/d2p1:TableName&gt;&lt;/d2p1:DataQueryItem&gt;&lt;d2p1:DataQueryItem&gt;&lt;d2p1:ColumnSelection&gt;/1[4]&lt;/d2p1:ColumnSelection&gt;&lt;d2p1:ConnectionName&gt;Total&lt;/d2p1:ConnectionName&gt;&lt;d2p1:DataQueryType&gt;SelectColumn&lt;/d2p1:DataQueryType&gt;&lt;d2p1:RowSelection&gt;/&lt;/d2p1:RowSelection&gt;&lt;d2p1:TableName&gt;q45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47:59.7633863+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NCg0KI3VudGVyIDQlIHp1IG90aGVycyBwYWNrZW4NCnN1bW1lPTAuMA0KDQojIGJlaSBHZXNhbXQgYXVmIDw0IHByw7xmZW4sIGJlaSBMYW5kIGRpZSBEYXRlbiBhZ2dyZWdpZXJlbg0KZm9yIGNvbCBpbiByZXZlcnNlZChyYW5nZShNYXRyaXguVG9wQXhpcy5EYXRhTWVtYmVycy5Db3VudC0yKSk6DQoJd2VydD1NYXRyaXhbMF1bY29sXVswXS5OdW1lcmljVmFsdWUNCgl3ZXJ0Mj1NYXRyaXhbMV1bY29sXVswXS5OdW1lcmljVmFsdWUNCglpZiB3ZXJ0PDE1LjA6DQoJCXN1bW1lKz13ZXJ0Mg0KCQlNYXRyaXguRGVsZXRlQ29sdW1uKGNvbCkNCg0KZm9yIGNvbCBpbiByYW5nZShNYXRyaXguVG9wQXhpcy5EYXRhTWVtYmVycy5Db3VudCk6DQoJaWYgTWF0cml4LlRvcEF4aXMuRGF0YU1lbWJlcnNbY29sXS5MYWJlbCA9PSAiT3RoZXI6IjoNCgkJTWF0cml4WzFdW2NvbF1bMF0uTnVtZXJpY1ZhbHVlID0gTWF0cml4WzFdW2NvbF1bMF0uTnVtZXJpY1ZhbHVlICsgc3VtbWUNCg0KbWMuU29ydENvbHVtbnMoZXhjbHVkZUNvbHNFbmQ9MSkNCk1hdHJpeC5EZWxldGVSb3coMCkNCg0K&lt;/d2p1:Script&gt;&lt;/d2p1:PackagedScript&gt;&lt;/d2p1:Transformation&gt;&lt;/Query&gt;&lt;Version&gt;4.2.0.0&lt;/Version&gt;&lt;/ShapeLink&gt;"/>
</p:tagLst>
</file>

<file path=ppt/tags/tag21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6:46.1312796+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5_2_1&lt;/d2p1:TableName&gt;&lt;/d2p1:DataQueryItem&gt;&lt;d2p1:DataQueryItem&gt;&lt;d2p1:ColumnSelection&gt;/1[2]&lt;/d2p1:ColumnSelection&gt;&lt;d2p1:ConnectionName&gt;Total&lt;/d2p1:ConnectionName&gt;&lt;d2p1:DataQueryType&gt;SelectColumn&lt;/d2p1:DataQueryType&gt;&lt;d2p1:RowSelection&gt;/&lt;/d2p1:RowSelection&gt;&lt;d2p1:TableName&gt;q45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6:46.0689004+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NCg0KI3VudGVyIDQlIHp1IG90aGVycyBwYWNrZW4NCnN1bW1lPTAuMA0KDQojIGJlaSBHZXNhbXQgYXVmIDw0IHByw7xmZW4sIGJlaSBMYW5kIGRpZSBEYXRlbiBhZ2dyZWdpZXJlbg0KZm9yIGNvbCBpbiByZXZlcnNlZChyYW5nZShNYXRyaXguVG9wQXhpcy5EYXRhTWVtYmVycy5Db3VudC0yKSk6DQoJd2VydD1NYXRyaXhbMF1bY29sXVswXS5OdW1lcmljVmFsdWUNCgl3ZXJ0Mj1NYXRyaXhbMV1bY29sXVswXS5OdW1lcmljVmFsdWUNCglpZiB3ZXJ0PDE1LjA6DQoJCXN1bW1lKz13ZXJ0Mg0KCQlNYXRyaXguRGVsZXRlQ29sdW1uKGNvbCkNCg0KZm9yIGNvbCBpbiByYW5nZShNYXRyaXguVG9wQXhpcy5EYXRhTWVtYmVycy5Db3VudCk6DQoJaWYgTWF0cml4LlRvcEF4aXMuRGF0YU1lbWJlcnNbY29sXS5MYWJlbCA9PSAiT3RoZXI6IjoNCgkJTWF0cml4WzFdW2NvbF1bMF0uTnVtZXJpY1ZhbHVlID0gTWF0cml4WzFdW2NvbF1bMF0uTnVtZXJpY1ZhbHVlICsgc3VtbWUNCg0KbWMuU29ydENvbHVtbnMoZXhjbHVkZUNvbHNFbmQ9MSkNCk1hdHJpeC5EZWxldGVSb3coMCkNCg0KIyA6IHJhdXMgICAgICAgIA0KZm9yIG1lbWJlciBpbiBNYXRyaXguVG9wQXhpcy5EYXRhTWVtYmVyczoNCiAgICBtZW1iZXIuTGFiZWwgPSBtZW1iZXIuTGFiZWwucmVwbGFjZSgiT3RoZXI6IiwiT3RoZXIiKQ==&lt;/d2p1:Script&gt;&lt;/d2p1:PackagedScript&gt;&lt;/d2p1:Transformation&gt;&lt;/Query&gt;&lt;Version&gt;4.2.0.0&lt;/Version&gt;&lt;/ShapeLink&gt;"/>
</p:tagLst>
</file>

<file path=ppt/tags/tag21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1:00:06.4668508+01:00&lt;/d3p1:LastUpdated&gt;&lt;d3p1:Script&gt;DQpmcmFnZT0iV2hpY2ggb2YgdGhlIGZvbGxvd2luZyByZWFzb25zIGRlc2NyaWJlIGJlc3Qgd2h5IHlvdSB3b3VsZCAocmF0aGVyKSBOT1QgbGlrZSB0byBzdGFydCB5b3VyIG93biBidXNpbmVzcz87ICINCmJhc2lzPSdSZXNwb25kZW50cyB3aG8gZGlzYWdyZWUgdGhhdCB0aGV5IHdvdWxkIGxvdmUgdG8gc3RhcnQgdGhlaXIgb3duIGJ1c2luZXNzOyAnDQpuPSJuPSIrIE1hdHJpeFswXVswXVswXS5WYWx1ZSArICItIiArIE1hdHJpeFtNYXRyaXguU2lkZUF4aXMuRGF0YU1lbWJlcnMuQ291bnQtMV1bMF1bMF0uVmFsdWUNCg0KDQpTaGFwZS5UZXh0ZnJhbWUuVGV4dHJhbmdlLlRleHQgPSBmcmFnZSArIGJhc2lzICsgbiArICI7IFZhbHVlcyA8MTUlIChhY3Jvc3MgYWxsIGNvdW50cmllcykgYXJlIGFnZ3JlZ2F0ZWQgdG8gb3RoZXJzI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45_2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1:00:06.4356534+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217.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30T10:48:49.4500233+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5_2_1&lt;/d2p1:TableName&gt;&lt;/d2p1:DataQueryItem&gt;&lt;d2p1:DataQueryItem&gt;&lt;d2p1:ColumnSelection&gt;/1[6]&lt;/d2p1:ColumnSelection&gt;&lt;d2p1:ConnectionName&gt;Total&lt;/d2p1:ConnectionName&gt;&lt;d2p1:DataQueryType&gt;SelectColumn&lt;/d2p1:DataQueryType&gt;&lt;d2p1:RowSelection&gt;/&lt;/d2p1:RowSelection&gt;&lt;d2p1:TableName&gt;q45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48:49.4032227+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NCg0KI3VudGVyIDQlIHp1IG90aGVycyBwYWNrZW4NCnN1bW1lPTAuMA0KDQojIGJlaSBHZXNhbXQgYXVmIDw0IHByw7xmZW4sIGJlaSBMYW5kIGRpZSBEYXRlbiBhZ2dyZWdpZXJlbg0KZm9yIGNvbCBpbiByZXZlcnNlZChyYW5nZShNYXRyaXguVG9wQXhpcy5EYXRhTWVtYmVycy5Db3VudC0yKSk6DQoJd2VydD1NYXRyaXhbMF1bY29sXVswXS5OdW1lcmljVmFsdWUNCgl3ZXJ0Mj1NYXRyaXhbMV1bY29sXVswXS5OdW1lcmljVmFsdWUNCglpZiB3ZXJ0PDE1LjA6DQoJCXN1bW1lKz13ZXJ0Mg0KCQlNYXRyaXguRGVsZXRlQ29sdW1uKGNvbCkNCg0KZm9yIGNvbCBpbiByYW5nZShNYXRyaXguVG9wQXhpcy5EYXRhTWVtYmVycy5Db3VudCk6DQoJaWYgTWF0cml4LlRvcEF4aXMuRGF0YU1lbWJlcnNbY29sXS5MYWJlbCA9PSAiT3RoZXI6IjoNCgkJTWF0cml4WzFdW2NvbF1bMF0uTnVtZXJpY1ZhbHVlID0gTWF0cml4WzFdW2NvbF1bMF0uTnVtZXJpY1ZhbHVlICsgc3VtbWUNCg0KbWMuU29ydENvbHVtbnMoZXhjbHVkZUNvbHNFbmQ9MSkNCk1hdHJpeC5EZWxldGVSb3coMCkNCg0K&lt;/d2p1:Script&gt;&lt;/d2p1:PackagedScript&gt;&lt;/d2p1:Transformation&gt;&lt;/Query&gt;&lt;Version&gt;4.2.0.0&lt;/Version&gt;&lt;/ShapeLink&gt;"/>
</p:tagLst>
</file>

<file path=ppt/tags/tag218.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30T10:49:03.8646081+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5_2_1&lt;/d2p1:TableName&gt;&lt;/d2p1:DataQueryItem&gt;&lt;d2p1:DataQueryItem&gt;&lt;d2p1:ColumnSelection&gt;/1[7]&lt;/d2p1:ColumnSelection&gt;&lt;d2p1:ConnectionName&gt;Total&lt;/d2p1:ConnectionName&gt;&lt;d2p1:DataQueryType&gt;SelectColumn&lt;/d2p1:DataQueryType&gt;&lt;d2p1:RowSelection&gt;/&lt;/d2p1:RowSelection&gt;&lt;d2p1:TableName&gt;q45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49:03.8178075+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NCg0KI3VudGVyIDQlIHp1IG90aGVycyBwYWNrZW4NCnN1bW1lPTAuMA0KDQojIGJlaSBHZXNhbXQgYXVmIDw0IHByw7xmZW4sIGJlaSBMYW5kIGRpZSBEYXRlbiBhZ2dyZWdpZXJlbg0KZm9yIGNvbCBpbiByZXZlcnNlZChyYW5nZShNYXRyaXguVG9wQXhpcy5EYXRhTWVtYmVycy5Db3VudC0yKSk6DQoJd2VydD1NYXRyaXhbMF1bY29sXVswXS5OdW1lcmljVmFsdWUNCgl3ZXJ0Mj1NYXRyaXhbMV1bY29sXVswXS5OdW1lcmljVmFsdWUNCglpZiB3ZXJ0PDE1LjA6DQoJCXN1bW1lKz13ZXJ0Mg0KCQlNYXRyaXguRGVsZXRlQ29sdW1uKGNvbCkNCg0KZm9yIGNvbCBpbiByYW5nZShNYXRyaXguVG9wQXhpcy5EYXRhTWVtYmVycy5Db3VudCk6DQoJaWYgTWF0cml4LlRvcEF4aXMuRGF0YU1lbWJlcnNbY29sXS5MYWJlbCA9PSAiT3RoZXI6IjoNCgkJTWF0cml4WzFdW2NvbF1bMF0uTnVtZXJpY1ZhbHVlID0gTWF0cml4WzFdW2NvbF1bMF0uTnVtZXJpY1ZhbHVlICsgc3VtbWUNCg0KbWMuU29ydENvbHVtbnMoZXhjbHVkZUNvbHNFbmQ9MSkNCk1hdHJpeC5EZWxldGVSb3coMCkNCg0K&lt;/d2p1:Script&gt;&lt;/d2p1:PackagedScript&gt;&lt;/d2p1:Transformation&gt;&lt;/Query&gt;&lt;Version&gt;4.2.0.0&lt;/Version&gt;&lt;/ShapeLink&gt;"/>
</p:tagLst>
</file>

<file path=ppt/tags/tag219.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1-04T10:37:01.7572692+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q45_2_1&lt;/d2p1:TableName&gt;&lt;/d2p1:DataQueryItem&gt;&lt;d2p1:DataQueryItem&gt;&lt;d2p1:ColumnSelection&gt;/1[5]&lt;/d2p1:ColumnSelection&gt;&lt;d2p1:ConnectionName&gt;Total&lt;/d2p1:ConnectionName&gt;&lt;d2p1:DataQueryType&gt;SelectColumn&lt;/d2p1:DataQueryType&gt;&lt;d2p1:RowSelection&gt;/&lt;/d2p1:RowSelection&gt;&lt;d2p1:TableName&gt;q45_2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37:01.3673992+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NCg0KI3VudGVyIDQlIHp1IG90aGVycyBwYWNrZW4NCnN1bW1lPTAuMA0KDQojIGJlaSBHZXNhbXQgYXVmIDw0IHByw7xmZW4sIGJlaSBMYW5kIGRpZSBEYXRlbiBhZ2dyZWdpZXJlbg0KZm9yIGNvbCBpbiByZXZlcnNlZChyYW5nZShNYXRyaXguVG9wQXhpcy5EYXRhTWVtYmVycy5Db3VudC0yKSk6DQoJd2VydD1NYXRyaXhbMF1bY29sXVswXS5OdW1lcmljVmFsdWUNCgl3ZXJ0Mj1NYXRyaXhbMV1bY29sXVswXS5OdW1lcmljVmFsdWUNCglpZiB3ZXJ0PDE1LjA6DQoJCXN1bW1lKz13ZXJ0Mg0KCQlNYXRyaXguRGVsZXRlQ29sdW1uKGNvbCkNCg0KZm9yIGNvbCBpbiByYW5nZShNYXRyaXguVG9wQXhpcy5EYXRhTWVtYmVycy5Db3VudCk6DQoJaWYgTWF0cml4LlRvcEF4aXMuRGF0YU1lbWJlcnNbY29sXS5MYWJlbCA9PSAiT3RoZXI6IjoNCgkJTWF0cml4WzFdW2NvbF1bMF0uTnVtZXJpY1ZhbHVlID0gTWF0cml4WzFdW2NvbF1bMF0uTnVtZXJpY1ZhbHVlICsgc3VtbWUNCg0KbWMuU29ydENvbHVtbnMoZXhjbHVkZUNvbHNFbmQ9MSkNCk1hdHJpeC5EZWxldGVSb3coMCkNCg0KIyA6IHJhdXMgICAgICAgIA0KZm9yIG1lbWJlciBpbiBNYXRyaXguVG9wQXhpcy5EYXRhTWVtYmVyczoNCiAgICBtZW1iZXIuTGFiZWwgPSBtZW1iZXIuTGFiZWwucmVwbGFjZSgiT3RoZXI6IiwiT3RoZXIiKQ0K&lt;/d2p1:Script&gt;&lt;/d2p1:PackagedScript&gt;&lt;/d2p1:Transformation&gt;&lt;/Query&gt;&lt;Version&gt;4.2.0.0&lt;/Version&gt;&lt;/ShapeLink&gt;"/>
</p:tagLst>
</file>

<file path=ppt/tags/tag220.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1:00:06.4668508+01:00&lt;/d3p1:LastUpdated&gt;&lt;d3p1:Script&gt;DQpmcmFnZT0iV2hpY2ggb2YgdGhlIGZvbGxvd2luZyByZWFzb25zIGRlc2NyaWJlIGJlc3Qgd2h5IHlvdSB3b3VsZCAocmF0aGVyKSBOT1QgbGlrZSB0byBzdGFydCB5b3VyIG93biBidXNpbmVzcz87ICINCmJhc2lzPSdSZXNwb25kZW50cyB3aG8gZGlzYWdyZWUgdGhhdCB0aGV5IHdvdWxkIGxvdmUgdG8gc3RhcnQgdGhlaXIgb3duIGJ1c2luZXNzOyAnDQpuPSJuPSIrIE1hdHJpeFswXVswXVswXS5WYWx1ZSArICItIiArIE1hdHJpeFtNYXRyaXguU2lkZUF4aXMuRGF0YU1lbWJlcnMuQ291bnQtMV1bMF1bMF0uVmFsdWUNCg0KDQpTaGFwZS5UZXh0ZnJhbWUuVGV4dHJhbmdlLlRleHQgPSBmcmFnZSArIGJhc2lzICsgbiArICI7IFZhbHVlcyA8MTUlIChhY3Jvc3MgYWxsIGNvdW50cmllcykgYXJlIGFnZ3JlZ2F0ZWQgdG8gb3RoZXJzIg==&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q45_2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1:00:06.4356534+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221.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30T10:56:40.8742807+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summary_1&lt;/d2p1:TableName&gt;&lt;/d2p1:DataQueryItem&gt;&lt;d2p1:DataQueryItem&gt;&lt;d2p1:ColumnSelection&gt;/1[3]&lt;/d2p1:ColumnSelection&gt;&lt;d2p1:ConnectionName&gt;Total&lt;/d2p1:ConnectionName&gt;&lt;d2p1:DataQueryType&gt;SelectColumn&lt;/d2p1:DataQueryType&gt;&lt;d2p1:RowSelection&gt;/&lt;/d2p1:RowSelection&gt;&lt;d2p1:TableName&gt;summary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56:40.8118815+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NCg0KI3VudGVyIDQlIHp1IG90aGVycyBwYWNrZW4NCnN1bW1lPTAuMA0KDQojIGJlaSBHZXNhbXQgYXVmIDw0IHByw7xmZW4sIGJlaSBMYW5kIGRpZSBEYXRlbiBhZ2dyZWdpZXJlbg0KZm9yIGNvbCBpbiByZXZlcnNlZChyYW5nZShNYXRyaXguVG9wQXhpcy5EYXRhTWVtYmVycy5Db3VudC0yKSk6DQoJd2VydD1NYXRyaXhbMF1bY29sXVswXS5OdW1lcmljVmFsdWUNCgl3ZXJ0Mj1NYXRyaXhbMV1bY29sXVswXS5OdW1lcmljVmFsdWUNCglpZiB3ZXJ0PDEwLjA6DQoJCXN1bW1lKz13ZXJ0Mg0KCQlNYXRyaXguRGVsZXRlQ29sdW1uKGNvbCkNCg0KZm9yIGNvbCBpbiByYW5nZShNYXRyaXguVG9wQXhpcy5EYXRhTWVtYmVycy5Db3VudCk6DQoJaWYgTWF0cml4LlRvcEF4aXMuRGF0YU1lbWJlcnNbY29sXS5MYWJlbCA9PSAiT3RoZXI6IjoNCgkJTWF0cml4WzFdW2NvbF1bMF0uTnVtZXJpY1ZhbHVlID0gTWF0cml4WzFdW2NvbF1bMF0uTnVtZXJpY1ZhbHVlICsgc3VtbWUNCg0KbWMuU29ydENvbHVtbnMoZXhjbHVkZUNvbHNFbmQ9MSkNCk1hdHJpeC5EZWxldGVSb3coMCkNCg0K&lt;/d2p1:Script&gt;&lt;/d2p1:PackagedScript&gt;&lt;/d2p1:Transformation&gt;&lt;/Query&gt;&lt;Version&gt;4.2.0.0&lt;/Version&gt;&lt;/ShapeLink&gt;"/>
</p:tagLst>
</file>

<file path=ppt/tags/tag222.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30T10:56:55.3352953+01:00&lt;/d3p1:LastUpdated&gt;&lt;d3p1:Script&gt;aW1wb3J0IG1vZGlmeV9jaGFydCBhcyBtYw0KaW1wb3J0IGJhY2tncm91bmRzIA0KDQo=&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summary_1&lt;/d2p1:TableName&gt;&lt;/d2p1:DataQueryItem&gt;&lt;d2p1:DataQueryItem&gt;&lt;d2p1:ColumnSelection&gt;/1[4]&lt;/d2p1:ColumnSelection&gt;&lt;d2p1:ConnectionName&gt;Total&lt;/d2p1:ConnectionName&gt;&lt;d2p1:DataQueryType&gt;SelectColumn&lt;/d2p1:DataQueryType&gt;&lt;d2p1:RowSelection&gt;/&lt;/d2p1:RowSelection&gt;&lt;d2p1:TableName&gt;summary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56:55.2728961+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NCg0KI3VudGVyIDQlIHp1IG90aGVycyBwYWNrZW4NCnN1bW1lPTAuMA0KDQojIGJlaSBHZXNhbXQgYXVmIDw0IHByw7xmZW4sIGJlaSBMYW5kIGRpZSBEYXRlbiBhZ2dyZWdpZXJlbg0KZm9yIGNvbCBpbiByZXZlcnNlZChyYW5nZShNYXRyaXguVG9wQXhpcy5EYXRhTWVtYmVycy5Db3VudC0yKSk6DQoJd2VydD1NYXRyaXhbMF1bY29sXVswXS5OdW1lcmljVmFsdWUNCgl3ZXJ0Mj1NYXRyaXhbMV1bY29sXVswXS5OdW1lcmljVmFsdWUNCglpZiB3ZXJ0PDEwLjA6DQoJCXN1bW1lKz13ZXJ0Mg0KCQlNYXRyaXguRGVsZXRlQ29sdW1uKGNvbCkNCg0KZm9yIGNvbCBpbiByYW5nZShNYXRyaXguVG9wQXhpcy5EYXRhTWVtYmVycy5Db3VudCk6DQoJaWYgTWF0cml4LlRvcEF4aXMuRGF0YU1lbWJlcnNbY29sXS5MYWJlbCA9PSAiT3RoZXI6IjoNCgkJTWF0cml4WzFdW2NvbF1bMF0uTnVtZXJpY1ZhbHVlID0gTWF0cml4WzFdW2NvbF1bMF0uTnVtZXJpY1ZhbHVlICsgc3VtbWUNCg0KbWMuU29ydENvbHVtbnMoZXhjbHVkZUNvbHNFbmQ9MSkNCk1hdHJpeC5EZWxldGVSb3coMCkNCg0K&lt;/d2p1:Script&gt;&lt;/d2p1:PackagedScript&gt;&lt;/d2p1:Transformation&gt;&lt;/Query&gt;&lt;Version&gt;4.2.0.0&lt;/Version&gt;&lt;/ShapeLink&gt;"/>
</p:tagLst>
</file>

<file path=ppt/tags/tag223.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ChartFillerSettings&quot;&gt;&lt;AfterFillAction xmlns:d3p1=&quot;http://www.forgetdata.com/ReportingSuite&quot;&gt;&lt;d3p1:PackagedScript&gt;&lt;d3p1:CreatedBy&gt;gs&lt;/d3p1:CreatedBy&gt;&lt;d3p1:LastUpdated&gt;2014-10-30T10:56:18.1609719+01:00&lt;/d3p1:LastUpdated&gt;&lt;d3p1:Script&gt;aW1wb3J0IG1vZGlmeV9jaGFydCBhcyBtYw0KaW1wb3J0IGJhY2tncm91bmRzIA0KDQptYy5HZW5lcmF0ZUxhYmVscygxMCxzaGFwZVdpZHRoPTI1MCkNCg0K&lt;/d3p1:Script&gt;&lt;/d3p1:PackagedScript&gt;&lt;/AfterFillAction&gt;&lt;CreateDataSeries&gt;true&lt;/CreateDataSeries&gt;&lt;DataItem&gt;0&lt;/DataItem&gt;&lt;HeaderLabelDepth&gt;1&lt;/HeaderLabelDepth&gt;&lt;IncludeColumnGroupHeadings&gt;false&lt;/IncludeColumnGroupHeadings&gt;&lt;IncludeRowGroupHeadings&gt;false&lt;/IncludeRowGroupHeadings&gt;&lt;RowLabelDepth&gt;1&lt;/RowLabelDepth&gt;&lt;TTestResultSettings&gt;&lt;HeadingPrefix&gt;&lt;/HeadingPrefix&gt;&lt;HeadingSuffix&gt;&lt;/HeadingSuffix&gt;&lt;ResultPrefix&gt;&lt;/ResultPrefix&gt;&lt;ResultSuffix&gt;&lt;/ResultSuffix&gt;&lt;/TTestResultSettings&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olumn&lt;/d2p1:DataQueryType&gt;&lt;d2p1:RowSelection&gt;/&lt;/d2p1:RowSelection&gt;&lt;d2p1:TableName&gt;summary_1&lt;/d2p1:TableName&gt;&lt;/d2p1:DataQueryItem&gt;&lt;d2p1:DataQueryItem&gt;&lt;d2p1:ColumnSelection&gt;/1[2]&lt;/d2p1:ColumnSelection&gt;&lt;d2p1:ConnectionName&gt;Total&lt;/d2p1:ConnectionName&gt;&lt;d2p1:DataQueryType&gt;SelectColumn&lt;/d2p1:DataQueryType&gt;&lt;d2p1:RowSelection&gt;/&lt;/d2p1:RowSelection&gt;&lt;d2p1:TableName&gt;summary_1&lt;/d2p1:TableName&gt;&lt;/d2p1:DataQueryItem&gt;&lt;/d2p1:Items&gt;&lt;d2p1:RowCombinationSettings&gt;&lt;d2p1:IgnoredTypes xmlns:d4p1=&quot;http://schemas.microsoft.com/2003/10/Serialization/Arrays&quot;&gt;&lt;d4p1:string&gt;Base&lt;/d4p1:string&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0-30T10:56:18.0985727+01:00&lt;/d2p1:LastUpdated&gt;&lt;d2p1:Script&gt;aW1wb3J0IG1vZGlmeV9jaGFydCBhcyBtYw0KDQojS2xhbW1lcnRleHRlIGzDtnNjaGVuDQoNCmZvciBtZW1iZXIgaW4gTWF0cml4LlRvcEF4aXMuRGF0YU1lbWJlcnM6DQogICAgcG9zc3RhcnQgPSBtZW1iZXIuTGFiZWwuZmluZCgiKCIpDQogICAgcG9zZW5kZSA9IG1lbWJlci5MYWJlbC5maW5kKCIpIikNCiAgICBpZiBwb3NzdGFydCA+IDA6DQogICAgICAgIG1lbWJlci5MYWJlbD0gbWVtYmVyLkxhYmVsWzA6cG9zc3RhcnRdDQoNCg0KI3VudGVyIDQlIHp1IG90aGVycyBwYWNrZW4NCnN1bW1lPTAuMA0KDQojIGJlaSBHZXNhbXQgYXVmIDw0IHByw7xmZW4sIGJlaSBMYW5kIGRpZSBEYXRlbiBhZ2dyZWdpZXJlbg0KZm9yIGNvbCBpbiByZXZlcnNlZChyYW5nZShNYXRyaXguVG9wQXhpcy5EYXRhTWVtYmVycy5Db3VudC0yKSk6DQoJd2VydD1NYXRyaXhbMF1bY29sXVswXS5OdW1lcmljVmFsdWUNCgl3ZXJ0Mj1NYXRyaXhbMV1bY29sXVswXS5OdW1lcmljVmFsdWUNCglpZiB3ZXJ0PDEwLjA6DQoJCXN1bW1lKz13ZXJ0Mg0KCQlNYXRyaXguRGVsZXRlQ29sdW1uKGNvbCkNCg0KZm9yIGNvbCBpbiByYW5nZShNYXRyaXguVG9wQXhpcy5EYXRhTWVtYmVycy5Db3VudCk6DQoJaWYgTWF0cml4LlRvcEF4aXMuRGF0YU1lbWJlcnNbY29sXS5MYWJlbCA9PSAiT3RoZXI6IjoNCgkJTWF0cml4WzFdW2NvbF1bMF0uTnVtZXJpY1ZhbHVlID0gTWF0cml4WzFdW2NvbF1bMF0uTnVtZXJpY1ZhbHVlICsgc3VtbWUNCg0KbWMuU29ydENvbHVtbnMoZXhjbHVkZUNvbHNFbmQ9MSkNCk1hdHJpeC5EZWxldGVSb3coMCkNCg0K&lt;/d2p1:Script&gt;&lt;/d2p1:PackagedScript&gt;&lt;/d2p1:Transformation&gt;&lt;/Query&gt;&lt;Version&gt;4.2.0.0&lt;/Version&gt;&lt;/ShapeLink&gt;"/>
</p:tagLst>
</file>

<file path=ppt/tags/tag224.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1-04T10:28:07.2600889+01:00&lt;/d3p1:LastUpdated&gt;&lt;d3p1:Script&gt;DQpmcmFnZT0iV2hpY2ggb2YgdGhlIGZvbGxvd2luZyByZWFzb25zIGRlc2NyaWJlIGJlc3Qgd2h5IHlvdSB3b3VsZCAocmF0aGVyKSBOT1QgbGlrZSB0byBzdGFydCB5b3VyIG93biBidXNpbmVzcz87ICINCmJhc2lzPSdSZXNwb25kZW50cyB3aG8gZGlzYWdyZWUgdGhhdCB0aGV5ICJ3b3VsZCBsb3ZlIHRvIHN0YXJ0IHRoZWlyIG93biBidXNpbmVzcyI7ICcNCm49Im49IisgTWF0cml4WzBdWzBdWzBdLlZhbHVlICsgIi0iICsgTWF0cml4W01hdHJpeC5TaWRlQXhpcy5EYXRhTWVtYmVycy5Db3VudC0xXVswXVswXS5WYWx1ZQ0KDQoNClNoYXBlLlRleHRmcmFtZS5UZXh0cmFuZ2UuVGV4dCA9IGZyYWdlICsgYmFzaXMgKyBuICsgIjsgVmFsdWVzIDwxMCUgKGFjcm9zcyBhbGwgY291bnRyaWVzKSBhcmUgYWdncmVnYXRlZCB0byBvdGhlcnMi&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1&lt;/d2p1:ColumnSelection&gt;&lt;d2p1:ConnectionName&gt;Total&lt;/d2p1:ConnectionName&gt;&lt;d2p1:DataQueryType&gt;SelectRowInGroup&lt;/d2p1:DataQueryType&gt;&lt;d2p1:RowSelection&gt;/0[1]&lt;/d2p1:RowSelection&gt;&lt;d2p1:TableName&gt;summary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d2p1:Transformation&gt;&lt;d2p1:PackagedScript&gt;&lt;d2p1:CreatedBy&gt;gs&lt;/d2p1:CreatedBy&gt;&lt;d2p1:LastUpdated&gt;2014-11-04T10:28:07.2288993+01:00&lt;/d2p1:LastUpdated&gt;&lt;d2p1:Script&gt;aW1wb3J0IG1vZGlmeV9jaGFydCBhcyBtYw0KDQpmb3Igcm93IGluIHJldmVyc2VkKHJhbmdlKE1hdHJpeC5TaWRlQXhpcy5EYXRhTWVtYmVycy5Db3VudCkpOg0KCWlmIE1hdHJpeFtyb3ddWzBdWzBdLk51bWVyaWNWYWx1ZT09MDoNCgkJTWF0cml4LkRlbGV0ZVJvdyhyb3cpDQoJCQ0KbWMuU29ydFJvd3MoZGVzY2VuZGluZz1GYWxzZSk=&lt;/d2p1:Script&gt;&lt;/d2p1:PackagedScript&gt;&lt;/d2p1:Transformation&gt;&lt;/Query&gt;&lt;Version&gt;4.2.0.0&lt;/Version&gt;&lt;/ShapeLink&gt;"/>
</p:tagLst>
</file>

<file path=ppt/tags/tag225.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30T10:53:25.3141879+01:00&lt;/d3p1:LastUpdated&gt;&lt;d3p1:Script&gt;DQpTaGFwZS5UZXh0ZnJhbWUuVGV4dHJhbmdlLlRleHQgPSBNYXRyaXguVG9wQXhpcy5EYXRhTWVtYmVyc1swXS5Hcm91cC5MYWJlbA==&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ell&lt;/d2p1:DataQueryType&gt;&lt;d2p1:RowSelection&gt;/0[1]&lt;/d2p1:RowSelection&gt;&lt;d2p1:TableName&gt;summary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Query&gt;&lt;Version&gt;4.2.0.0&lt;/Version&gt;&lt;/ShapeLink&gt;"/>
</p:tagLst>
</file>

<file path=ppt/tags/tag226.xml><?xml version="1.0" encoding="utf-8"?>
<p:tagLst xmlns:a="http://schemas.openxmlformats.org/drawingml/2006/main" xmlns:r="http://schemas.openxmlformats.org/officeDocument/2006/relationships" xmlns:p="http://schemas.openxmlformats.org/presentationml/2006/main">
  <p:tag name="HTTP://WWW.FORGETDATA.COM/SLIDES/4" val="&lt;?xml version=&quot;1.0&quot; encoding=&quot;utf-16&quot;?&gt;&lt;ShapeLink xmlns:i=&quot;http://www.w3.org/2001/XMLSchema-instance&quot; xmlns=&quot;http://www.forgetdata.com/Slides&quot;&gt;&lt;FillerProperties i:type=&quot;GenericTableInformationFiller.TableInfoFillerSettings&quot;&gt;&lt;AfterFillAction xmlns:d3p1=&quot;http://www.forgetdata.com/ReportingSuite&quot;&gt;&lt;d3p1:PackagedScript&gt;&lt;d3p1:CreatedBy&gt;gs&lt;/d3p1:CreatedBy&gt;&lt;d3p1:LastUpdated&gt;2014-10-30T10:39:19.345999+01:00&lt;/d3p1:LastUpdated&gt;&lt;d3p1:Script&gt;DQpTaGFwZS5UZXh0ZnJhbWUuVGV4dHJhbmdlLlRleHQgPSBNYXRyaXguVG9wQXhpcy5EYXRhTWVtYmVyc1swXS5Hcm91cC5MYWJlbA==&lt;/d3p1:Script&gt;&lt;/d3p1:PackagedScript&gt;&lt;/AfterFillAction&gt;&lt;TextType&gt;TableDescription&lt;/TextType&gt;&lt;/FillerProperties&gt;&lt;Query xmlns:d2p1=&quot;http://www.forgetdata.com/ReportingSuite&quot;&gt;&lt;d2p1:ColumnCombinationSettings&gt;&lt;d2p1:IgnoredTypes xmlns:d4p1=&quot;http://schemas.microsoft.com/2003/10/Serialization/Arrays&quot;&gt;&lt;d4p1:string&gt;Unweighted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ColumnCombinationSettings&gt;&lt;d2p1:Items&gt;&lt;d2p1:DataQueryItem&gt;&lt;d2p1:ColumnSelection&gt;/0[1]&lt;/d2p1:ColumnSelection&gt;&lt;d2p1:ConnectionName&gt;Total&lt;/d2p1:ConnectionName&gt;&lt;d2p1:DataQueryType&gt;SelectCell&lt;/d2p1:DataQueryType&gt;&lt;d2p1:RowSelection&gt;/0[1]&lt;/d2p1:RowSelection&gt;&lt;d2p1:TableName&gt;q45_2_1&lt;/d2p1:TableName&gt;&lt;/d2p1:DataQueryItem&gt;&lt;/d2p1:Items&gt;&lt;d2p1:RowCombinationSettings&gt;&lt;d2p1:IgnoredTypes xmlns:d4p1=&quot;http://schemas.microsoft.com/2003/10/Serialization/Arrays&quot;&gt;&lt;d4p1:string&gt;Base&lt;/d4p1:string&gt;&lt;d4p1:string&gt;TableStatistic&lt;/d4p1:string&gt;&lt;d4p1:string&gt;SumWeightsSquared&lt;/d4p1:string&gt;&lt;d4p1:string&gt;SumN&lt;/d4p1:string&gt;&lt;d4p1:string&gt;SumX&lt;/d4p1:string&gt;&lt;d4p1:string&gt;SumXSquared&lt;/d4p1:string&gt;&lt;d4p1:string&gt;SumUnweightedN&lt;/d4p1:string&gt;&lt;d4p1:string&gt;StdDev&lt;/d4p1:string&gt;&lt;d4p1:string&gt;StdErr&lt;/d4p1:string&gt;&lt;d4p1:string&gt;SampleVar&lt;/d4p1:string&gt;&lt;d4p1:string&gt;Total&lt;/d4p1:string&gt;&lt;d4p1:string&gt;SubTotal&lt;/d4p1:string&gt;&lt;d4p1:string&gt;Text&lt;/d4p1:string&gt;&lt;d4p1:string&gt;NetDiffs&lt;/d4p1:string&gt;&lt;d4p1:string&gt;PairedPref&lt;/d4p1:string&gt;&lt;d4p1:string&gt;Profile&lt;/d4p1:string&gt;&lt;d4p1:string&gt;ProfileResult&lt;/d4p1:string&gt;&lt;d4p1:string&gt;TValue&lt;/d4p1:string&gt;&lt;d4p1:string&gt;TProb&lt;/d4p1:string&gt;&lt;/d2p1:IgnoredTypes&gt;&lt;/d2p1:RowCombinationSettings&gt;&lt;d2p1:SwitchRowsAndColumns&gt;true&lt;/d2p1:SwitchRowsAndColumns&gt;&lt;/Query&gt;&lt;Version&gt;4.2.0.0&lt;/Version&gt;&lt;/ShapeLink&gt;"/>
</p:tagLst>
</file>

<file path=ppt/theme/theme1.xml><?xml version="1.0" encoding="utf-8"?>
<a:theme xmlns:a="http://schemas.openxmlformats.org/drawingml/2006/main" name="Vodafone">
  <a:themeElements>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25400" cap="flat" cmpd="sng" algn="ctr">
          <a:noFill/>
          <a:prstDash val="solid"/>
        </a:ln>
        <a:effectLst/>
      </a:spPr>
      <a:bodyPr spcFirstLastPara="0" vert="horz" wrap="square" lIns="6350" tIns="6350" rIns="6350" bIns="6350" numCol="1" spcCol="1270" rtlCol="0" anchor="ctr" anchorCtr="0">
        <a:noAutofit/>
      </a:bodyPr>
      <a:lstStyle>
        <a:defPPr algn="ctr" defTabSz="444500">
          <a:lnSpc>
            <a:spcPct val="90000"/>
          </a:lnSpc>
          <a:spcBef>
            <a:spcPct val="0"/>
          </a:spcBef>
          <a:spcAft>
            <a:spcPct val="35000"/>
          </a:spcAft>
          <a:defRPr sz="1000" kern="1200" dirty="0" smtClean="0">
            <a:solidFill>
              <a:srgbClr val="34342B"/>
            </a:solidFill>
            <a:latin typeface="Vodafone Rg" pitchFamily="34" charset="0"/>
            <a:ea typeface="+mn-ea"/>
            <a:cs typeface="+mn-cs"/>
          </a:defRPr>
        </a:defPPr>
      </a:lstStyle>
      <a:style>
        <a:lnRef idx="2">
          <a:scrgbClr r="0" g="0" b="0"/>
        </a:lnRef>
        <a:fillRef idx="1">
          <a:scrgbClr r="0" g="0" b="0"/>
        </a:fillRef>
        <a:effectRef idx="0">
          <a:scrgbClr r="0" g="0" b="0"/>
        </a:effectRef>
        <a:fontRef idx="minor">
          <a:schemeClr val="lt1"/>
        </a:fontRef>
      </a:style>
    </a:spDef>
    <a:txDef>
      <a:spPr/>
      <a:bodyPr vert="horz" wrap="square" lIns="0" tIns="0" rIns="72000" bIns="0" rtlCol="0" anchor="ctr">
        <a:noAutofit/>
      </a:bodyPr>
      <a:lstStyle>
        <a:defPPr marL="0" indent="0" algn="r">
          <a:buFont typeface="Arial" pitchFamily="34" charset="0"/>
          <a:buNone/>
          <a:defRPr sz="1300" dirty="0" smtClean="0">
            <a:latin typeface="Vodafone Rg"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1.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2.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3.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4.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5.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6.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7.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8.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9.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0.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1.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2.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3.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4.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5.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6.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7.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8.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9.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5C4AEE61DDED940A4B89A602DFEC0A9" ma:contentTypeVersion="2" ma:contentTypeDescription="Create a new document." ma:contentTypeScope="" ma:versionID="39558fa69982919be13be2633ced311e">
  <xsd:schema xmlns:xsd="http://www.w3.org/2001/XMLSchema" xmlns:xs="http://www.w3.org/2001/XMLSchema" xmlns:p="http://schemas.microsoft.com/office/2006/metadata/properties" xmlns:ns1="http://schemas.microsoft.com/sharepoint/v3" targetNamespace="http://schemas.microsoft.com/office/2006/metadata/properties" ma:root="true" ma:fieldsID="248d967235b114d24515c1e1d1b12a5b"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6DD17B1C-4A5F-4D27-B3E9-DA11B1689060}">
  <ds:schemaRefs>
    <ds:schemaRef ds:uri="http://schemas.microsoft.com/sharepoint/v3/contenttype/forms"/>
  </ds:schemaRefs>
</ds:datastoreItem>
</file>

<file path=customXml/itemProps2.xml><?xml version="1.0" encoding="utf-8"?>
<ds:datastoreItem xmlns:ds="http://schemas.openxmlformats.org/officeDocument/2006/customXml" ds:itemID="{63150BA9-757F-4AB3-99A0-8220DF17A6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B63DA7B-A755-4C9D-8371-5F07BADB39DB}">
  <ds:schemaRefs>
    <ds:schemaRef ds:uri="http://schemas.microsoft.com/sharepoint/v3"/>
    <ds:schemaRef ds:uri="http://purl.org/dc/dcmitype/"/>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15560</Words>
  <Application>Microsoft Office PowerPoint</Application>
  <PresentationFormat>Presentación en pantalla (4:3)</PresentationFormat>
  <Paragraphs>2084</Paragraphs>
  <Slides>113</Slides>
  <Notes>101</Notes>
  <HiddenSlides>0</HiddenSlides>
  <MMClips>0</MMClips>
  <ScaleCrop>false</ScaleCrop>
  <HeadingPairs>
    <vt:vector size="4" baseType="variant">
      <vt:variant>
        <vt:lpstr>Tema</vt:lpstr>
      </vt:variant>
      <vt:variant>
        <vt:i4>1</vt:i4>
      </vt:variant>
      <vt:variant>
        <vt:lpstr>Títulos de diapositiva</vt:lpstr>
      </vt:variant>
      <vt:variant>
        <vt:i4>113</vt:i4>
      </vt:variant>
    </vt:vector>
  </HeadingPairs>
  <TitlesOfParts>
    <vt:vector size="114" baseType="lpstr">
      <vt:lpstr>Vodafone</vt:lpstr>
      <vt:lpstr> Vodafone Institute Survey  Talking about a Revolution: Europe´s Young Generation on Their Opportunities in a Digitised World – A Study Across Eight European Countries</vt:lpstr>
      <vt:lpstr>Study characteristics</vt:lpstr>
      <vt:lpstr>Countries participating in the survey</vt:lpstr>
      <vt:lpstr>Summary of results (I)</vt:lpstr>
      <vt:lpstr>Summary of results (II)</vt:lpstr>
      <vt:lpstr>Summary of results (III)</vt:lpstr>
      <vt:lpstr>Summary of results (IV)</vt:lpstr>
      <vt:lpstr>Summary of results (V)</vt:lpstr>
      <vt:lpstr>Summary of results (VI)</vt:lpstr>
      <vt:lpstr>Summary of results (VII)</vt:lpstr>
      <vt:lpstr>Summary of results (VIII)</vt:lpstr>
      <vt:lpstr>Summary of results (IX)</vt:lpstr>
      <vt:lpstr>Table of contents</vt:lpstr>
      <vt:lpstr>Educational background</vt:lpstr>
      <vt:lpstr>Across all countries, 40-60% of respondents are still in education.</vt:lpstr>
      <vt:lpstr>Methodology: Assessing educational level</vt:lpstr>
      <vt:lpstr>The share of young people having achieved higher level degrees (ISCED 4+) is highest in the UK and in Spain.</vt:lpstr>
      <vt:lpstr>Young people in the Netherlands are planning to achieve higher level degrees least frequently.</vt:lpstr>
      <vt:lpstr>The highest number of part-time workers is found in the Netherlands, vocational training is more common in Germany.</vt:lpstr>
      <vt:lpstr>While young Italians and Spaniards are studying most often, Czechs are considerably more often employed full-time.</vt:lpstr>
      <vt:lpstr>In Germany, the UK, and the Netherlands, only a minority are studying in the field of ICT.</vt:lpstr>
      <vt:lpstr>Education in ICT is more popular in Italy, Spain, and the Czech Republic.</vt:lpstr>
      <vt:lpstr>Personal interest is the primary reason for choosing a field of education, Germans also consider future payment.</vt:lpstr>
      <vt:lpstr>Young Czechs also base their choice of education more often on future payment than young people elsewhere.</vt:lpstr>
      <vt:lpstr>Occupational background</vt:lpstr>
      <vt:lpstr>In the Netherlands, considerably fewer young people describe their jobs as dealing with business, administration and law.</vt:lpstr>
      <vt:lpstr>Across all countries, Czech respondents most often describe their job as dealing with manufacturing and processing.</vt:lpstr>
      <vt:lpstr>Occupation is mostly spread across different sectors, in the Netherlands health and medicine are especially popular.</vt:lpstr>
      <vt:lpstr>Young Czechs work more often in the area of manufacturing than young people elsewhere.</vt:lpstr>
      <vt:lpstr>Future payment is a comparatively important factor for young Germans when applying for a job.</vt:lpstr>
      <vt:lpstr>Young Czechs consider payment an important reason for job choice but also seek to acquire initial job experience.</vt:lpstr>
      <vt:lpstr>Working experience in years is similar across all countries but comparatively high in the Netherlands.</vt:lpstr>
      <vt:lpstr>General outlook on the future</vt:lpstr>
      <vt:lpstr>Italians and Spaniards have a considerably less optimistic outlook on the future, Dutch show the most positive attitude.</vt:lpstr>
      <vt:lpstr>Compared to other young Europeans, Italians are far more convinced they will lead a worse life than their parents.</vt:lpstr>
      <vt:lpstr>Among students in Italy and Spain, confidence in future job opportunities is considerably lower than elsewhere.</vt:lpstr>
      <vt:lpstr>Young employed Germans are most optimistic with respect their future job opportunities.</vt:lpstr>
      <vt:lpstr>Dutch students feel best about how well their education prepares them for a future job.</vt:lpstr>
      <vt:lpstr>In hindsight, young employed Brits and Czechs rate their education worst in terms of job preparation.</vt:lpstr>
      <vt:lpstr>Young Germans are least convinced that ICT will offer the best job opportunities in the next 5 years.</vt:lpstr>
      <vt:lpstr>Overall, assessment of job opportunities in different sectors is rather similar across all countries.</vt:lpstr>
      <vt:lpstr>Working and studying abroad</vt:lpstr>
      <vt:lpstr>Shares of young people not born in the country they live in are highest in the UK and in Italy.</vt:lpstr>
      <vt:lpstr>The proportion of young people who did live abroad for some time is lowest in the Netherlands.</vt:lpstr>
      <vt:lpstr>Young Dutch are least likely to go abroad to learn about culture and language.</vt:lpstr>
      <vt:lpstr>Going abroad to learn the language is more common among young Italians and Czechs than among others.</vt:lpstr>
      <vt:lpstr>Young Dutch are considerably less often of the opinion that moving abroad will be a key requirement in the future.</vt:lpstr>
      <vt:lpstr>In comparison, young Italians, Spaniards and Czechs believe more strongly that job chances are better outside their country.</vt:lpstr>
      <vt:lpstr>Young Europeans show quite diverse opinions on where the best job opportunities can be found.</vt:lpstr>
      <vt:lpstr>Attitudes towards information and communication technologies</vt:lpstr>
      <vt:lpstr>Smartphones and laptops are the most common devices across all countries.</vt:lpstr>
      <vt:lpstr>Young Czechs have less often access to smartphones than their peers in other countries.</vt:lpstr>
      <vt:lpstr>Across Europe, young people generally feel that their access to broadband Internet is sufficient.</vt:lpstr>
      <vt:lpstr>Positive associations with the digital revolution are widespread across Europe.</vt:lpstr>
      <vt:lpstr>The possibility to connect with the world is least relevant for young Czechs.</vt:lpstr>
      <vt:lpstr>Especially young Brits feel that digital technologies bring more benefits than risks to society.</vt:lpstr>
      <vt:lpstr>Young Spaniards are most concerned about violations of privacy, Czechs much less so.</vt:lpstr>
      <vt:lpstr>People limiting their use of digital technologies are least likely to be found among Dutch and Brits.</vt:lpstr>
      <vt:lpstr>The feeling that data protection is everybody’s own responsibility is most pronounced among young Czechs.</vt:lpstr>
      <vt:lpstr>The lowest concern about less jobs due to the digital revolution is found in the UK.</vt:lpstr>
      <vt:lpstr>Italians and Spaniards believe far more jobs will be lost than young people elsewhere.</vt:lpstr>
      <vt:lpstr>Those who believe jobs will be gained mostly expect up to 30% more.</vt:lpstr>
      <vt:lpstr>Young Germans and Brits expect by far the strongest effects of the digital revolution to be visible in the area of ICT.</vt:lpstr>
      <vt:lpstr>In other European countries, strong effects on the area of education are expected as well.</vt:lpstr>
      <vt:lpstr>Italians and Spaniards show the greatest affinity towards pursuing an ICT career.</vt:lpstr>
      <vt:lpstr>Young Brits most often cite a lack of interest against ICT, young Germans feel most often that it does not fit their strengths.</vt:lpstr>
      <vt:lpstr>Among Czechs, the primary reason to not consider an ICT career is the feeling of a lack of competence.</vt:lpstr>
      <vt:lpstr>Skills in the digitalised economy</vt:lpstr>
      <vt:lpstr>Brits are particularly convinced of a widespread requirement of basic ICT skills at work in the future. </vt:lpstr>
      <vt:lpstr>Compared to young people elsewhere, Italians and Spaniards are more aware that coding might become a requirement.</vt:lpstr>
      <vt:lpstr>Confidence in personal ICT skills is highest in the UK. Dutch are less convinced of constant training being necessary than others.</vt:lpstr>
      <vt:lpstr>Young Czechs are least concerned about ICT requirements endangering their job chances.</vt:lpstr>
      <vt:lpstr>Young people in the Netherlands believe connecting devices to be less important than those elsewhere.</vt:lpstr>
      <vt:lpstr>Italians and Spaniards expect database software to be more important than young people in other countries do.</vt:lpstr>
      <vt:lpstr>Young Europeans generally feel that more complex or hardware related skills will remain less important than basic ICT skills.</vt:lpstr>
      <vt:lpstr>Overall, Italians and Spaniards attribute the highest importance to ICT skills, even complex ones.</vt:lpstr>
      <vt:lpstr>Young Europeans are universally confident in their ability to perform those ICT skills that they expect to be of importance.</vt:lpstr>
      <vt:lpstr>Data protection and handling database software are skills for which young European feel less prepared.</vt:lpstr>
      <vt:lpstr>Compared to other Europeans, young Brits feel least competent about e-mail encryption, server management, and coding.</vt:lpstr>
      <vt:lpstr>As expected, confidence in using social networks is high across all countries.</vt:lpstr>
      <vt:lpstr>Young Brits are most likely to search the Internet for solutions to ICT problems or to figure things out themselves.</vt:lpstr>
      <vt:lpstr>Young Italians least often ask friends and peers to solve ICT problems but rely more likely on handbooks and coursework.</vt:lpstr>
      <vt:lpstr>Evaluation of education and work</vt:lpstr>
      <vt:lpstr>Young Europeans are equivocal in their wish for more cooperation between schools, universities, and employers.</vt:lpstr>
      <vt:lpstr>Young Spaniards are the most convinced that companies rather than educators need to rethink their approach.</vt:lpstr>
      <vt:lpstr>Young Brits hold schools for general education far more often responsible for ICT training than young people elsewhere.</vt:lpstr>
      <vt:lpstr>In most countries, young people do not agree on a single institution responsible for ICT training.</vt:lpstr>
      <vt:lpstr>Across Europe, schools for general education are seen as providing the worst preparation in terms of ICT skills.</vt:lpstr>
      <vt:lpstr>In general, young Czechs give slightly more credit to educators in terms of ICT teaching.</vt:lpstr>
      <vt:lpstr>More courses, better teachers, and a wider use of ICT are the most needed improvements in the eyes of students.</vt:lpstr>
      <vt:lpstr>Students in Spain and the Czech Republic see more value in internships at tech companies than students elsewhere.</vt:lpstr>
      <vt:lpstr>On-the-job training in ICT is least often offered in the Netherlands and the Czech Republic.</vt:lpstr>
      <vt:lpstr>Trainings on using the Internet are more often attended by Dutch students than Germans or Brits.</vt:lpstr>
      <vt:lpstr>Training of basic skills is more common among students in Spain and Italy than in the Czech Republic.</vt:lpstr>
      <vt:lpstr>Courses on advanced skills are rarely attended by students in Germany, the UK and the Netherlands.</vt:lpstr>
      <vt:lpstr>Spanish students show higher attendance of advanced courses than Italians or Czechs.</vt:lpstr>
      <vt:lpstr>For those who are already employed, courses on standard office software were most popular across Europe.</vt:lpstr>
      <vt:lpstr>Young Spaniards already employed were most interested in courses on  office software and searching the Internet.</vt:lpstr>
      <vt:lpstr>Courses on advanced ICT skills were rarely attended by those already employed in Germany, UK, and the Netherlands.</vt:lpstr>
      <vt:lpstr>Courses on advanced ICT skills were far more often offered to Young Italians, Spaniards, and Czechs.</vt:lpstr>
      <vt:lpstr>Young Dutch are less convinced than Germans and Brits about Europe’s potential as a leader in research and development of ICT.</vt:lpstr>
      <vt:lpstr>Spaniards and Italians are most concerned about outsourced jobs and their home countries not remaining competitive.</vt:lpstr>
      <vt:lpstr>Entrepreneurship</vt:lpstr>
      <vt:lpstr>Interest in startups or an own business in the field of ICT is rather low in Germany, the UK, and the Netherlands.</vt:lpstr>
      <vt:lpstr>Young Italians and Spaniards are more interested than others in self-employment and startups across the board then.</vt:lpstr>
      <vt:lpstr>In comparison, young Brits often believe that an own business offers better earnings and work-life-balance.</vt:lpstr>
      <vt:lpstr>A problematic situation on the job market triggers interest in self-employment quite often in Italy, Spain, and the Czech Republic.</vt:lpstr>
      <vt:lpstr>Young Brits rather feel they are lacking business ideas. Young Dutch do fear being in charge of an own business.</vt:lpstr>
      <vt:lpstr>Concerns about funding are often a reason against self-employment in Italy, Spain, and the Czech Republic. </vt:lpstr>
      <vt:lpstr>Key changes the young generation would make</vt:lpstr>
      <vt:lpstr>Especially young Brits feel that an early training of ICT skills is necessary, Germans wish for more coverage of real life tasks.</vt:lpstr>
      <vt:lpstr>Czechs also wish for real life skills to be taught in education, but are less concerned about better work protection.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4x3 PowerPoint Template &amp; Usage</dc:title>
  <dc:creator/>
  <cp:lastModifiedBy/>
  <cp:revision>99</cp:revision>
  <cp:lastPrinted>2011-08-30T12:20:26Z</cp:lastPrinted>
  <dcterms:created xsi:type="dcterms:W3CDTF">2013-08-14T12:09:46Z</dcterms:created>
  <dcterms:modified xsi:type="dcterms:W3CDTF">2014-11-21T11:29:18Z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0x01010045C4AEE61DDED940A4B89A602DFEC0A9</vt:lpwstr>
  </property>
  <property fmtid="{D5CDD505-2E9C-101B-9397-08002B2CF9AE}" pid="3" name="_NewReviewCycle">
    <vt:lpwstr/>
  </property>
  <property fmtid="{D5CDD505-2E9C-101B-9397-08002B2CF9AE}" pid="4" name="_AdHocReviewCycleID">
    <vt:i4>1497318745</vt:i4>
  </property>
  <property fmtid="{D5CDD505-2E9C-101B-9397-08002B2CF9AE}" pid="5" name="_PreviousAdHocReviewCycleID">
    <vt:i4>88498490</vt:i4>
  </property>
</Properties>
</file>